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72035" y="233279"/>
            <a:ext cx="8399999" cy="3330600"/>
          </a:xfrm>
          <a:prstGeom prst="roundRect">
            <a:avLst>
              <a:gd fmla="val 365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72035" y="3678300"/>
            <a:ext cx="8399999" cy="904800"/>
          </a:xfrm>
          <a:prstGeom prst="roundRect">
            <a:avLst>
              <a:gd fmla="val 1524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7200"/>
            </a:lvl1pPr>
            <a:lvl2pPr lvl="1">
              <a:spcBef>
                <a:spcPts val="0"/>
              </a:spcBef>
              <a:buSzPct val="100000"/>
              <a:defRPr sz="7200"/>
            </a:lvl2pPr>
            <a:lvl3pPr lvl="2">
              <a:spcBef>
                <a:spcPts val="0"/>
              </a:spcBef>
              <a:buSzPct val="100000"/>
              <a:defRPr sz="7200"/>
            </a:lvl3pPr>
            <a:lvl4pPr lvl="3">
              <a:spcBef>
                <a:spcPts val="0"/>
              </a:spcBef>
              <a:buSzPct val="100000"/>
              <a:defRPr sz="7200"/>
            </a:lvl4pPr>
            <a:lvl5pPr lvl="4">
              <a:spcBef>
                <a:spcPts val="0"/>
              </a:spcBef>
              <a:buSzPct val="100000"/>
              <a:defRPr sz="7200"/>
            </a:lvl5pPr>
            <a:lvl6pPr lvl="5">
              <a:spcBef>
                <a:spcPts val="0"/>
              </a:spcBef>
              <a:buSzPct val="100000"/>
              <a:defRPr sz="7200"/>
            </a:lvl6pPr>
            <a:lvl7pPr lvl="6">
              <a:spcBef>
                <a:spcPts val="0"/>
              </a:spcBef>
              <a:buSzPct val="100000"/>
              <a:defRPr sz="7200"/>
            </a:lvl7pPr>
            <a:lvl8pPr lvl="7">
              <a:spcBef>
                <a:spcPts val="0"/>
              </a:spcBef>
              <a:buSzPct val="100000"/>
              <a:defRPr sz="7200"/>
            </a:lvl8pPr>
            <a:lvl9pPr lvl="8"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SzPct val="100000"/>
              <a:buNone/>
              <a:defRPr sz="3000"/>
            </a:lvl2pPr>
            <a:lvl3pPr lvl="2">
              <a:spcBef>
                <a:spcPts val="0"/>
              </a:spcBef>
              <a:buSzPct val="100000"/>
              <a:buNone/>
              <a:defRPr sz="3000"/>
            </a:lvl3pPr>
            <a:lvl4pPr lvl="3">
              <a:spcBef>
                <a:spcPts val="0"/>
              </a:spcBef>
              <a:buSzPct val="100000"/>
              <a:buNone/>
              <a:defRPr sz="3000"/>
            </a:lvl4pPr>
            <a:lvl5pPr lvl="4">
              <a:spcBef>
                <a:spcPts val="0"/>
              </a:spcBef>
              <a:buSzPct val="100000"/>
              <a:buNone/>
              <a:defRPr sz="3000"/>
            </a:lvl5pPr>
            <a:lvl6pPr lvl="5">
              <a:spcBef>
                <a:spcPts val="0"/>
              </a:spcBef>
              <a:buSzPct val="100000"/>
              <a:buNone/>
              <a:defRPr sz="3000"/>
            </a:lvl6pPr>
            <a:lvl7pPr lvl="6">
              <a:spcBef>
                <a:spcPts val="0"/>
              </a:spcBef>
              <a:buSzPct val="100000"/>
              <a:buNone/>
              <a:defRPr sz="3000"/>
            </a:lvl7pPr>
            <a:lvl8pPr lvl="7">
              <a:spcBef>
                <a:spcPts val="0"/>
              </a:spcBef>
              <a:buSzPct val="100000"/>
              <a:buNone/>
              <a:defRPr sz="3000"/>
            </a:lvl8pPr>
            <a:lvl9pPr lvl="8"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fmla="val 297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 flipH="1" rot="10800000">
            <a:off x="372035" y="59"/>
            <a:ext cx="8399999" cy="1049700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372035" y="1163170"/>
            <a:ext cx="4114800" cy="3877800"/>
          </a:xfrm>
          <a:prstGeom prst="roundRect">
            <a:avLst>
              <a:gd fmla="val 378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 flipH="1" rot="10800000">
            <a:off x="372035" y="59"/>
            <a:ext cx="8399999" cy="1049700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/>
          <p:nvPr/>
        </p:nvSpPr>
        <p:spPr>
          <a:xfrm>
            <a:off x="4657164" y="1163170"/>
            <a:ext cx="4114800" cy="3877800"/>
          </a:xfrm>
          <a:prstGeom prst="roundRect">
            <a:avLst>
              <a:gd fmla="val 378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fmla="val 297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flipH="1" rot="10800000">
            <a:off x="372035" y="59"/>
            <a:ext cx="8399999" cy="1049700"/>
          </a:xfrm>
          <a:prstGeom prst="round2SameRect">
            <a:avLst>
              <a:gd fmla="val 10590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372035" y="4276652"/>
            <a:ext cx="8399999" cy="649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1" name="Shape 31"/>
          <p:cNvSpPr/>
          <p:nvPr/>
        </p:nvSpPr>
        <p:spPr>
          <a:xfrm>
            <a:off x="372035" y="233279"/>
            <a:ext cx="8399999" cy="3868499"/>
          </a:xfrm>
          <a:prstGeom prst="roundRect">
            <a:avLst>
              <a:gd fmla="val 27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72035" y="235584"/>
            <a:ext cx="8399999" cy="4672199"/>
          </a:xfrm>
          <a:prstGeom prst="roundRect">
            <a:avLst>
              <a:gd fmla="val 225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None/>
              <a:defRPr b="1"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youtube.com/v/EgNSOwmCPbA" TargetMode="External"/><Relationship Id="rId4" Type="http://schemas.openxmlformats.org/officeDocument/2006/relationships/image" Target="../media/image0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8.jpg"/><Relationship Id="rId4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www.elcami.cat/camipedi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EL CAMÍ</a:t>
            </a:r>
          </a:p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>
                <a:solidFill>
                  <a:srgbClr val="980000"/>
                </a:solidFill>
              </a:rPr>
              <a:t>INSTITUTS VETLLADORS DEL CAMÍ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Què representa la marca?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200150"/>
            <a:ext cx="8330999" cy="384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400" y="1291350"/>
            <a:ext cx="6772275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Sentit i sistema de senyalització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79525" y="1225750"/>
            <a:ext cx="8307299" cy="31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/>
              <a:t>El Camí té un </a:t>
            </a:r>
            <a:r>
              <a:rPr lang="ca">
                <a:solidFill>
                  <a:srgbClr val="980000"/>
                </a:solidFill>
              </a:rPr>
              <a:t>sentit preferent</a:t>
            </a:r>
            <a:r>
              <a:rPr lang="ca"/>
              <a:t> de marxa teòric </a:t>
            </a:r>
          </a:p>
          <a:p>
            <a:pPr lvl="0" rtl="0">
              <a:spcBef>
                <a:spcPts val="0"/>
              </a:spcBef>
              <a:buNone/>
            </a:pPr>
            <a:r>
              <a:rPr lang="ca"/>
              <a:t>( en el sentit Illes ---- País Valencià --- Empordà---Catalunya Nord,...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El caminant s’ha de trobar un </a:t>
            </a:r>
            <a:r>
              <a:rPr lang="ca">
                <a:solidFill>
                  <a:srgbClr val="980000"/>
                </a:solidFill>
              </a:rPr>
              <a:t>senyal abans i després de cada trencall</a:t>
            </a:r>
            <a:r>
              <a:rPr lang="ca"/>
              <a:t>, tant si va com si torna.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z="2400"/>
              <a:t>Sobre qualsevol suport que estigui ben fixat</a:t>
            </a:r>
          </a:p>
          <a:p>
            <a:pPr lvl="0" rtl="0">
              <a:spcBef>
                <a:spcPts val="0"/>
              </a:spcBef>
              <a:buNone/>
            </a:pPr>
            <a:r>
              <a:rPr lang="ca" sz="2400"/>
              <a:t> i que pugui durar força temps ( p.ex.pedres grans, </a:t>
            </a:r>
          </a:p>
          <a:p>
            <a:pPr lvl="0" rtl="0">
              <a:spcBef>
                <a:spcPts val="0"/>
              </a:spcBef>
              <a:buNone/>
            </a:pPr>
            <a:r>
              <a:rPr lang="ca" sz="2400"/>
              <a:t>elements naturals,...)</a:t>
            </a:r>
          </a:p>
          <a:p>
            <a:pPr lvl="0" rtl="0">
              <a:spcBef>
                <a:spcPts val="0"/>
              </a:spcBef>
              <a:buNone/>
            </a:pPr>
            <a:r>
              <a:rPr lang="ca" sz="2400"/>
              <a:t>Evitem pintar sobre façanes de cases </a:t>
            </a:r>
          </a:p>
          <a:p>
            <a:pPr lvl="0" rtl="0">
              <a:spcBef>
                <a:spcPts val="0"/>
              </a:spcBef>
              <a:buNone/>
            </a:pPr>
            <a:r>
              <a:rPr lang="ca" sz="2400"/>
              <a:t>sense el permís corresponent.</a:t>
            </a:r>
          </a:p>
          <a:p>
            <a:pPr lvl="0" rtl="0">
              <a:spcBef>
                <a:spcPts val="0"/>
              </a:spcBef>
              <a:buNone/>
            </a:pPr>
            <a:r>
              <a:rPr lang="ca" sz="2400"/>
              <a:t>En parcs naturals no es pot pintar sobre </a:t>
            </a:r>
          </a:p>
          <a:p>
            <a:pPr lvl="0">
              <a:spcBef>
                <a:spcPts val="0"/>
              </a:spcBef>
              <a:buNone/>
            </a:pPr>
            <a:r>
              <a:rPr lang="ca" sz="2400"/>
              <a:t>elements naturals</a:t>
            </a:r>
          </a:p>
        </p:txBody>
      </p:sp>
      <p:sp>
        <p:nvSpPr>
          <p:cNvPr id="109" name="Shape 109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Sobre quins suports marquem?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550" y="2343687"/>
            <a:ext cx="2602650" cy="1997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sz="3000"/>
              <a:t>En quin pla i posició col·loquem el senyal?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z="2400"/>
              <a:t>Preferentment pintem les marques mirant cap al mig del Camí ( no mirant frontalment al caminant )</a:t>
            </a:r>
          </a:p>
          <a:p>
            <a:pPr lvl="0" rtl="0">
              <a:spcBef>
                <a:spcPts val="0"/>
              </a:spcBef>
              <a:buNone/>
            </a:pPr>
            <a:r>
              <a:rPr lang="ca" sz="24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ca" sz="2400"/>
              <a:t>Així les veuen tant els que venen</a:t>
            </a:r>
          </a:p>
          <a:p>
            <a:pPr lvl="0">
              <a:spcBef>
                <a:spcPts val="0"/>
              </a:spcBef>
              <a:buNone/>
            </a:pPr>
            <a:r>
              <a:rPr lang="ca" sz="2400"/>
              <a:t>com els que van.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1925" y="2192325"/>
            <a:ext cx="2886075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Alçada de les marques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/>
              <a:t>En camins, si marquem sobre pedres, estaran a prop de terra. Si marquem sobre arbres o pals artificials marquem a una alçada per sobre del cap.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En poblacions ,marquem preferentment a la vora de les vores, sempre abans i després de tots i cadascun dels trencalls.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Cada quan posem marques?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/>
              <a:t>Cal marcar absolutament tots els punts on hi ha més d’un camí a seguir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Quan portem molt camí sense cap trencall, s’estableix que cal fer marques de confiança cada 150 metres aproximadament per reafirmar al caminant que no s’ha saltat cap trencall despistadament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Video informatiu sobre el Camí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>
            <a:hlinkClick r:id="rId3"/>
          </p:cNvPr>
          <p:cNvSpPr/>
          <p:nvPr/>
        </p:nvSpPr>
        <p:spPr>
          <a:xfrm>
            <a:off x="2327025" y="1375725"/>
            <a:ext cx="3895449" cy="29215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125" y="1240012"/>
            <a:ext cx="2651069" cy="364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Som vetlladors!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523800" y="1200150"/>
            <a:ext cx="5782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/>
              <a:t>L’institut Can Record som </a:t>
            </a:r>
          </a:p>
          <a:p>
            <a:pPr lvl="0" rtl="0">
              <a:spcBef>
                <a:spcPts val="0"/>
              </a:spcBef>
              <a:buNone/>
            </a:pPr>
            <a:r>
              <a:rPr lang="ca"/>
              <a:t>vetlladors del tram del Camí </a:t>
            </a:r>
          </a:p>
          <a:p>
            <a:pPr lvl="0" rtl="0">
              <a:spcBef>
                <a:spcPts val="0"/>
              </a:spcBef>
              <a:buNone/>
            </a:pPr>
            <a:r>
              <a:rPr lang="ca"/>
              <a:t>de Sant Esteve de Palautordera </a:t>
            </a:r>
          </a:p>
          <a:p>
            <a:pPr lvl="0" rtl="0">
              <a:spcBef>
                <a:spcPts val="0"/>
              </a:spcBef>
              <a:buNone/>
            </a:pPr>
            <a:r>
              <a:rPr lang="ca"/>
              <a:t>a Mosqueroles.</a:t>
            </a:r>
          </a:p>
          <a:p>
            <a:pPr lvl="0" rtl="0">
              <a:spcBef>
                <a:spcPts val="0"/>
              </a:spcBef>
              <a:buNone/>
            </a:pPr>
            <a:r>
              <a:rPr lang="ca"/>
              <a:t>I aquest és el diploma acreditatiu 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de la formació que hem rebut. 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4500" y="11"/>
            <a:ext cx="912332" cy="103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Què és el camí?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/>
              <a:t>És una ruta de senderisme cultural en procés de senyalització.</a:t>
            </a:r>
          </a:p>
          <a:p>
            <a:pPr lvl="0" rtl="0">
              <a:spcBef>
                <a:spcPts val="0"/>
              </a:spcBef>
              <a:buNone/>
            </a:pPr>
            <a:r>
              <a:rPr lang="ca"/>
              <a:t>El seu traçat es fa de forma participativa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Recorre totes les comarques i illes de parla catalana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Objectiu final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/>
              <a:t>Enllaçar diferents pobles a través de la cultura, 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la història, el paisatge i l’esperit de la nostra terra.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200150"/>
            <a:ext cx="40734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 sz="2400"/>
              <a:t>Uneix tots els caps de comarca de parla catalana,prenent una forma de 8 irregular.</a:t>
            </a:r>
          </a:p>
          <a:p>
            <a:pPr lvl="0">
              <a:spcBef>
                <a:spcPts val="0"/>
              </a:spcBef>
              <a:buNone/>
            </a:pPr>
            <a:r>
              <a:rPr lang="ca" sz="2400"/>
              <a:t>Es divideix per trams,formats per una xarxa de municipis, establiments i vetlladors/es que tracen les marques i senyalitzen el Camí.</a:t>
            </a:r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Per on passa el Camí?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925" y="1200149"/>
            <a:ext cx="3819191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Nivells de senyalització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El Camí està en procés de senyalització i es divideix en 5 nivells en funció de l’etapa en que es troba: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675" y="2715900"/>
            <a:ext cx="7579725" cy="233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sz="3000"/>
              <a:t>La Camiescola:el camí a escoles i instituts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/>
              <a:t>La Camiescola és el projecte dirigit a nois i noies a partir de 12 anys que té com a objectiu formar a escoles i instituts de secundària perquè esdevinguin vetlladors del seu poble o ciutat.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Eixos de treball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57200" y="1138550"/>
            <a:ext cx="8229600" cy="378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/>
              <a:t>La tasca principal dels instituts vetlladors del camí és repassar la senyalització de l’etapa del tram que vetllen un cop l’any.</a:t>
            </a:r>
          </a:p>
          <a:p>
            <a:pPr lvl="0" rtl="0">
              <a:spcBef>
                <a:spcPts val="0"/>
              </a:spcBef>
              <a:buNone/>
            </a:pPr>
            <a:r>
              <a:rPr lang="ca"/>
              <a:t>Fer treballs d’investigació sobre els punts d’interès de l’entorn i donar-los a conèixer a través del portal web, Camipèdia</a:t>
            </a:r>
          </a:p>
          <a:p>
            <a:pPr lvl="0">
              <a:spcBef>
                <a:spcPts val="0"/>
              </a:spcBef>
              <a:buNone/>
            </a:pPr>
            <a:r>
              <a:rPr lang="ca"/>
              <a:t>Realitzar intercanvis entre diferents centres educatius i compartir experiències.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Què és la Camipèdia?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a"/>
              <a:t>És un espai del portal del Camí on cada centre educatiu pot penjar tot el material recopilat a la caminada i els treballs de qualsevol matèria curricular.</a:t>
            </a:r>
          </a:p>
          <a:p>
            <a:pPr lvl="0" rtl="0">
              <a:spcBef>
                <a:spcPts val="0"/>
              </a:spcBef>
              <a:buNone/>
            </a:pPr>
            <a:r>
              <a:rPr lang="ca" u="sng">
                <a:solidFill>
                  <a:schemeClr val="hlink"/>
                </a:solidFill>
                <a:hlinkClick r:id="rId3"/>
              </a:rPr>
              <a:t>www.elcami.cat/camipedia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/>
              <a:t>La marca del Camí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825" y="1394687"/>
            <a:ext cx="2597052" cy="33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