
<file path=[Content_Types].xml><?xml version="1.0" encoding="utf-8"?>
<Types xmlns="http://schemas.openxmlformats.org/package/2006/content-types">
  <Default Extension="png" ContentType="image/png"/>
  <Default Extension="wmf" ContentType="image/x-e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/>
          <a:p>
            <a:pPr hangingPunct="0">
              <a:defRPr sz="1400"/>
            </a:pPr>
            <a:endParaRPr lang="ca-ES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/>
          <a:p>
            <a:pPr algn="r" hangingPunct="0">
              <a:defRPr sz="1400"/>
            </a:pPr>
            <a:endParaRPr lang="ca-ES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/>
          <a:p>
            <a:pPr hangingPunct="0">
              <a:defRPr sz="1400"/>
            </a:pPr>
            <a:endParaRPr lang="ca-ES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/>
          <a:p>
            <a:pPr algn="r" hangingPunct="0">
              <a:defRPr sz="1400"/>
            </a:pPr>
            <a:fld id="{97742972-E2DB-4C1D-A184-01E13978AF72}" type="slidenum">
              <a:t>‹Nº›</a:t>
            </a:fld>
            <a:endParaRPr lang="ca-ES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9851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ca-ES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6399" cy="30859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85799" y="4400639"/>
            <a:ext cx="5486399" cy="3600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ca-ES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D55B58C-9380-48D3-89F4-A464C3E1C11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3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1pPr>
    <a:lvl2pPr marL="457200" marR="0" lvl="1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2pPr>
    <a:lvl3pPr marL="914400" marR="0" lvl="2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3pPr>
    <a:lvl4pPr marL="1371599" marR="0" lvl="3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4pPr>
    <a:lvl5pPr marL="1828800" marR="0" lvl="4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 dirty="0"/>
              <a:t>STEM va </a:t>
            </a:r>
            <a:r>
              <a:rPr lang="es-ES" dirty="0" err="1"/>
              <a:t>neixer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anys</a:t>
            </a:r>
            <a:r>
              <a:rPr lang="es-ES" dirty="0"/>
              <a:t> 90 </a:t>
            </a:r>
            <a:r>
              <a:rPr lang="es-ES" dirty="0" err="1"/>
              <a:t>com</a:t>
            </a:r>
            <a:r>
              <a:rPr lang="es-ES" dirty="0"/>
              <a:t> a </a:t>
            </a:r>
            <a:r>
              <a:rPr lang="es-ES" dirty="0" err="1"/>
              <a:t>resposta</a:t>
            </a:r>
            <a:r>
              <a:rPr lang="es-ES" dirty="0"/>
              <a:t> a un interés </a:t>
            </a:r>
            <a:r>
              <a:rPr lang="es-ES" dirty="0" err="1"/>
              <a:t>decreixent</a:t>
            </a:r>
            <a:r>
              <a:rPr lang="es-ES" dirty="0"/>
              <a:t> per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estudiants</a:t>
            </a:r>
            <a:r>
              <a:rPr lang="es-ES" dirty="0"/>
              <a:t> per les </a:t>
            </a:r>
            <a:r>
              <a:rPr lang="es-ES" dirty="0" err="1"/>
              <a:t>carreres</a:t>
            </a:r>
            <a:r>
              <a:rPr lang="es-ES" dirty="0"/>
              <a:t> de </a:t>
            </a:r>
            <a:r>
              <a:rPr lang="es-ES" dirty="0" err="1"/>
              <a:t>l’ambit</a:t>
            </a:r>
            <a:r>
              <a:rPr lang="es-ES" dirty="0"/>
              <a:t> </a:t>
            </a:r>
            <a:r>
              <a:rPr lang="es-ES" dirty="0" err="1"/>
              <a:t>cientific</a:t>
            </a:r>
            <a:r>
              <a:rPr lang="es-ES" dirty="0"/>
              <a:t> </a:t>
            </a:r>
            <a:r>
              <a:rPr lang="es-ES" dirty="0" err="1"/>
              <a:t>tecnologic</a:t>
            </a:r>
            <a:r>
              <a:rPr lang="es-ES" dirty="0"/>
              <a:t>, </a:t>
            </a:r>
            <a:r>
              <a:rPr lang="es-ES" dirty="0" err="1"/>
              <a:t>enginyeria</a:t>
            </a:r>
            <a:r>
              <a:rPr lang="es-ES" dirty="0"/>
              <a:t> </a:t>
            </a:r>
            <a:r>
              <a:rPr lang="es-ES" dirty="0" err="1"/>
              <a:t>imatematic</a:t>
            </a:r>
            <a:r>
              <a:rPr lang="es-ES" dirty="0"/>
              <a:t>. En un </a:t>
            </a:r>
            <a:r>
              <a:rPr lang="es-ES" dirty="0" err="1"/>
              <a:t>context</a:t>
            </a:r>
            <a:r>
              <a:rPr lang="es-ES" dirty="0"/>
              <a:t> en que la </a:t>
            </a:r>
            <a:r>
              <a:rPr lang="es-ES" dirty="0" err="1"/>
              <a:t>societat</a:t>
            </a:r>
            <a:r>
              <a:rPr lang="es-ES" dirty="0"/>
              <a:t> cada </a:t>
            </a:r>
            <a:r>
              <a:rPr lang="es-ES" dirty="0" err="1"/>
              <a:t>cop</a:t>
            </a:r>
            <a:r>
              <a:rPr lang="es-ES" dirty="0"/>
              <a:t> mes </a:t>
            </a:r>
            <a:r>
              <a:rPr lang="es-ES" dirty="0" err="1"/>
              <a:t>cop</a:t>
            </a:r>
            <a:r>
              <a:rPr lang="es-ES" dirty="0"/>
              <a:t> </a:t>
            </a:r>
            <a:r>
              <a:rPr lang="es-ES" dirty="0" err="1"/>
              <a:t>demanava</a:t>
            </a:r>
            <a:r>
              <a:rPr lang="es-ES" dirty="0"/>
              <a:t> mes </a:t>
            </a:r>
            <a:r>
              <a:rPr lang="es-ES" dirty="0" err="1"/>
              <a:t>gent</a:t>
            </a:r>
            <a:r>
              <a:rPr lang="es-ES" dirty="0"/>
              <a:t> formada en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ambits</a:t>
            </a:r>
            <a:r>
              <a:rPr lang="es-ES" dirty="0"/>
              <a:t>,</a:t>
            </a:r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A812CF8-6D67-4EE8-B4C5-40F1FDA3F924}" type="slidenum">
              <a:t>2</a:t>
            </a:fld>
            <a:endParaRPr lang="es-E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 dirty="0" err="1"/>
              <a:t>Alumnat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mes ganes i mes </a:t>
            </a:r>
            <a:r>
              <a:rPr lang="es-ES" dirty="0" err="1"/>
              <a:t>capacidtat</a:t>
            </a:r>
            <a:r>
              <a:rPr lang="es-ES" dirty="0"/>
              <a:t> per a estudiar </a:t>
            </a:r>
            <a:r>
              <a:rPr lang="es-ES" dirty="0" err="1"/>
              <a:t>ciencies</a:t>
            </a:r>
            <a:r>
              <a:rPr lang="es-ES" dirty="0"/>
              <a:t>, </a:t>
            </a:r>
            <a:r>
              <a:rPr lang="es-ES" dirty="0" err="1"/>
              <a:t>alumnat</a:t>
            </a:r>
            <a:r>
              <a:rPr lang="es-ES" dirty="0"/>
              <a:t> que en el </a:t>
            </a:r>
            <a:r>
              <a:rPr lang="es-ES" dirty="0" err="1"/>
              <a:t>transcurs</a:t>
            </a:r>
            <a:r>
              <a:rPr lang="es-ES" dirty="0"/>
              <a:t> de l ESO ha </a:t>
            </a:r>
            <a:r>
              <a:rPr lang="es-ES" dirty="0" err="1"/>
              <a:t>mostrat</a:t>
            </a:r>
            <a:r>
              <a:rPr lang="es-ES" dirty="0"/>
              <a:t> </a:t>
            </a:r>
            <a:r>
              <a:rPr lang="es-ES" dirty="0" err="1"/>
              <a:t>curiosidtat</a:t>
            </a:r>
            <a:r>
              <a:rPr lang="es-ES" dirty="0"/>
              <a:t> i </a:t>
            </a:r>
            <a:r>
              <a:rPr lang="es-ES" dirty="0" err="1"/>
              <a:t>aptituds</a:t>
            </a:r>
            <a:r>
              <a:rPr lang="es-ES" dirty="0"/>
              <a:t> en el camp </a:t>
            </a:r>
            <a:r>
              <a:rPr lang="es-ES" dirty="0" err="1"/>
              <a:t>científic</a:t>
            </a:r>
            <a:r>
              <a:rPr lang="es-ES" dirty="0"/>
              <a:t> o </a:t>
            </a:r>
            <a:r>
              <a:rPr lang="es-ES" dirty="0" err="1"/>
              <a:t>tecnologic</a:t>
            </a:r>
            <a:r>
              <a:rPr lang="es-ES" dirty="0"/>
              <a:t>  </a:t>
            </a:r>
            <a:r>
              <a:rPr lang="es-ES" dirty="0" err="1"/>
              <a:t>alumnat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voluntat</a:t>
            </a:r>
            <a:r>
              <a:rPr lang="es-ES" dirty="0"/>
              <a:t> de donar el </a:t>
            </a:r>
            <a:r>
              <a:rPr lang="es-ES" dirty="0" err="1"/>
              <a:t>maxim</a:t>
            </a:r>
            <a:r>
              <a:rPr lang="es-ES" dirty="0"/>
              <a:t> </a:t>
            </a:r>
            <a:r>
              <a:rPr lang="es-ES" dirty="0" err="1"/>
              <a:t>d’ells</a:t>
            </a:r>
            <a:r>
              <a:rPr lang="es-ES" dirty="0"/>
              <a:t> </a:t>
            </a:r>
            <a:r>
              <a:rPr lang="es-ES" dirty="0" err="1"/>
              <a:t>mateixos</a:t>
            </a:r>
            <a:r>
              <a:rPr lang="es-ES" dirty="0"/>
              <a:t>. </a:t>
            </a:r>
            <a:r>
              <a:rPr lang="es-ES" dirty="0" err="1"/>
              <a:t>Alumnat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ganes d </a:t>
            </a:r>
            <a:r>
              <a:rPr lang="es-ES" dirty="0" err="1"/>
              <a:t>aprofitar</a:t>
            </a:r>
            <a:r>
              <a:rPr lang="es-ES" dirty="0"/>
              <a:t>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adaptacio</a:t>
            </a:r>
            <a:r>
              <a:rPr lang="es-ES" dirty="0"/>
              <a:t> curricular.</a:t>
            </a:r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A1C970C-456A-4B4E-94DC-87A552747BC2}" type="slidenum">
              <a:t>5</a:t>
            </a:fld>
            <a:endParaRPr lang="es-E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/>
              <a:t>Existeixen centres educatius que tenen como a objetiu fonamental la preparació d´esportistes o artistaes de alt nivell. Son centres finançats per l administracio educativa. Aquests centres están especialitzts i fan compatible la formació integral de l alumnat amb la dedicació de molt temps i recursos a formar alumnat en diverses disciplines.</a:t>
            </a:r>
          </a:p>
          <a:p>
            <a:pPr lvl="0"/>
            <a:r>
              <a:rPr lang="es-ES"/>
              <a:t>STEM representa una oportunitat per esdevenir un centre d’alt rendiment ceintífic i matemàtic</a:t>
            </a:r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5735847-AF88-4EC3-8929-742157B47EC4}" type="slidenum">
              <a:t>6</a:t>
            </a:fld>
            <a:endParaRPr lang="es-E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399" cy="3600720"/>
          </a:xfrm>
        </p:spPr>
        <p:txBody>
          <a:bodyPr lIns="0" tIns="0" rIns="0" bIns="0"/>
          <a:lstStyle/>
          <a:p>
            <a:pPr marL="216000" indent="-216000" hangingPunct="0"/>
            <a:endParaRPr lang="ca-ES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22E31CDC-8C20-42A5-8570-9093398B6919}" type="datetime1">
              <a:rPr lang="es-ES"/>
              <a:pPr lvl="0"/>
              <a:t>02/05/2017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Les professions del future canviaran, les necessitats de les empreses tambe ho faran de manera radical I les habilitats en disciplines  STEM seran mes importants que mai.</a:t>
            </a:r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5D5E5CB-D809-49CF-BCD8-BBE3C3101EC0}" type="slidenum">
              <a:t>9</a:t>
            </a:fld>
            <a:endParaRPr lang="es-E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6920" y="0"/>
            <a:ext cx="12231000" cy="6856199"/>
            <a:chOff x="-16920" y="0"/>
            <a:chExt cx="12231000" cy="6856199"/>
          </a:xfrm>
        </p:grpSpPr>
        <p:pic>
          <p:nvPicPr>
            <p:cNvPr id="3" name="Picture 15" descr="HD-PanelTitle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79" cy="6856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25"/>
            <p:cNvSpPr/>
            <p:nvPr/>
          </p:nvSpPr>
          <p:spPr>
            <a:xfrm>
              <a:off x="2328480" y="1540800"/>
              <a:ext cx="7543799" cy="3835440"/>
            </a:xfrm>
            <a:prstGeom prst="rect">
              <a:avLst/>
            </a:prstGeom>
            <a:noFill/>
            <a:ln w="15840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a-E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5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20" y="3147479"/>
              <a:ext cx="2477880" cy="61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0" y="3147479"/>
              <a:ext cx="2477880" cy="612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2692440" y="1871279"/>
            <a:ext cx="6815519" cy="1515600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2692440" y="3657600"/>
            <a:ext cx="6815519" cy="1320840"/>
          </a:xfrm>
        </p:spPr>
        <p:txBody>
          <a:bodyPr anchorCtr="1"/>
          <a:lstStyle>
            <a:lvl1pPr marL="0" indent="0" algn="ctr">
              <a:spcBef>
                <a:spcPts val="499"/>
              </a:spcBef>
              <a:buNone/>
              <a:defRPr sz="210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83360" y="5037840"/>
            <a:ext cx="897480" cy="279360"/>
          </a:xfrm>
        </p:spPr>
        <p:txBody>
          <a:bodyPr/>
          <a:lstStyle>
            <a:lvl1pPr>
              <a:defRPr/>
            </a:lvl1pPr>
          </a:lstStyle>
          <a:p>
            <a:pPr lvl="0"/>
            <a:fld id="{E5CD0BD1-7D95-4A21-96EF-B4178507D1C4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692440" y="5037840"/>
            <a:ext cx="5214600" cy="2793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956800" y="5037840"/>
            <a:ext cx="551160" cy="279360"/>
          </a:xfrm>
        </p:spPr>
        <p:txBody>
          <a:bodyPr/>
          <a:lstStyle>
            <a:lvl1pPr>
              <a:defRPr/>
            </a:lvl1pPr>
          </a:lstStyle>
          <a:p>
            <a:pPr lvl="0"/>
            <a:fld id="{11A134C8-61FB-4F29-969C-88478D937D46}" type="slidenum">
              <a:t>‹Nº›</a:t>
            </a:fld>
            <a:endParaRPr lang="en-US"/>
          </a:p>
        </p:txBody>
      </p:sp>
      <p:cxnSp>
        <p:nvCxnSpPr>
          <p:cNvPr id="12" name="Straight Connector 14"/>
          <p:cNvCxnSpPr/>
          <p:nvPr/>
        </p:nvCxnSpPr>
        <p:spPr>
          <a:xfrm>
            <a:off x="2692440" y="3522239"/>
            <a:ext cx="6815520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  <p:sp>
        <p:nvSpPr>
          <p:cNvPr id="13" name="12 Marcador de texto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72836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ca-ES"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99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280" y="4815360"/>
            <a:ext cx="9609840" cy="56664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041479" y="1041479"/>
            <a:ext cx="10105920" cy="3335760"/>
          </a:xfrm>
          <a:ln w="57240">
            <a:solidFill>
              <a:srgbClr val="7F7F7F"/>
            </a:solidFill>
            <a:prstDash val="solid"/>
            <a:miter/>
          </a:ln>
        </p:spPr>
        <p:txBody>
          <a:bodyPr anchor="t"/>
          <a:lstStyle>
            <a:lvl1pPr>
              <a:spcBef>
                <a:spcPts val="400"/>
              </a:spcBef>
              <a:spcAft>
                <a:spcPts val="601"/>
              </a:spcAft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295280" y="5382000"/>
            <a:ext cx="9609840" cy="493560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99451-CE75-4864-889C-C80E5F91B45E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8B71CC-1D4E-497C-AB13-3FDFCDBADBB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03920" y="982080"/>
            <a:ext cx="9592560" cy="295487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03920" y="4343400"/>
            <a:ext cx="9592560" cy="1532519"/>
          </a:xfrm>
        </p:spPr>
        <p:txBody>
          <a:bodyPr anchor="ctr" anchorCtr="1"/>
          <a:lstStyle>
            <a:lvl1pPr marL="0" indent="0" algn="ctr">
              <a:spcBef>
                <a:spcPts val="499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E91EC5-FC45-4F05-8CF9-CACEAB9E2DFD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33D8F3-A8DB-41A1-BF5E-558B5658C954}" type="slidenum">
              <a:t>‹Nº›</a:t>
            </a:fld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1396079" y="4140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988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119" y="982080"/>
            <a:ext cx="9296280" cy="2370600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674719" y="3352680"/>
            <a:ext cx="8839080" cy="584280"/>
          </a:xfrm>
        </p:spPr>
        <p:txBody>
          <a:bodyPr anchor="ctr"/>
          <a:lstStyle>
            <a:lvl1pPr marL="0" indent="0" algn="r">
              <a:spcBef>
                <a:spcPts val="499"/>
              </a:spcBef>
              <a:buNone/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280" y="4343400"/>
            <a:ext cx="9609840" cy="1532519"/>
          </a:xfrm>
        </p:spPr>
        <p:txBody>
          <a:bodyPr anchor="ctr" anchorCtr="1"/>
          <a:lstStyle>
            <a:lvl1pPr marL="0" indent="0" algn="ctr">
              <a:spcBef>
                <a:spcPts val="499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59736-BCBF-4737-A774-D9B2B5AFAFF2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3C539F-0C88-4DB1-ADBE-B7EC92D4E64F}" type="slidenum">
              <a:t>‹Nº›</a:t>
            </a:fld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861839" y="87984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600199" y="282780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”</a:t>
            </a:r>
          </a:p>
        </p:txBody>
      </p:sp>
      <p:cxnSp>
        <p:nvCxnSpPr>
          <p:cNvPr id="10" name="Straight Connector 18"/>
          <p:cNvCxnSpPr/>
          <p:nvPr/>
        </p:nvCxnSpPr>
        <p:spPr>
          <a:xfrm>
            <a:off x="1396079" y="4140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431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280" y="3308759"/>
            <a:ext cx="9609840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280" y="4777560"/>
            <a:ext cx="9609840" cy="860399"/>
          </a:xfrm>
        </p:spPr>
        <p:txBody>
          <a:bodyPr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54C98-BA5B-4C39-B638-0250AD97BAE4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76C27-CC63-44A9-9197-171CCCC3B75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119" y="982080"/>
            <a:ext cx="9296280" cy="2243520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280" y="3639240"/>
            <a:ext cx="9609840" cy="88704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280" y="4529520"/>
            <a:ext cx="9609840" cy="134604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4DA539-6DBC-45A1-9CFE-DA94B7A54518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4BA9AD-043A-4A85-9563-8E072CEE6C5A}" type="slidenum">
              <a:t>‹Nº›</a:t>
            </a:fld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861839" y="87984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0600199" y="259920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”</a:t>
            </a:r>
          </a:p>
        </p:txBody>
      </p:sp>
      <p:cxnSp>
        <p:nvCxnSpPr>
          <p:cNvPr id="10" name="Straight Connector 25"/>
          <p:cNvCxnSpPr/>
          <p:nvPr/>
        </p:nvCxnSpPr>
        <p:spPr>
          <a:xfrm>
            <a:off x="1396079" y="342900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5219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280" y="982080"/>
            <a:ext cx="9609840" cy="2243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280" y="3630240"/>
            <a:ext cx="9609840" cy="84131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280" y="4470480"/>
            <a:ext cx="9609840" cy="140544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C9247A-3449-4064-91E4-52A25E786DB1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B328CE-C4FA-4BD8-9799-43AD8A2CCB6D}" type="slidenum">
              <a:t>‹Nº›</a:t>
            </a:fld>
            <a:endParaRPr lang="en-US"/>
          </a:p>
        </p:txBody>
      </p:sp>
      <p:cxnSp>
        <p:nvCxnSpPr>
          <p:cNvPr id="8" name="Straight Connector 14"/>
          <p:cNvCxnSpPr/>
          <p:nvPr/>
        </p:nvCxnSpPr>
        <p:spPr>
          <a:xfrm>
            <a:off x="1396079" y="342900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325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8A33DB-3AF7-4149-AA36-6C1EF7FB429A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CCF97-5B18-4EBD-A5F2-25516D83634D}" type="slidenum">
              <a:t>‹Nº›</a:t>
            </a:fld>
            <a:endParaRPr lang="en-US"/>
          </a:p>
        </p:txBody>
      </p:sp>
      <p:cxnSp>
        <p:nvCxnSpPr>
          <p:cNvPr id="7" name="Straight Connector 13"/>
          <p:cNvCxnSpPr/>
          <p:nvPr/>
        </p:nvCxnSpPr>
        <p:spPr>
          <a:xfrm>
            <a:off x="1396079" y="2421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523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99280" y="982080"/>
            <a:ext cx="1890720" cy="48938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280" y="982080"/>
            <a:ext cx="7432920" cy="48938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93A9-CDC8-4C03-BDD1-884450714E41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EB0BA-9465-4B38-AE6C-F1E77E551D2A}" type="slidenum">
              <a:t>‹Nº›</a:t>
            </a:fld>
            <a:endParaRPr lang="en-US"/>
          </a:p>
        </p:txBody>
      </p:sp>
      <p:cxnSp>
        <p:nvCxnSpPr>
          <p:cNvPr id="7" name="Straight Connector 13"/>
          <p:cNvCxnSpPr/>
          <p:nvPr/>
        </p:nvCxnSpPr>
        <p:spPr>
          <a:xfrm>
            <a:off x="8863920" y="990719"/>
            <a:ext cx="0" cy="487656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925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1396079" y="2421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295280" y="2557080"/>
            <a:ext cx="9601200" cy="3318840"/>
          </a:xfrm>
        </p:spPr>
        <p:txBody>
          <a:bodyPr anchor="t" anchorCtr="0"/>
          <a:lstStyle>
            <a:lvl1pPr marL="285840" indent="-285840" algn="l">
              <a:spcBef>
                <a:spcPts val="60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52C6A-3F8C-45EF-AA0D-B1B90D7E2AB4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C880FE-11C6-4F9F-92D7-7E815C807863}" type="slidenum">
              <a:t>‹Nº›</a:t>
            </a:fld>
            <a:endParaRPr lang="en-US"/>
          </a:p>
        </p:txBody>
      </p:sp>
      <p:sp>
        <p:nvSpPr>
          <p:cNvPr id="8" name="7 Marcador de contenido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72836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ca-ES"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40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014919" y="1752479"/>
            <a:ext cx="8158680" cy="182268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14919" y="3845880"/>
            <a:ext cx="8158680" cy="95471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BEAD56-53CA-4ACD-80B5-2C7A60DC8050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91ABCE-3152-43FA-B19A-ED8982EF48B0}" type="slidenum">
              <a:t>‹Nº›</a:t>
            </a:fld>
            <a:endParaRPr lang="en-US"/>
          </a:p>
        </p:txBody>
      </p:sp>
      <p:cxnSp>
        <p:nvCxnSpPr>
          <p:cNvPr id="7" name="Straight Connector 15"/>
          <p:cNvCxnSpPr/>
          <p:nvPr/>
        </p:nvCxnSpPr>
        <p:spPr>
          <a:xfrm>
            <a:off x="2012760" y="3710520"/>
            <a:ext cx="8163360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1382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1396079" y="2421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298520" y="2560319"/>
            <a:ext cx="4718160" cy="3310200"/>
          </a:xfrm>
        </p:spPr>
        <p:txBody>
          <a:bodyPr anchor="t" anchorCtr="0"/>
          <a:lstStyle>
            <a:lvl1pPr marL="285840" indent="-285840" algn="l">
              <a:spcBef>
                <a:spcPts val="60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81200" y="2560319"/>
            <a:ext cx="4718160" cy="3310200"/>
          </a:xfrm>
        </p:spPr>
        <p:txBody>
          <a:bodyPr anchor="t" anchorCtr="0"/>
          <a:lstStyle>
            <a:lvl1pPr marL="285840" indent="-285840" algn="l">
              <a:spcBef>
                <a:spcPts val="60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EBBFDC-56FE-4253-BE2B-F9DAA2020D77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280F68-B1DD-4B68-9C22-4D2226FD287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280" y="2658600"/>
            <a:ext cx="4718160" cy="576360"/>
          </a:xfrm>
        </p:spPr>
        <p:txBody>
          <a:bodyPr anchor="b"/>
          <a:lstStyle>
            <a:lvl1pPr marL="0" indent="0">
              <a:spcBef>
                <a:spcPts val="669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295280" y="3243240"/>
            <a:ext cx="4718160" cy="2632680"/>
          </a:xfrm>
        </p:spPr>
        <p:txBody>
          <a:bodyPr anchor="t" anchorCtr="0"/>
          <a:lstStyle>
            <a:lvl1pPr marL="285840" indent="-285840" algn="l">
              <a:spcBef>
                <a:spcPts val="60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80840" y="2658600"/>
            <a:ext cx="4718160" cy="576360"/>
          </a:xfrm>
        </p:spPr>
        <p:txBody>
          <a:bodyPr anchor="b"/>
          <a:lstStyle>
            <a:lvl1pPr marL="0" indent="0">
              <a:spcBef>
                <a:spcPts val="669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80840" y="3243240"/>
            <a:ext cx="4718160" cy="2632680"/>
          </a:xfrm>
        </p:spPr>
        <p:txBody>
          <a:bodyPr anchor="t" anchorCtr="0"/>
          <a:lstStyle>
            <a:lvl1pPr marL="285840" indent="-285840" algn="l">
              <a:spcBef>
                <a:spcPts val="60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DB0873-9867-4231-8D8C-08C8916B35BB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F9D061-1021-461E-B827-3650E23DC81E}" type="slidenum">
              <a:t>‹Nº›</a:t>
            </a:fld>
            <a:endParaRPr lang="en-US"/>
          </a:p>
        </p:txBody>
      </p:sp>
      <p:cxnSp>
        <p:nvCxnSpPr>
          <p:cNvPr id="10" name="Straight Connector 17"/>
          <p:cNvCxnSpPr/>
          <p:nvPr/>
        </p:nvCxnSpPr>
        <p:spPr>
          <a:xfrm>
            <a:off x="1396079" y="2421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2437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14146-5596-47C8-9DF9-C0C47DB0D1F4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79DB5-BAC7-4A32-B380-8C8E34098E04}" type="slidenum">
              <a:t>‹Nº›</a:t>
            </a:fld>
            <a:endParaRPr lang="en-US"/>
          </a:p>
        </p:txBody>
      </p:sp>
      <p:cxnSp>
        <p:nvCxnSpPr>
          <p:cNvPr id="6" name="Straight Connector 13"/>
          <p:cNvCxnSpPr/>
          <p:nvPr/>
        </p:nvCxnSpPr>
        <p:spPr>
          <a:xfrm>
            <a:off x="1396079" y="2421360"/>
            <a:ext cx="9407521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310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DBA8C6-CA87-4051-8AF5-02128F72BC1F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3198D3-4EF9-4550-BFAB-837B0081219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840" y="1388520"/>
            <a:ext cx="3718440" cy="1371599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418720" y="982080"/>
            <a:ext cx="5469480" cy="4893840"/>
          </a:xfrm>
        </p:spPr>
        <p:txBody>
          <a:bodyPr anchorCtr="0"/>
          <a:lstStyle>
            <a:lvl1pPr marL="285840" indent="-285840" algn="l">
              <a:spcBef>
                <a:spcPts val="60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3840" y="3031200"/>
            <a:ext cx="3718440" cy="243828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A16A3B-498B-4EDA-9442-9E19307D347A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40B1C-E99A-4C3C-8AB0-C314AEEC3C74}" type="slidenum">
              <a:t>‹Nº›</a:t>
            </a:fld>
            <a:endParaRPr lang="en-US"/>
          </a:p>
        </p:txBody>
      </p:sp>
      <p:cxnSp>
        <p:nvCxnSpPr>
          <p:cNvPr id="8" name="Straight Connector 15"/>
          <p:cNvCxnSpPr/>
          <p:nvPr/>
        </p:nvCxnSpPr>
        <p:spPr>
          <a:xfrm>
            <a:off x="1396079" y="2912400"/>
            <a:ext cx="3514680" cy="0"/>
          </a:xfrm>
          <a:prstGeom prst="straightConnector1">
            <a:avLst/>
          </a:prstGeom>
          <a:noFill/>
          <a:ln w="15840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180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280" y="1883880"/>
            <a:ext cx="6241680" cy="1371599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8094959" y="1041479"/>
            <a:ext cx="3063240" cy="4775040"/>
          </a:xfrm>
          <a:ln w="57240">
            <a:solidFill>
              <a:srgbClr val="7F7F7F"/>
            </a:solidFill>
            <a:prstDash val="solid"/>
            <a:miter/>
          </a:ln>
        </p:spPr>
        <p:txBody>
          <a:bodyPr anchor="t"/>
          <a:lstStyle>
            <a:lvl1pPr>
              <a:spcBef>
                <a:spcPts val="400"/>
              </a:spcBef>
              <a:spcAft>
                <a:spcPts val="601"/>
              </a:spcAft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5280" y="3255479"/>
            <a:ext cx="6241680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A5C671-A686-435F-8989-73BE67FBA6A5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08483-3E99-4106-8C13-4B3D9AFE64A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5840" y="0"/>
            <a:ext cx="12229919" cy="6856199"/>
            <a:chOff x="-15840" y="0"/>
            <a:chExt cx="12229919" cy="6856199"/>
          </a:xfrm>
        </p:grpSpPr>
        <p:pic>
          <p:nvPicPr>
            <p:cNvPr id="3" name="Picture 7" descr="HD-PanelContent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12188879" cy="6856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8"/>
            <p:cNvSpPr/>
            <p:nvPr/>
          </p:nvSpPr>
          <p:spPr>
            <a:xfrm>
              <a:off x="608040" y="609480"/>
              <a:ext cx="10972799" cy="5638680"/>
            </a:xfrm>
            <a:prstGeom prst="rect">
              <a:avLst/>
            </a:prstGeom>
            <a:noFill/>
            <a:ln w="15840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a-E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5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-15840" y="3153959"/>
              <a:ext cx="777239" cy="60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11436840" y="3153959"/>
              <a:ext cx="777239" cy="60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1295280" y="982080"/>
            <a:ext cx="9601200" cy="1303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280" y="2557080"/>
            <a:ext cx="9601200" cy="33188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a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a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677440" y="5969160"/>
            <a:ext cx="1600200" cy="279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spc="0" baseline="0">
                <a:solidFill>
                  <a:srgbClr val="000000"/>
                </a:solidFill>
                <a:latin typeface="Garamond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F68572A-9514-4A1E-BABF-D96865E6A1B6}" type="datetime1">
              <a:rPr lang="en-US"/>
              <a:pPr lvl="0"/>
              <a:t>5/2/2017</a:t>
            </a:fld>
            <a:endParaRPr lang="en-US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95280" y="5969160"/>
            <a:ext cx="7305840" cy="279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ca-ES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3960" y="5969160"/>
            <a:ext cx="542520" cy="279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spc="0" baseline="0">
                <a:solidFill>
                  <a:srgbClr val="000000"/>
                </a:solidFill>
                <a:latin typeface="Garamond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A496903-527C-4524-9529-E1831B95CC62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spc="0" baseline="0">
          <a:ln>
            <a:noFill/>
          </a:ln>
          <a:solidFill>
            <a:srgbClr val="262626"/>
          </a:solidFill>
          <a:latin typeface="Garamond" pitchFamily="18"/>
          <a:ea typeface="Microsoft YaHei" pitchFamily="2"/>
          <a:cs typeface="Mangal" pitchFamily="2"/>
        </a:defRPr>
      </a:lvl1pPr>
    </p:titleStyle>
    <p:bodyStyle>
      <a:lvl1pPr marL="285840" marR="0" lvl="0" indent="-285840" algn="l" rtl="0" hangingPunct="1">
        <a:lnSpc>
          <a:spcPct val="100000"/>
        </a:lnSpc>
        <a:spcBef>
          <a:spcPts val="601"/>
        </a:spcBef>
        <a:spcAft>
          <a:spcPts val="601"/>
        </a:spcAft>
        <a:buClr>
          <a:srgbClr val="83992A"/>
        </a:buClr>
        <a:buSzPct val="115000"/>
        <a:buFont typeface="Arial" pitchFamily="32"/>
        <a:buChar char="•"/>
        <a:tabLst/>
        <a:defRPr lang="es-ES" sz="2400" b="0" i="0" u="none" strike="noStrike" kern="1200" spc="0" baseline="0">
          <a:solidFill>
            <a:srgbClr val="262626"/>
          </a:solidFill>
          <a:latin typeface="Garamond"/>
        </a:defRPr>
      </a:lvl1pPr>
      <a:lvl2pPr marL="743040" marR="0" lvl="1" indent="-285840" algn="l" rtl="0" hangingPunct="1">
        <a:lnSpc>
          <a:spcPct val="100000"/>
        </a:lnSpc>
        <a:spcBef>
          <a:spcPts val="499"/>
        </a:spcBef>
        <a:spcAft>
          <a:spcPts val="601"/>
        </a:spcAft>
        <a:buClr>
          <a:srgbClr val="83992A"/>
        </a:buClr>
        <a:buSzPct val="115000"/>
        <a:buFont typeface="Arial" pitchFamily="32"/>
        <a:buChar char="•"/>
        <a:tabLst/>
        <a:defRPr lang="es-ES" sz="2000" b="0" i="0" u="none" strike="noStrike" kern="1200" spc="0" baseline="0">
          <a:solidFill>
            <a:srgbClr val="262626"/>
          </a:solidFill>
          <a:latin typeface="Garamond"/>
        </a:defRPr>
      </a:lvl2pPr>
      <a:lvl3pPr marL="1200239" marR="0" lvl="2" indent="-285840" algn="l" rtl="0" hangingPunct="1">
        <a:lnSpc>
          <a:spcPct val="100000"/>
        </a:lnSpc>
        <a:spcBef>
          <a:spcPts val="400"/>
        </a:spcBef>
        <a:spcAft>
          <a:spcPts val="601"/>
        </a:spcAft>
        <a:buClr>
          <a:srgbClr val="83992A"/>
        </a:buClr>
        <a:buSzPct val="115000"/>
        <a:buFont typeface="Arial" pitchFamily="32"/>
        <a:buChar char="•"/>
        <a:tabLst/>
        <a:defRPr lang="es-ES" sz="1800" b="0" i="0" u="none" strike="noStrike" kern="1200" spc="0" baseline="0">
          <a:solidFill>
            <a:srgbClr val="262626"/>
          </a:solidFill>
          <a:latin typeface="Garamond"/>
        </a:defRPr>
      </a:lvl3pPr>
      <a:lvl4pPr marL="1542960" marR="0" lvl="3" indent="-171360" algn="l" rtl="0" hangingPunct="1">
        <a:lnSpc>
          <a:spcPct val="100000"/>
        </a:lnSpc>
        <a:spcBef>
          <a:spcPts val="400"/>
        </a:spcBef>
        <a:spcAft>
          <a:spcPts val="601"/>
        </a:spcAft>
        <a:buClr>
          <a:srgbClr val="83992A"/>
        </a:buClr>
        <a:buSzPct val="115000"/>
        <a:buFont typeface="Arial" pitchFamily="32"/>
        <a:buChar char="•"/>
        <a:tabLst/>
        <a:defRPr lang="es-ES" sz="1600" b="0" i="0" u="none" strike="noStrike" kern="1200" spc="0" baseline="0">
          <a:solidFill>
            <a:srgbClr val="262626"/>
          </a:solidFill>
          <a:latin typeface="Garamond"/>
        </a:defRPr>
      </a:lvl4pPr>
      <a:lvl5pPr marL="2000160" marR="0" lvl="4" indent="-171360" algn="l" rtl="0" hangingPunct="1">
        <a:lnSpc>
          <a:spcPct val="100000"/>
        </a:lnSpc>
        <a:spcBef>
          <a:spcPts val="300"/>
        </a:spcBef>
        <a:spcAft>
          <a:spcPts val="601"/>
        </a:spcAft>
        <a:buClr>
          <a:srgbClr val="83992A"/>
        </a:buClr>
        <a:buSzPct val="115000"/>
        <a:buFont typeface="Arial" pitchFamily="32"/>
        <a:buChar char="•"/>
        <a:tabLst/>
        <a:defRPr lang="es-ES" sz="1400" b="0" i="0" u="none" strike="noStrike" kern="1200" spc="0" baseline="0">
          <a:solidFill>
            <a:srgbClr val="262626"/>
          </a:solidFill>
          <a:latin typeface="Garamond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Institut Sunsi Móra</a:t>
            </a:r>
            <a:br>
              <a:rPr lang="es-ES"/>
            </a:br>
            <a:r>
              <a:rPr lang="es-ES"/>
              <a:t>Batxillerat STEM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320" y="3336120"/>
            <a:ext cx="3441240" cy="19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endParaRPr lang="ca-ES" sz="3200">
              <a:latin typeface="Aria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Oportunitats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240" y="2557439"/>
            <a:ext cx="5021640" cy="33177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Estructura del batxillerat STEM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295280" y="2557080"/>
            <a:ext cx="9601200" cy="33188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a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a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85840" lvl="0" indent="-285840" hangingPunct="1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endParaRPr lang="es-ES" sz="2400" dirty="0">
              <a:latin typeface="Garamond"/>
            </a:endParaRPr>
          </a:p>
          <a:p>
            <a:pPr marL="285840" lvl="0" indent="-285840" hangingPunct="1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r>
              <a:rPr lang="es-ES" sz="2400" dirty="0">
                <a:latin typeface="Garamond"/>
              </a:rPr>
              <a:t>Les </a:t>
            </a:r>
            <a:r>
              <a:rPr lang="es-ES" sz="2400" dirty="0" err="1">
                <a:latin typeface="Garamond"/>
              </a:rPr>
              <a:t>assignatures</a:t>
            </a:r>
            <a:r>
              <a:rPr lang="es-ES" sz="2400" dirty="0">
                <a:latin typeface="Garamond"/>
              </a:rPr>
              <a:t> del </a:t>
            </a:r>
            <a:r>
              <a:rPr lang="es-ES" sz="2400" dirty="0" err="1">
                <a:latin typeface="Garamond"/>
              </a:rPr>
              <a:t>batxillerat</a:t>
            </a:r>
            <a:r>
              <a:rPr lang="es-ES" sz="2400" dirty="0">
                <a:latin typeface="Garamond"/>
              </a:rPr>
              <a:t> STEM </a:t>
            </a:r>
            <a:r>
              <a:rPr lang="es-ES" sz="2400" dirty="0" err="1">
                <a:latin typeface="Garamond"/>
              </a:rPr>
              <a:t>s'estructuren</a:t>
            </a:r>
            <a:r>
              <a:rPr lang="es-ES" sz="2400" dirty="0">
                <a:latin typeface="Garamond"/>
              </a:rPr>
              <a:t> de la </a:t>
            </a:r>
            <a:r>
              <a:rPr lang="es-ES" sz="2400" dirty="0" err="1">
                <a:latin typeface="Garamond"/>
              </a:rPr>
              <a:t>següent</a:t>
            </a:r>
            <a:r>
              <a:rPr lang="es-ES" sz="2400" dirty="0">
                <a:latin typeface="Garamond"/>
              </a:rPr>
              <a:t> forma:</a:t>
            </a:r>
          </a:p>
          <a:p>
            <a:pPr marL="285840" lvl="0" indent="-285840" hangingPunct="1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r>
              <a:rPr lang="es-ES" sz="2400" dirty="0" err="1">
                <a:latin typeface="Garamond"/>
              </a:rPr>
              <a:t>Assignatures</a:t>
            </a:r>
            <a:r>
              <a:rPr lang="es-ES" sz="2400" dirty="0">
                <a:latin typeface="Garamond"/>
              </a:rPr>
              <a:t> comunes: </a:t>
            </a:r>
            <a:r>
              <a:rPr lang="es-ES" sz="2400" dirty="0" err="1">
                <a:latin typeface="Garamond"/>
              </a:rPr>
              <a:t>aquestes</a:t>
            </a:r>
            <a:r>
              <a:rPr lang="es-ES" sz="2400" dirty="0">
                <a:latin typeface="Garamond"/>
              </a:rPr>
              <a:t> </a:t>
            </a:r>
            <a:r>
              <a:rPr lang="es-ES" sz="2400" dirty="0" err="1">
                <a:latin typeface="Garamond"/>
              </a:rPr>
              <a:t>assignatures</a:t>
            </a:r>
            <a:r>
              <a:rPr lang="es-ES" sz="2400" dirty="0">
                <a:latin typeface="Garamond"/>
              </a:rPr>
              <a:t> proporcionen una </a:t>
            </a:r>
            <a:r>
              <a:rPr lang="es-ES" sz="2400" dirty="0" err="1">
                <a:latin typeface="Garamond"/>
              </a:rPr>
              <a:t>formació</a:t>
            </a:r>
            <a:r>
              <a:rPr lang="es-ES" sz="2400" dirty="0">
                <a:latin typeface="Garamond"/>
              </a:rPr>
              <a:t> general a </a:t>
            </a:r>
            <a:r>
              <a:rPr lang="es-ES" sz="2400" dirty="0" err="1" smtClean="0">
                <a:latin typeface="Garamond"/>
              </a:rPr>
              <a:t>l'alumnat</a:t>
            </a:r>
            <a:r>
              <a:rPr lang="es-ES" sz="2400" dirty="0" smtClean="0">
                <a:latin typeface="Garamond"/>
              </a:rPr>
              <a:t>.</a:t>
            </a:r>
            <a:endParaRPr lang="es-ES" sz="2400" dirty="0">
              <a:latin typeface="Garamond"/>
            </a:endParaRPr>
          </a:p>
          <a:p>
            <a:pPr marL="285840" lvl="0" indent="-285840" hangingPunct="1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r>
              <a:rPr lang="es-ES" sz="2400" dirty="0" err="1">
                <a:latin typeface="Garamond"/>
              </a:rPr>
              <a:t>Assignatures</a:t>
            </a:r>
            <a:r>
              <a:rPr lang="es-ES" sz="2400" dirty="0">
                <a:latin typeface="Garamond"/>
              </a:rPr>
              <a:t> de </a:t>
            </a:r>
            <a:r>
              <a:rPr lang="es-ES" sz="2400" dirty="0" err="1">
                <a:latin typeface="Garamond"/>
              </a:rPr>
              <a:t>modalitat</a:t>
            </a:r>
            <a:r>
              <a:rPr lang="es-ES" sz="2400" dirty="0">
                <a:latin typeface="Garamond"/>
              </a:rPr>
              <a:t>: </a:t>
            </a:r>
            <a:r>
              <a:rPr lang="es-ES" sz="2400" dirty="0" err="1">
                <a:latin typeface="Garamond"/>
              </a:rPr>
              <a:t>són</a:t>
            </a:r>
            <a:r>
              <a:rPr lang="es-ES" sz="2400" dirty="0">
                <a:latin typeface="Garamond"/>
              </a:rPr>
              <a:t> </a:t>
            </a:r>
            <a:r>
              <a:rPr lang="es-ES" sz="2400" dirty="0" err="1">
                <a:latin typeface="Garamond"/>
              </a:rPr>
              <a:t>assignatures</a:t>
            </a:r>
            <a:r>
              <a:rPr lang="es-ES" sz="2400" dirty="0">
                <a:latin typeface="Garamond"/>
              </a:rPr>
              <a:t> per poder </a:t>
            </a:r>
            <a:r>
              <a:rPr lang="es-ES" sz="2400" dirty="0" err="1" smtClean="0">
                <a:latin typeface="Garamond"/>
              </a:rPr>
              <a:t>aprofundir</a:t>
            </a:r>
            <a:r>
              <a:rPr lang="es-ES" sz="2400" dirty="0" smtClean="0">
                <a:latin typeface="Garamond"/>
              </a:rPr>
              <a:t> en STEM.</a:t>
            </a:r>
            <a:endParaRPr lang="es-ES" sz="2400" dirty="0"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Matèries comunes</a:t>
            </a:r>
          </a:p>
        </p:txBody>
      </p:sp>
      <p:sp>
        <p:nvSpPr>
          <p:cNvPr id="4" name="Rectangle 1"/>
          <p:cNvSpPr/>
          <p:nvPr/>
        </p:nvSpPr>
        <p:spPr>
          <a:xfrm>
            <a:off x="0" y="-167760"/>
            <a:ext cx="1494360" cy="792720"/>
          </a:xfrm>
          <a:prstGeom prst="rect">
            <a:avLst/>
          </a:prstGeom>
          <a:solidFill>
            <a:srgbClr val="F6F6F6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000" b="1" i="0" u="none" strike="noStrike" kern="1200" spc="0" baseline="0">
                <a:ln>
                  <a:noFill/>
                </a:ln>
                <a:solidFill>
                  <a:srgbClr val="505050"/>
                </a:solidFill>
                <a:latin typeface="Open Sans" pitchFamily="18"/>
                <a:ea typeface="Microsoft YaHei" pitchFamily="2"/>
                <a:cs typeface="Mangal" pitchFamily="2"/>
              </a:rPr>
              <a:t>Matèries comunes: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/>
            </a:r>
            <a:br>
              <a:rPr lang="es-E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</a:br>
            <a:endParaRPr lang="es-E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780928"/>
            <a:ext cx="4620617" cy="268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OPTATIVES BATXILLERAT 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509120"/>
            <a:ext cx="7103322" cy="202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398212"/>
            <a:ext cx="7103322" cy="202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err="1" smtClean="0"/>
              <a:t>Terminis</a:t>
            </a:r>
            <a:endParaRPr lang="es-E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295280" y="2557080"/>
            <a:ext cx="9601200" cy="3318840"/>
          </a:xfrm>
        </p:spPr>
        <p:txBody>
          <a:bodyPr lIns="91440" tIns="45720" rIns="91440" bIns="45720" anchorCtr="1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a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a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85840" indent="-285840" algn="ctr" hangingPunct="1"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endParaRPr lang="es-ES" sz="2400" dirty="0" smtClean="0"/>
          </a:p>
          <a:p>
            <a:pPr marL="285840" indent="-285840" algn="ctr" hangingPunct="1"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r>
              <a:rPr lang="es-ES" sz="2400" dirty="0" err="1" smtClean="0"/>
              <a:t>Confirmació</a:t>
            </a:r>
            <a:r>
              <a:rPr lang="es-ES" sz="2400" dirty="0" smtClean="0"/>
              <a:t> de </a:t>
            </a:r>
            <a:r>
              <a:rPr lang="es-ES" sz="2400" dirty="0" err="1" smtClean="0"/>
              <a:t>plaça</a:t>
            </a:r>
            <a:r>
              <a:rPr lang="es-ES" sz="2400" dirty="0" smtClean="0"/>
              <a:t>: 4 de </a:t>
            </a:r>
            <a:r>
              <a:rPr lang="es-ES" sz="2400" dirty="0" err="1" smtClean="0"/>
              <a:t>maig</a:t>
            </a:r>
            <a:endParaRPr lang="es-ES" sz="2400" dirty="0" smtClean="0"/>
          </a:p>
          <a:p>
            <a:pPr marL="285840" indent="-285840" algn="ctr" hangingPunct="1"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r>
              <a:rPr lang="es-ES" sz="2400" dirty="0" smtClean="0"/>
              <a:t>Per presentar la </a:t>
            </a:r>
            <a:r>
              <a:rPr lang="es-ES" sz="2400" dirty="0" err="1" smtClean="0"/>
              <a:t>sol·licitud</a:t>
            </a:r>
            <a:r>
              <a:rPr lang="es-ES" sz="2400" dirty="0" smtClean="0"/>
              <a:t>: del 16 al 24 de </a:t>
            </a:r>
            <a:r>
              <a:rPr lang="es-ES" sz="2400" smtClean="0"/>
              <a:t>maig</a:t>
            </a:r>
            <a:endParaRPr lang="es-ES" sz="2400" dirty="0"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 </a:t>
            </a:r>
          </a:p>
        </p:txBody>
      </p:sp>
      <p:pic>
        <p:nvPicPr>
          <p:cNvPr id="3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6759" y="1871640"/>
            <a:ext cx="4177080" cy="24541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PER QUÈ </a:t>
            </a:r>
            <a:r>
              <a:rPr lang="es-ES" dirty="0"/>
              <a:t>STEM?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9416" y="2708920"/>
            <a:ext cx="10513168" cy="33188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a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a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Wingdings" pitchFamily="2"/>
              <a:buChar char="§"/>
            </a:pPr>
            <a:r>
              <a:rPr lang="es-ES" sz="2400" dirty="0" smtClean="0">
                <a:latin typeface="Garamond"/>
              </a:rPr>
              <a:t>«</a:t>
            </a:r>
            <a:r>
              <a:rPr lang="es-ES" sz="2400" dirty="0" err="1" smtClean="0">
                <a:latin typeface="Garamond"/>
              </a:rPr>
              <a:t>Learning</a:t>
            </a:r>
            <a:r>
              <a:rPr lang="es-ES" sz="2400" dirty="0" smtClean="0">
                <a:latin typeface="Garamond"/>
              </a:rPr>
              <a:t> </a:t>
            </a:r>
            <a:r>
              <a:rPr lang="es-ES" sz="2400" dirty="0" err="1" smtClean="0">
                <a:latin typeface="Garamond"/>
              </a:rPr>
              <a:t>by</a:t>
            </a:r>
            <a:r>
              <a:rPr lang="es-ES" sz="2400" dirty="0" smtClean="0">
                <a:latin typeface="Garamond"/>
              </a:rPr>
              <a:t> </a:t>
            </a:r>
            <a:r>
              <a:rPr lang="es-ES" sz="2400" dirty="0" err="1" smtClean="0">
                <a:latin typeface="Garamond"/>
              </a:rPr>
              <a:t>challenge</a:t>
            </a:r>
            <a:r>
              <a:rPr lang="es-ES" sz="2400" dirty="0" smtClean="0">
                <a:latin typeface="Garamond"/>
              </a:rPr>
              <a:t>» -</a:t>
            </a:r>
            <a:r>
              <a:rPr lang="es-ES" sz="2400" dirty="0" err="1" smtClean="0">
                <a:latin typeface="Garamond"/>
              </a:rPr>
              <a:t>suposa</a:t>
            </a:r>
            <a:r>
              <a:rPr lang="es-ES" sz="2400" dirty="0" smtClean="0">
                <a:latin typeface="Garamond"/>
              </a:rPr>
              <a:t> </a:t>
            </a:r>
            <a:r>
              <a:rPr lang="es-ES" sz="2400" dirty="0">
                <a:latin typeface="Garamond"/>
              </a:rPr>
              <a:t>un </a:t>
            </a:r>
            <a:r>
              <a:rPr lang="es-ES" sz="2400" dirty="0" err="1">
                <a:latin typeface="Garamond"/>
              </a:rPr>
              <a:t>desafiament</a:t>
            </a:r>
            <a:r>
              <a:rPr lang="es-ES" sz="2400" dirty="0">
                <a:latin typeface="Garamond"/>
              </a:rPr>
              <a:t> </a:t>
            </a:r>
            <a:r>
              <a:rPr lang="es-ES" sz="2400" dirty="0" smtClean="0">
                <a:latin typeface="Garamond"/>
              </a:rPr>
              <a:t>per </a:t>
            </a:r>
            <a:r>
              <a:rPr lang="es-ES" sz="2400" dirty="0" err="1" smtClean="0">
                <a:latin typeface="Garamond"/>
              </a:rPr>
              <a:t>l'alumnat</a:t>
            </a:r>
            <a:r>
              <a:rPr lang="es-ES" sz="2400" dirty="0" smtClean="0">
                <a:latin typeface="Garamond"/>
              </a:rPr>
              <a:t> i </a:t>
            </a:r>
            <a:r>
              <a:rPr lang="es-ES" sz="2400" dirty="0" err="1" smtClean="0">
                <a:latin typeface="Garamond"/>
              </a:rPr>
              <a:t>els</a:t>
            </a:r>
            <a:r>
              <a:rPr lang="es-ES" sz="2400" dirty="0" smtClean="0">
                <a:latin typeface="Garamond"/>
              </a:rPr>
              <a:t> capacita per adquirir </a:t>
            </a:r>
            <a:r>
              <a:rPr lang="es-ES" sz="2400" dirty="0" err="1" smtClean="0">
                <a:latin typeface="Garamond"/>
              </a:rPr>
              <a:t>habilitats</a:t>
            </a:r>
            <a:r>
              <a:rPr lang="es-ES" sz="2400" dirty="0" smtClean="0">
                <a:latin typeface="Garamond"/>
              </a:rPr>
              <a:t> i </a:t>
            </a:r>
            <a:r>
              <a:rPr lang="es-ES" sz="2400" dirty="0" err="1" smtClean="0">
                <a:latin typeface="Garamond"/>
              </a:rPr>
              <a:t>coneixements</a:t>
            </a:r>
            <a:r>
              <a:rPr lang="es-ES" sz="2400" dirty="0" smtClean="0">
                <a:latin typeface="Garamond"/>
              </a:rPr>
              <a:t> per </a:t>
            </a:r>
            <a:r>
              <a:rPr lang="es-ES" sz="2400" dirty="0" err="1" smtClean="0">
                <a:latin typeface="Garamond"/>
              </a:rPr>
              <a:t>mitjà</a:t>
            </a:r>
            <a:r>
              <a:rPr lang="es-ES" sz="2400" dirty="0" smtClean="0">
                <a:latin typeface="Garamond"/>
              </a:rPr>
              <a:t> de reptes </a:t>
            </a:r>
            <a:r>
              <a:rPr lang="es-ES" sz="2400" dirty="0" err="1" smtClean="0">
                <a:latin typeface="Garamond"/>
              </a:rPr>
              <a:t>reals</a:t>
            </a:r>
            <a:endParaRPr lang="es-ES" sz="2400" dirty="0">
              <a:latin typeface="Garamond"/>
            </a:endParaRPr>
          </a:p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Wingdings" pitchFamily="2"/>
              <a:buChar char="§"/>
            </a:pPr>
            <a:r>
              <a:rPr lang="es-ES" sz="2400" dirty="0" err="1">
                <a:latin typeface="Garamond"/>
              </a:rPr>
              <a:t>Batxillerat</a:t>
            </a:r>
            <a:r>
              <a:rPr lang="es-ES" sz="2400" dirty="0">
                <a:latin typeface="Garamond"/>
              </a:rPr>
              <a:t> competencial</a:t>
            </a:r>
          </a:p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Wingdings" pitchFamily="2"/>
              <a:buChar char="§"/>
            </a:pPr>
            <a:r>
              <a:rPr lang="en-US" sz="2400" dirty="0" err="1">
                <a:latin typeface="Garamond"/>
              </a:rPr>
              <a:t>Aprenentatge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basat</a:t>
            </a:r>
            <a:r>
              <a:rPr lang="en-US" sz="2400" dirty="0">
                <a:latin typeface="Garamond"/>
              </a:rPr>
              <a:t> en </a:t>
            </a:r>
            <a:r>
              <a:rPr lang="en-US" sz="2400" dirty="0" err="1">
                <a:latin typeface="Garamond"/>
              </a:rPr>
              <a:t>problemes</a:t>
            </a:r>
            <a:r>
              <a:rPr lang="en-US" sz="2400" dirty="0">
                <a:latin typeface="Garamond"/>
              </a:rPr>
              <a:t> (ABP) </a:t>
            </a:r>
            <a:r>
              <a:rPr lang="en-US" sz="2400" dirty="0" err="1">
                <a:latin typeface="Garamond"/>
              </a:rPr>
              <a:t>motiva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l’alumnat</a:t>
            </a:r>
            <a:r>
              <a:rPr lang="en-US" sz="2400" dirty="0">
                <a:latin typeface="Garamond"/>
              </a:rPr>
              <a:t> a </a:t>
            </a:r>
            <a:r>
              <a:rPr lang="en-US" sz="2400" dirty="0" err="1">
                <a:latin typeface="Garamond"/>
              </a:rPr>
              <a:t>resoldre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problemes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utilitzant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estratègies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diverses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>
                <a:latin typeface="Garamond"/>
              </a:rPr>
              <a:t>i</a:t>
            </a:r>
            <a:r>
              <a:rPr lang="en-US" sz="2400" dirty="0" smtClean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iniciativa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pròpia</a:t>
            </a:r>
            <a:endParaRPr lang="en-US" sz="2400" dirty="0">
              <a:latin typeface="Garamond"/>
            </a:endParaRPr>
          </a:p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Wingdings" pitchFamily="2"/>
              <a:buChar char="§"/>
            </a:pPr>
            <a:r>
              <a:rPr lang="en-US" sz="2400" dirty="0" err="1">
                <a:latin typeface="Garamond"/>
              </a:rPr>
              <a:t>Treball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efectiu</a:t>
            </a:r>
            <a:r>
              <a:rPr lang="en-US" sz="2400" dirty="0">
                <a:latin typeface="Garamond"/>
              </a:rPr>
              <a:t> en equip per </a:t>
            </a:r>
            <a:r>
              <a:rPr lang="en-US" sz="2400" dirty="0" err="1">
                <a:latin typeface="Garamond"/>
              </a:rPr>
              <a:t>tal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d’aplicar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l’aprenentatge</a:t>
            </a:r>
            <a:r>
              <a:rPr lang="en-US" sz="2400" dirty="0">
                <a:latin typeface="Garamond"/>
              </a:rPr>
              <a:t> a </a:t>
            </a:r>
            <a:r>
              <a:rPr lang="en-US" sz="2400" dirty="0" err="1">
                <a:latin typeface="Garamond"/>
              </a:rPr>
              <a:t>escenaris</a:t>
            </a:r>
            <a:r>
              <a:rPr lang="en-US" sz="2400" dirty="0">
                <a:latin typeface="Garamond"/>
              </a:rPr>
              <a:t> de la </a:t>
            </a:r>
            <a:r>
              <a:rPr lang="en-US" sz="2400" dirty="0" err="1">
                <a:latin typeface="Garamond"/>
              </a:rPr>
              <a:t>vida</a:t>
            </a:r>
            <a:r>
              <a:rPr lang="en-US" sz="2400" dirty="0">
                <a:latin typeface="Garamond"/>
              </a:rPr>
              <a:t> real</a:t>
            </a:r>
          </a:p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Wingdings" pitchFamily="2"/>
              <a:buChar char="§"/>
            </a:pPr>
            <a:r>
              <a:rPr lang="en-US" sz="2400" dirty="0" err="1">
                <a:latin typeface="Garamond"/>
              </a:rPr>
              <a:t>Aposta</a:t>
            </a:r>
            <a:r>
              <a:rPr lang="en-US" sz="2400" dirty="0">
                <a:latin typeface="Garamond"/>
              </a:rPr>
              <a:t> per </a:t>
            </a:r>
            <a:r>
              <a:rPr lang="en-US" sz="2400" dirty="0" err="1">
                <a:latin typeface="Garamond"/>
              </a:rPr>
              <a:t>habilitats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comunicatives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necessàries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tant</a:t>
            </a:r>
            <a:r>
              <a:rPr lang="en-US" sz="2400" dirty="0">
                <a:latin typeface="Garamond"/>
              </a:rPr>
              <a:t> en </a:t>
            </a:r>
            <a:r>
              <a:rPr lang="en-US" sz="2400" dirty="0" err="1">
                <a:latin typeface="Garamond"/>
              </a:rPr>
              <a:t>estudis</a:t>
            </a:r>
            <a:r>
              <a:rPr lang="en-US" sz="2400" dirty="0">
                <a:latin typeface="Garamond"/>
              </a:rPr>
              <a:t> superiors com al </a:t>
            </a:r>
            <a:r>
              <a:rPr lang="en-US" sz="2400" dirty="0" err="1">
                <a:latin typeface="Garamond"/>
              </a:rPr>
              <a:t>llarg</a:t>
            </a:r>
            <a:r>
              <a:rPr lang="en-US" sz="2400" dirty="0">
                <a:latin typeface="Garamond"/>
              </a:rPr>
              <a:t> de la </a:t>
            </a:r>
            <a:r>
              <a:rPr lang="en-US" sz="2400" dirty="0" err="1">
                <a:latin typeface="Garamond"/>
              </a:rPr>
              <a:t>vida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smtClean="0">
                <a:latin typeface="Garamond"/>
              </a:rPr>
              <a:t>professional</a:t>
            </a:r>
            <a:endParaRPr lang="en-US" sz="2400" dirty="0"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STEM AL SUNSI MÓRA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295280" y="2557080"/>
            <a:ext cx="9601200" cy="33188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a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a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r>
              <a:rPr lang="es-ES" sz="2400" dirty="0" err="1">
                <a:latin typeface="Garamond"/>
              </a:rPr>
              <a:t>Com</a:t>
            </a:r>
            <a:r>
              <a:rPr lang="es-ES" sz="2400" dirty="0">
                <a:latin typeface="Garamond"/>
              </a:rPr>
              <a:t> </a:t>
            </a:r>
            <a:r>
              <a:rPr lang="es-ES" sz="2400" dirty="0" err="1">
                <a:latin typeface="Garamond"/>
              </a:rPr>
              <a:t>treballem</a:t>
            </a:r>
            <a:r>
              <a:rPr lang="es-ES" sz="2400" dirty="0">
                <a:latin typeface="Garamond"/>
              </a:rPr>
              <a:t> STEM?</a:t>
            </a:r>
          </a:p>
          <a:p>
            <a:pPr marL="0" lvl="0" indent="0" hangingPunct="1">
              <a:spcBef>
                <a:spcPts val="601"/>
              </a:spcBef>
              <a:spcAft>
                <a:spcPts val="601"/>
              </a:spcAft>
              <a:buNone/>
            </a:pPr>
            <a:r>
              <a:rPr lang="es-ES" sz="2400" dirty="0">
                <a:latin typeface="Garamond"/>
              </a:rPr>
              <a:t>TREBALL INTEGRAT PER ÀMBITS – </a:t>
            </a:r>
            <a:r>
              <a:rPr lang="es-ES" sz="2400" dirty="0" smtClean="0">
                <a:latin typeface="Garamond"/>
              </a:rPr>
              <a:t>XMAT</a:t>
            </a:r>
          </a:p>
          <a:p>
            <a:pPr marL="0" lvl="0" indent="0" hangingPunct="1">
              <a:spcBef>
                <a:spcPts val="601"/>
              </a:spcBef>
              <a:spcAft>
                <a:spcPts val="601"/>
              </a:spcAft>
              <a:buNone/>
            </a:pPr>
            <a:endParaRPr lang="es-ES" sz="2400" dirty="0">
              <a:latin typeface="Garamond"/>
            </a:endParaRPr>
          </a:p>
          <a:p>
            <a:pPr marL="0" lvl="0" indent="0" hangingPunct="1">
              <a:spcBef>
                <a:spcPts val="601"/>
              </a:spcBef>
              <a:spcAft>
                <a:spcPts val="601"/>
              </a:spcAft>
              <a:buNone/>
            </a:pPr>
            <a:r>
              <a:rPr lang="es-ES" sz="2400" smtClean="0">
                <a:latin typeface="Garamond"/>
              </a:rPr>
              <a:t>MATEMÀTIQUES – FÍSICA - TECNOLOGIA</a:t>
            </a:r>
            <a:endParaRPr lang="es-ES" sz="2400" dirty="0">
              <a:latin typeface="Garamond"/>
            </a:endParaRPr>
          </a:p>
          <a:p>
            <a:pPr marL="0" lvl="0" indent="0" hangingPunct="1">
              <a:spcBef>
                <a:spcPts val="601"/>
              </a:spcBef>
              <a:spcAft>
                <a:spcPts val="601"/>
              </a:spcAft>
              <a:buNone/>
            </a:pPr>
            <a:endParaRPr lang="es-ES" sz="2400" dirty="0">
              <a:latin typeface="Garamond"/>
            </a:endParaRPr>
          </a:p>
          <a:p>
            <a:pPr marL="0" lvl="0" indent="0" hangingPunct="1">
              <a:spcBef>
                <a:spcPts val="601"/>
              </a:spcBef>
              <a:spcAft>
                <a:spcPts val="601"/>
              </a:spcAft>
              <a:buNone/>
            </a:pPr>
            <a:endParaRPr lang="es-ES" sz="2400" dirty="0"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ALUMNAT STEM</a:t>
            </a:r>
          </a:p>
        </p:txBody>
      </p:sp>
      <p:pic>
        <p:nvPicPr>
          <p:cNvPr id="3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4880" y="2138040"/>
            <a:ext cx="4662360" cy="370367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261440" y="982080"/>
            <a:ext cx="5274720" cy="1303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s-E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430999" y="2410200"/>
            <a:ext cx="9601200" cy="33188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a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a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a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a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601"/>
              </a:spcBef>
              <a:spcAft>
                <a:spcPts val="601"/>
              </a:spcAft>
              <a:buSzPct val="115000"/>
              <a:buNone/>
            </a:pPr>
            <a:endParaRPr lang="es-ES" sz="2400" dirty="0">
              <a:latin typeface="Garamond"/>
            </a:endParaRPr>
          </a:p>
          <a:p>
            <a:pPr marL="285840" lvl="0" indent="-285840" hangingPunct="1">
              <a:spcBef>
                <a:spcPts val="601"/>
              </a:spcBef>
              <a:spcAft>
                <a:spcPts val="601"/>
              </a:spcAft>
              <a:buSzPct val="115000"/>
              <a:buFont typeface="Arial" pitchFamily="32"/>
              <a:buChar char="•"/>
            </a:pPr>
            <a:endParaRPr lang="es-ES" sz="2400" dirty="0">
              <a:latin typeface="Garamon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31704" y="835031"/>
            <a:ext cx="4470480" cy="5215320"/>
          </a:xfrm>
          <a:prstGeom prst="rect">
            <a:avLst/>
          </a:prstGeom>
          <a:solidFill>
            <a:srgbClr val="44709D"/>
          </a:solidFill>
          <a:ln w="15840">
            <a:solidFill>
              <a:srgbClr val="2F5072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Garamond" pitchFamily="18"/>
                <a:ea typeface="Microsoft YaHei" pitchFamily="2"/>
                <a:cs typeface="Mangal" pitchFamily="2"/>
              </a:rPr>
              <a:t>“…El objetivo principal de la creación de centros de tipología STEM sería atraer estudiantes fuertemente motivados por la tecnología, las ciencias y las matemáticas, producir bachilleres con altos niveles de conocimientos y orientación científico-técnica y evitar la pérdida de vocaciones que se produce por las limitaciones estructurales del sistema ordinario en cuanto a detectar, estimular y apoyar de manera óptima a los estudiantes más prometedores en STEM. Dicho de otro modo, el objetivo principal sería detectar y desarrollar un potencial de excelencia que difícilmente puede ser satisfecho en entornos educativos ordinarios (justo como el deporte de alto nivel)”.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Garamond" pitchFamily="18"/>
                <a:ea typeface="Microsoft YaHei" pitchFamily="2"/>
                <a:cs typeface="Mangal" pitchFamily="2"/>
              </a:rPr>
              <a:t>Ferran Ruiz Tarragó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Garamond" pitchFamily="18"/>
                <a:ea typeface="Microsoft YaHei" pitchFamily="2"/>
                <a:cs typeface="Mangal" pitchFamily="2"/>
              </a:rPr>
              <a:t>(Expresident del Consell Escolar de Catalunya)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 spc="0" baseline="0">
              <a:ln>
                <a:noFill/>
              </a:ln>
              <a:solidFill>
                <a:srgbClr val="FFFFFF"/>
              </a:solidFill>
              <a:latin typeface="Garamond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295280" y="564480"/>
            <a:ext cx="9601200" cy="1303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STEM a Europa</a:t>
            </a:r>
          </a:p>
        </p:txBody>
      </p:sp>
      <p:pic>
        <p:nvPicPr>
          <p:cNvPr id="3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199" y="1755000"/>
            <a:ext cx="9872280" cy="4120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endParaRPr lang="ca-ES">
              <a:latin typeface="Arial" pitchFamily="18"/>
            </a:endParaRP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9800" y="982080"/>
            <a:ext cx="6392520" cy="48254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El paisatge que canvia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4600" y="2557439"/>
            <a:ext cx="6622560" cy="33177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án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258</TotalTime>
  <Words>508</Words>
  <Application>Microsoft Office PowerPoint</Application>
  <PresentationFormat>Personalizado</PresentationFormat>
  <Paragraphs>56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Institut Sunsi Móra Batxillerat STEM</vt:lpstr>
      <vt:lpstr> </vt:lpstr>
      <vt:lpstr>PER QUÈ STEM?</vt:lpstr>
      <vt:lpstr>STEM AL SUNSI MÓRA</vt:lpstr>
      <vt:lpstr>ALUMNAT STEM</vt:lpstr>
      <vt:lpstr>Presentación de PowerPoint</vt:lpstr>
      <vt:lpstr>STEM a Europa</vt:lpstr>
      <vt:lpstr>Presentación de PowerPoint</vt:lpstr>
      <vt:lpstr>El paisatge que canvia</vt:lpstr>
      <vt:lpstr>Oportunitats</vt:lpstr>
      <vt:lpstr>Estructura del batxillerat STEM</vt:lpstr>
      <vt:lpstr>Matèries comunes</vt:lpstr>
      <vt:lpstr>OPTATIVES BATXILLERAT STEM</vt:lpstr>
      <vt:lpstr>Terminis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Sunsi Móra Batxillerat STEM</dc:title>
  <dc:creator>Jordi Canalda</dc:creator>
  <cp:lastModifiedBy>Departament d'Educació</cp:lastModifiedBy>
  <cp:revision>13</cp:revision>
  <dcterms:created xsi:type="dcterms:W3CDTF">2017-04-29T07:33:49Z</dcterms:created>
  <dcterms:modified xsi:type="dcterms:W3CDTF">2017-05-02T15:03:46Z</dcterms:modified>
</cp:coreProperties>
</file>