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9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2969-76D7-4E58-98A5-60202FC423B7}" type="doc">
      <dgm:prSet loTypeId="urn:microsoft.com/office/officeart/2005/8/layout/funnel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F0808AD7-6F76-4491-891B-2DFFA90AA51D}">
      <dgm:prSet phldrT="[Texto]" custT="1"/>
      <dgm:spPr/>
      <dgm:t>
        <a:bodyPr/>
        <a:lstStyle/>
        <a:p>
          <a:r>
            <a:rPr lang="ca-ES" sz="1800" b="1" dirty="0" smtClean="0"/>
            <a:t>Autoconeixement</a:t>
          </a:r>
          <a:endParaRPr lang="ca-ES" sz="1800" b="1" dirty="0"/>
        </a:p>
      </dgm:t>
    </dgm:pt>
    <dgm:pt modelId="{C3BF75F6-BF23-4C30-8C04-0B36AEE05663}" type="parTrans" cxnId="{A6528479-E6E2-4288-BE99-7B3359820AE9}">
      <dgm:prSet/>
      <dgm:spPr/>
      <dgm:t>
        <a:bodyPr/>
        <a:lstStyle/>
        <a:p>
          <a:endParaRPr lang="ca-ES"/>
        </a:p>
      </dgm:t>
    </dgm:pt>
    <dgm:pt modelId="{B62056C8-52B0-461D-B355-C58E75F54A57}" type="sibTrans" cxnId="{A6528479-E6E2-4288-BE99-7B3359820AE9}">
      <dgm:prSet/>
      <dgm:spPr/>
      <dgm:t>
        <a:bodyPr/>
        <a:lstStyle/>
        <a:p>
          <a:endParaRPr lang="ca-ES"/>
        </a:p>
      </dgm:t>
    </dgm:pt>
    <dgm:pt modelId="{696DB7F7-285A-4755-99C1-4E70D69C8CE8}">
      <dgm:prSet phldrT="[Texto]" custT="1"/>
      <dgm:spPr/>
      <dgm:t>
        <a:bodyPr/>
        <a:lstStyle/>
        <a:p>
          <a:r>
            <a:rPr lang="ca-ES" sz="1800" b="1" dirty="0" smtClean="0"/>
            <a:t>Oferta formativa</a:t>
          </a:r>
          <a:endParaRPr lang="ca-ES" sz="1800" b="1" dirty="0"/>
        </a:p>
      </dgm:t>
    </dgm:pt>
    <dgm:pt modelId="{B62DCE07-6A69-405F-A1C5-74384384830A}" type="parTrans" cxnId="{1E48D0FB-E90C-41BA-ABAD-50D1DDCD1FA5}">
      <dgm:prSet/>
      <dgm:spPr/>
      <dgm:t>
        <a:bodyPr/>
        <a:lstStyle/>
        <a:p>
          <a:endParaRPr lang="ca-ES"/>
        </a:p>
      </dgm:t>
    </dgm:pt>
    <dgm:pt modelId="{C5942AD2-1E9D-4055-90AF-4383F12D4D5C}" type="sibTrans" cxnId="{1E48D0FB-E90C-41BA-ABAD-50D1DDCD1FA5}">
      <dgm:prSet/>
      <dgm:spPr/>
      <dgm:t>
        <a:bodyPr/>
        <a:lstStyle/>
        <a:p>
          <a:endParaRPr lang="ca-ES"/>
        </a:p>
      </dgm:t>
    </dgm:pt>
    <dgm:pt modelId="{BC1478C6-9261-49FB-9B40-05779420DA22}">
      <dgm:prSet phldrT="[Texto]" custT="1"/>
      <dgm:spPr/>
      <dgm:t>
        <a:bodyPr/>
        <a:lstStyle/>
        <a:p>
          <a:r>
            <a:rPr lang="ca-ES" sz="2000" b="1" dirty="0" smtClean="0"/>
            <a:t>Mercat de treball</a:t>
          </a:r>
          <a:endParaRPr lang="ca-ES" sz="2000" b="1" dirty="0"/>
        </a:p>
      </dgm:t>
    </dgm:pt>
    <dgm:pt modelId="{628E9DF7-3FEE-4C3E-AFCE-1E9C4C36A14B}" type="parTrans" cxnId="{8AC46779-3DE0-4760-BFC3-FE04E9E14767}">
      <dgm:prSet/>
      <dgm:spPr/>
      <dgm:t>
        <a:bodyPr/>
        <a:lstStyle/>
        <a:p>
          <a:endParaRPr lang="ca-ES"/>
        </a:p>
      </dgm:t>
    </dgm:pt>
    <dgm:pt modelId="{14177270-E189-46E4-BB2F-F4359407501C}" type="sibTrans" cxnId="{8AC46779-3DE0-4760-BFC3-FE04E9E14767}">
      <dgm:prSet/>
      <dgm:spPr/>
      <dgm:t>
        <a:bodyPr/>
        <a:lstStyle/>
        <a:p>
          <a:endParaRPr lang="ca-ES"/>
        </a:p>
      </dgm:t>
    </dgm:pt>
    <dgm:pt modelId="{8EE3848A-0920-4582-B1C0-07D084DD5A48}">
      <dgm:prSet phldrT="[Texto]"/>
      <dgm:spPr/>
      <dgm:t>
        <a:bodyPr/>
        <a:lstStyle/>
        <a:p>
          <a:r>
            <a:rPr lang="ca-ES" b="1" dirty="0" smtClean="0"/>
            <a:t>Decisió</a:t>
          </a:r>
          <a:endParaRPr lang="ca-ES" b="1" dirty="0"/>
        </a:p>
      </dgm:t>
    </dgm:pt>
    <dgm:pt modelId="{C785C180-33CB-4D24-8566-225B295E4007}" type="parTrans" cxnId="{88D9BEA7-E2F0-43CD-A381-11B75B9AC4AA}">
      <dgm:prSet/>
      <dgm:spPr/>
      <dgm:t>
        <a:bodyPr/>
        <a:lstStyle/>
        <a:p>
          <a:endParaRPr lang="ca-ES"/>
        </a:p>
      </dgm:t>
    </dgm:pt>
    <dgm:pt modelId="{8C55F479-EEF8-465D-A6AB-57CB252C09C5}" type="sibTrans" cxnId="{88D9BEA7-E2F0-43CD-A381-11B75B9AC4AA}">
      <dgm:prSet/>
      <dgm:spPr/>
      <dgm:t>
        <a:bodyPr/>
        <a:lstStyle/>
        <a:p>
          <a:endParaRPr lang="ca-ES"/>
        </a:p>
      </dgm:t>
    </dgm:pt>
    <dgm:pt modelId="{61A04E04-BA97-4E6C-8013-E96A77D1BD73}" type="pres">
      <dgm:prSet presAssocID="{B7E52969-76D7-4E58-98A5-60202FC423B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30B70-4EE8-417D-A2B4-546CADA2501B}" type="pres">
      <dgm:prSet presAssocID="{B7E52969-76D7-4E58-98A5-60202FC423B7}" presName="ellipse" presStyleLbl="trBgShp" presStyleIdx="0" presStyleCnt="1"/>
      <dgm:spPr/>
    </dgm:pt>
    <dgm:pt modelId="{77CC9EB1-C9E8-4530-B1CB-BE2036DB3F37}" type="pres">
      <dgm:prSet presAssocID="{B7E52969-76D7-4E58-98A5-60202FC423B7}" presName="arrow1" presStyleLbl="fgShp" presStyleIdx="0" presStyleCnt="1"/>
      <dgm:spPr/>
    </dgm:pt>
    <dgm:pt modelId="{777A7D2B-C8D9-458C-B150-B490732E756B}" type="pres">
      <dgm:prSet presAssocID="{B7E52969-76D7-4E58-98A5-60202FC423B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50B4D-1E5C-4792-AA5D-CBD615B9A264}" type="pres">
      <dgm:prSet presAssocID="{696DB7F7-285A-4755-99C1-4E70D69C8CE8}" presName="item1" presStyleLbl="node1" presStyleIdx="0" presStyleCnt="3" custLinFactNeighborX="-31947" custLinFactNeighborY="845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524BD06-DE2B-4694-98B3-A7C7DDC168F1}" type="pres">
      <dgm:prSet presAssocID="{BC1478C6-9261-49FB-9B40-05779420DA22}" presName="item2" presStyleLbl="node1" presStyleIdx="1" presStyleCnt="3" custScaleX="116839" custLinFactNeighborX="-40783" custLinFactNeighborY="-34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3AB0E-AA92-42D4-B604-C54F80550E33}" type="pres">
      <dgm:prSet presAssocID="{8EE3848A-0920-4582-B1C0-07D084DD5A48}" presName="item3" presStyleLbl="node1" presStyleIdx="2" presStyleCnt="3" custScaleX="194209" custScaleY="165946" custLinFactNeighborX="26198" custLinFactNeighborY="-22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04D6-E294-4EB6-A518-F290D0D620A3}" type="pres">
      <dgm:prSet presAssocID="{B7E52969-76D7-4E58-98A5-60202FC423B7}" presName="funnel" presStyleLbl="trAlignAcc1" presStyleIdx="0" presStyleCnt="1" custScaleX="125252" custScaleY="113563"/>
      <dgm:spPr/>
    </dgm:pt>
  </dgm:ptLst>
  <dgm:cxnLst>
    <dgm:cxn modelId="{B49F08F2-0B34-42FB-A7BB-71FA076BFEAF}" type="presOf" srcId="{696DB7F7-285A-4755-99C1-4E70D69C8CE8}" destId="{C524BD06-DE2B-4694-98B3-A7C7DDC168F1}" srcOrd="0" destOrd="0" presId="urn:microsoft.com/office/officeart/2005/8/layout/funnel1"/>
    <dgm:cxn modelId="{96F18A6D-E6D7-4EA4-A953-DD4E81AE35F5}" type="presOf" srcId="{B7E52969-76D7-4E58-98A5-60202FC423B7}" destId="{61A04E04-BA97-4E6C-8013-E96A77D1BD73}" srcOrd="0" destOrd="0" presId="urn:microsoft.com/office/officeart/2005/8/layout/funnel1"/>
    <dgm:cxn modelId="{A2614D60-F4D2-460F-B0EE-9F1DA051652F}" type="presOf" srcId="{BC1478C6-9261-49FB-9B40-05779420DA22}" destId="{40150B4D-1E5C-4792-AA5D-CBD615B9A264}" srcOrd="0" destOrd="0" presId="urn:microsoft.com/office/officeart/2005/8/layout/funnel1"/>
    <dgm:cxn modelId="{8AC46779-3DE0-4760-BFC3-FE04E9E14767}" srcId="{B7E52969-76D7-4E58-98A5-60202FC423B7}" destId="{BC1478C6-9261-49FB-9B40-05779420DA22}" srcOrd="2" destOrd="0" parTransId="{628E9DF7-3FEE-4C3E-AFCE-1E9C4C36A14B}" sibTransId="{14177270-E189-46E4-BB2F-F4359407501C}"/>
    <dgm:cxn modelId="{1E48D0FB-E90C-41BA-ABAD-50D1DDCD1FA5}" srcId="{B7E52969-76D7-4E58-98A5-60202FC423B7}" destId="{696DB7F7-285A-4755-99C1-4E70D69C8CE8}" srcOrd="1" destOrd="0" parTransId="{B62DCE07-6A69-405F-A1C5-74384384830A}" sibTransId="{C5942AD2-1E9D-4055-90AF-4383F12D4D5C}"/>
    <dgm:cxn modelId="{A6528479-E6E2-4288-BE99-7B3359820AE9}" srcId="{B7E52969-76D7-4E58-98A5-60202FC423B7}" destId="{F0808AD7-6F76-4491-891B-2DFFA90AA51D}" srcOrd="0" destOrd="0" parTransId="{C3BF75F6-BF23-4C30-8C04-0B36AEE05663}" sibTransId="{B62056C8-52B0-461D-B355-C58E75F54A57}"/>
    <dgm:cxn modelId="{35929C40-09AA-4666-95FC-4B066C84F8C8}" type="presOf" srcId="{8EE3848A-0920-4582-B1C0-07D084DD5A48}" destId="{777A7D2B-C8D9-458C-B150-B490732E756B}" srcOrd="0" destOrd="0" presId="urn:microsoft.com/office/officeart/2005/8/layout/funnel1"/>
    <dgm:cxn modelId="{E4160546-9F23-4CCD-BC2B-64FAC36D3EC0}" type="presOf" srcId="{F0808AD7-6F76-4491-891B-2DFFA90AA51D}" destId="{1633AB0E-AA92-42D4-B604-C54F80550E33}" srcOrd="0" destOrd="0" presId="urn:microsoft.com/office/officeart/2005/8/layout/funnel1"/>
    <dgm:cxn modelId="{88D9BEA7-E2F0-43CD-A381-11B75B9AC4AA}" srcId="{B7E52969-76D7-4E58-98A5-60202FC423B7}" destId="{8EE3848A-0920-4582-B1C0-07D084DD5A48}" srcOrd="3" destOrd="0" parTransId="{C785C180-33CB-4D24-8566-225B295E4007}" sibTransId="{8C55F479-EEF8-465D-A6AB-57CB252C09C5}"/>
    <dgm:cxn modelId="{E0B084EA-7B39-4610-88F7-BBE5A42E5CEB}" type="presParOf" srcId="{61A04E04-BA97-4E6C-8013-E96A77D1BD73}" destId="{5E630B70-4EE8-417D-A2B4-546CADA2501B}" srcOrd="0" destOrd="0" presId="urn:microsoft.com/office/officeart/2005/8/layout/funnel1"/>
    <dgm:cxn modelId="{A8F1688D-C45C-4023-902B-80DE23F863AA}" type="presParOf" srcId="{61A04E04-BA97-4E6C-8013-E96A77D1BD73}" destId="{77CC9EB1-C9E8-4530-B1CB-BE2036DB3F37}" srcOrd="1" destOrd="0" presId="urn:microsoft.com/office/officeart/2005/8/layout/funnel1"/>
    <dgm:cxn modelId="{948B40D7-34BD-4D65-984A-305D823C01C4}" type="presParOf" srcId="{61A04E04-BA97-4E6C-8013-E96A77D1BD73}" destId="{777A7D2B-C8D9-458C-B150-B490732E756B}" srcOrd="2" destOrd="0" presId="urn:microsoft.com/office/officeart/2005/8/layout/funnel1"/>
    <dgm:cxn modelId="{42AC6BE9-866D-4C69-B9A4-50893151D287}" type="presParOf" srcId="{61A04E04-BA97-4E6C-8013-E96A77D1BD73}" destId="{40150B4D-1E5C-4792-AA5D-CBD615B9A264}" srcOrd="3" destOrd="0" presId="urn:microsoft.com/office/officeart/2005/8/layout/funnel1"/>
    <dgm:cxn modelId="{2EC618BD-69BC-4EE4-96BB-7AC7BA98CCDA}" type="presParOf" srcId="{61A04E04-BA97-4E6C-8013-E96A77D1BD73}" destId="{C524BD06-DE2B-4694-98B3-A7C7DDC168F1}" srcOrd="4" destOrd="0" presId="urn:microsoft.com/office/officeart/2005/8/layout/funnel1"/>
    <dgm:cxn modelId="{7EA4A25D-FBF2-4FF7-94E0-5F9619A2778F}" type="presParOf" srcId="{61A04E04-BA97-4E6C-8013-E96A77D1BD73}" destId="{1633AB0E-AA92-42D4-B604-C54F80550E33}" srcOrd="5" destOrd="0" presId="urn:microsoft.com/office/officeart/2005/8/layout/funnel1"/>
    <dgm:cxn modelId="{07D26DAF-D68E-4880-A866-3ACEA7D8525B}" type="presParOf" srcId="{61A04E04-BA97-4E6C-8013-E96A77D1BD73}" destId="{B8CF04D6-E294-4EB6-A518-F290D0D620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30B70-4EE8-417D-A2B4-546CADA2501B}">
      <dsp:nvSpPr>
        <dsp:cNvPr id="0" name=""/>
        <dsp:cNvSpPr/>
      </dsp:nvSpPr>
      <dsp:spPr>
        <a:xfrm>
          <a:off x="1872826" y="348746"/>
          <a:ext cx="4368800" cy="151722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C9EB1-C9E8-4530-B1CB-BE2036DB3F37}">
      <dsp:nvSpPr>
        <dsp:cNvPr id="0" name=""/>
        <dsp:cNvSpPr/>
      </dsp:nvSpPr>
      <dsp:spPr>
        <a:xfrm>
          <a:off x="3640666" y="4063920"/>
          <a:ext cx="846666" cy="54186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A7D2B-C8D9-458C-B150-B490732E756B}">
      <dsp:nvSpPr>
        <dsp:cNvPr id="0" name=""/>
        <dsp:cNvSpPr/>
      </dsp:nvSpPr>
      <dsp:spPr>
        <a:xfrm>
          <a:off x="2031999" y="4497413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500" b="1" kern="1200" dirty="0" smtClean="0"/>
            <a:t>Decisió</a:t>
          </a:r>
          <a:endParaRPr lang="ca-ES" sz="3500" b="1" kern="1200" dirty="0"/>
        </a:p>
      </dsp:txBody>
      <dsp:txXfrm>
        <a:off x="2031999" y="4497413"/>
        <a:ext cx="4064000" cy="1016000"/>
      </dsp:txXfrm>
    </dsp:sp>
    <dsp:sp modelId="{40150B4D-1E5C-4792-AA5D-CBD615B9A264}">
      <dsp:nvSpPr>
        <dsp:cNvPr id="0" name=""/>
        <dsp:cNvSpPr/>
      </dsp:nvSpPr>
      <dsp:spPr>
        <a:xfrm>
          <a:off x="2974300" y="2111945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 smtClean="0"/>
            <a:t>Mercat de treball</a:t>
          </a:r>
          <a:endParaRPr lang="ca-ES" sz="2000" b="1" kern="1200" dirty="0"/>
        </a:p>
      </dsp:txBody>
      <dsp:txXfrm>
        <a:off x="3197485" y="2335130"/>
        <a:ext cx="1077630" cy="1077630"/>
      </dsp:txXfrm>
    </dsp:sp>
    <dsp:sp modelId="{C524BD06-DE2B-4694-98B3-A7C7DDC168F1}">
      <dsp:nvSpPr>
        <dsp:cNvPr id="0" name=""/>
        <dsp:cNvSpPr/>
      </dsp:nvSpPr>
      <dsp:spPr>
        <a:xfrm>
          <a:off x="1620820" y="311793"/>
          <a:ext cx="1780626" cy="1524000"/>
        </a:xfrm>
        <a:prstGeom prst="ellipse">
          <a:avLst/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/>
            <a:t>Oferta formativa</a:t>
          </a:r>
          <a:endParaRPr lang="ca-ES" sz="1800" b="1" kern="1200" dirty="0"/>
        </a:p>
      </dsp:txBody>
      <dsp:txXfrm>
        <a:off x="1881587" y="534978"/>
        <a:ext cx="1259092" cy="1077630"/>
      </dsp:txXfrm>
    </dsp:sp>
    <dsp:sp modelId="{1633AB0E-AA92-42D4-B604-C54F80550E33}">
      <dsp:nvSpPr>
        <dsp:cNvPr id="0" name=""/>
        <dsp:cNvSpPr/>
      </dsp:nvSpPr>
      <dsp:spPr>
        <a:xfrm>
          <a:off x="3609918" y="-31164"/>
          <a:ext cx="2959745" cy="2529017"/>
        </a:xfrm>
        <a:prstGeom prst="ellipse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/>
            <a:t>Autoconeixement</a:t>
          </a:r>
          <a:endParaRPr lang="ca-ES" sz="1800" b="1" kern="1200" dirty="0"/>
        </a:p>
      </dsp:txBody>
      <dsp:txXfrm>
        <a:off x="4043363" y="339202"/>
        <a:ext cx="2092855" cy="1788285"/>
      </dsp:txXfrm>
    </dsp:sp>
    <dsp:sp modelId="{B8CF04D6-E294-4EB6-A518-F290D0D620A3}">
      <dsp:nvSpPr>
        <dsp:cNvPr id="0" name=""/>
        <dsp:cNvSpPr/>
      </dsp:nvSpPr>
      <dsp:spPr>
        <a:xfrm>
          <a:off x="1094692" y="-94746"/>
          <a:ext cx="5938615" cy="43075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eestudiar.gencat.cat/ca/orientacio/itineraris/explora_mapa_destudi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queestudiar.gencat.cat/ca/estudis/formacio_professional/cicles/grau_mitj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queestudiar.gencat.cat/ca/preinscripcio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2614411"/>
            <a:ext cx="8001000" cy="1043189"/>
          </a:xfrm>
        </p:spPr>
        <p:txBody>
          <a:bodyPr/>
          <a:lstStyle/>
          <a:p>
            <a:r>
              <a:rPr lang="ca-ES" b="1" dirty="0" smtClean="0"/>
              <a:t>Orientació en família</a:t>
            </a:r>
            <a:endParaRPr lang="ca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a-ES" b="1" dirty="0" smtClean="0"/>
              <a:t>Eines per a l’acompanyament en la tria d’itineraris educatius</a:t>
            </a:r>
          </a:p>
          <a:p>
            <a:endParaRPr lang="ca-ES" b="1" dirty="0"/>
          </a:p>
          <a:p>
            <a:endParaRPr lang="ca-ES" b="1" dirty="0" smtClean="0"/>
          </a:p>
          <a:p>
            <a:pPr algn="r"/>
            <a:r>
              <a:rPr lang="ca-ES" b="1" dirty="0" smtClean="0"/>
              <a:t>Maig 2016</a:t>
            </a:r>
            <a:endParaRPr lang="ca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14553"/>
          <a:stretch/>
        </p:blipFill>
        <p:spPr>
          <a:xfrm>
            <a:off x="0" y="0"/>
            <a:ext cx="1390918" cy="1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9396" y="476518"/>
            <a:ext cx="10985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Quins perfil demana el mercat laboral actual?</a:t>
            </a:r>
            <a:endParaRPr lang="ca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89396" y="1558344"/>
            <a:ext cx="3090931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Responsabilitat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Compromís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Flexibilitat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Iniciativa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Constància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Col·laboració</a:t>
            </a:r>
            <a:endParaRPr lang="ca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608" y="1558344"/>
            <a:ext cx="418563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Ètica professional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Capacitat d’assumir riscos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Respecte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Autosuperació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Gestió de la incertesa.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Gestió de les emocions</a:t>
            </a:r>
            <a:endParaRPr lang="ca-E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1318989"/>
            <a:ext cx="2844937" cy="21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577" y="171182"/>
            <a:ext cx="734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/>
              <a:t>L’autoconeixement</a:t>
            </a:r>
            <a:endParaRPr lang="ca-ES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622884" y="910748"/>
            <a:ext cx="424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Els altres són un mirall</a:t>
            </a:r>
            <a:endParaRPr lang="ca-E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084" y="158303"/>
            <a:ext cx="3467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7576" y="1310858"/>
            <a:ext cx="9247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smtClean="0"/>
              <a:t>Elements clau: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Personalitat. Com sóc?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Habilitats. Què ser fer?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Interessos. Què m’agrada fer?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Valors. Què és important per a mi? Quan gaudeixo més?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La natura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Les relacions amb els altres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Les activitats individuals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b="1" dirty="0" smtClean="0"/>
              <a:t>La independència... </a:t>
            </a:r>
          </a:p>
        </p:txBody>
      </p:sp>
    </p:spTree>
    <p:extLst>
      <p:ext uri="{BB962C8B-B14F-4D97-AF65-F5344CB8AC3E}">
        <p14:creationId xmlns:p14="http://schemas.microsoft.com/office/powerpoint/2010/main" val="32518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850" y="158373"/>
            <a:ext cx="753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Elements controlar que condicionen la tria</a:t>
            </a:r>
            <a:endParaRPr lang="ca-E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15" y="0"/>
            <a:ext cx="44021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850" y="1107583"/>
            <a:ext cx="78818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Familiars (expectatives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Expectatives personals (no faré batxillerat perquè és molt difícil...)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Socials (els meus companys fan... Potser que faig el mateix o al mateix lloc... Així no aniré sol/a... La gent diu que la formació professional és per als que no poden...)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Econòmics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dirty="0" smtClean="0"/>
              <a:t>Distància (no estudio aquest cicle perquè està lluny...)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657967" y="3412366"/>
            <a:ext cx="2846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Interès, motivació...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18828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5909" y="115910"/>
            <a:ext cx="33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E</a:t>
            </a:r>
            <a:r>
              <a:rPr lang="ca-ES" sz="2800" b="1" dirty="0" smtClean="0"/>
              <a:t>lements clau</a:t>
            </a:r>
            <a:endParaRPr lang="ca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5909" y="685831"/>
            <a:ext cx="8615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Familiars: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La professió dels pares (antipatia o empatia)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Expectatives familiars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5909" y="1828800"/>
            <a:ext cx="8615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Socials: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a-ES" sz="2000" dirty="0" smtClean="0"/>
              <a:t>La moda i els estereotips (sèries TV, programes...)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a-ES" sz="2000" dirty="0" smtClean="0"/>
              <a:t>Opinió dels amics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a-ES" sz="2000" dirty="0" smtClean="0"/>
              <a:t>Professions de l’entorn </a:t>
            </a:r>
            <a:endParaRPr lang="ca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5908" y="3322751"/>
            <a:ext cx="8152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Educatius: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Rendiment acadèmic, competències assolides, habilitats...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Opinió dels tutors/es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Condicions d’accés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1819" y="4988204"/>
            <a:ext cx="5293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Psicològics i personals: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Edat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Característiques físiques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Grau de maduresa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Personalitat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78061" y="5295979"/>
            <a:ext cx="395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Presa de decisions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sz="2000" dirty="0" smtClean="0"/>
              <a:t>Nivell d’aspiracions (zona de confort)</a:t>
            </a:r>
            <a:endParaRPr lang="ca-ES" sz="2000" dirty="0"/>
          </a:p>
        </p:txBody>
      </p:sp>
      <p:pic>
        <p:nvPicPr>
          <p:cNvPr id="11266" name="Picture 2" descr="http://www.happypapers.es/IMG_HP/img_pu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35" y="115910"/>
            <a:ext cx="3171825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3487" y="309093"/>
            <a:ext cx="529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 smtClean="0"/>
              <a:t>Oferta educativa</a:t>
            </a:r>
            <a:endParaRPr lang="ca-ES" sz="40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30" y="309093"/>
            <a:ext cx="3873187" cy="387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2276" y="1918952"/>
            <a:ext cx="542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Con GESO ?</a:t>
            </a:r>
            <a:endParaRPr lang="ca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2276" y="3155324"/>
            <a:ext cx="345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Sense  </a:t>
            </a:r>
            <a:r>
              <a:rPr lang="ca-ES" sz="3200" b="1" dirty="0" smtClean="0"/>
              <a:t>GESO</a:t>
            </a:r>
            <a:r>
              <a:rPr lang="ca-ES" sz="2800" b="1" dirty="0" smtClean="0"/>
              <a:t> ?</a:t>
            </a:r>
            <a:endParaRPr lang="ca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50006" y="5190186"/>
            <a:ext cx="436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hlinkClick r:id="rId3"/>
              </a:rPr>
              <a:t>Estudiar a Catalunya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40479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1049" y="426988"/>
            <a:ext cx="1025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r>
              <a:rPr lang="es-ES" sz="3600" b="1" dirty="0" err="1"/>
              <a:t>Batxillerat</a:t>
            </a:r>
            <a:r>
              <a:rPr lang="es-ES" sz="3600" b="1" dirty="0"/>
              <a:t>: </a:t>
            </a:r>
            <a:endParaRPr lang="es-ES" sz="3600" b="1" dirty="0" smtClean="0"/>
          </a:p>
          <a:p>
            <a:endParaRPr lang="es-ES" dirty="0"/>
          </a:p>
          <a:p>
            <a:r>
              <a:rPr lang="es-ES" dirty="0"/>
              <a:t>Hi ha tres </a:t>
            </a:r>
            <a:r>
              <a:rPr lang="es-ES" dirty="0" err="1"/>
              <a:t>modalitats</a:t>
            </a:r>
            <a:r>
              <a:rPr lang="es-ES" dirty="0"/>
              <a:t> de </a:t>
            </a:r>
            <a:r>
              <a:rPr lang="es-ES" dirty="0" err="1"/>
              <a:t>batxillerat</a:t>
            </a:r>
            <a:r>
              <a:rPr lang="es-ES" dirty="0" smtClean="0"/>
              <a:t>: </a:t>
            </a:r>
            <a:r>
              <a:rPr lang="es-ES" dirty="0" err="1" smtClean="0"/>
              <a:t>ciències</a:t>
            </a:r>
            <a:r>
              <a:rPr lang="es-ES" dirty="0" smtClean="0"/>
              <a:t> </a:t>
            </a:r>
            <a:r>
              <a:rPr lang="es-ES" dirty="0"/>
              <a:t>i </a:t>
            </a:r>
            <a:r>
              <a:rPr lang="es-ES" dirty="0" err="1"/>
              <a:t>tecnologia</a:t>
            </a:r>
            <a:r>
              <a:rPr lang="es-ES" dirty="0" smtClean="0"/>
              <a:t>, </a:t>
            </a:r>
            <a:r>
              <a:rPr lang="es-ES" dirty="0" err="1" smtClean="0"/>
              <a:t>humanitats</a:t>
            </a:r>
            <a:r>
              <a:rPr lang="es-ES" dirty="0" smtClean="0"/>
              <a:t> </a:t>
            </a:r>
            <a:r>
              <a:rPr lang="es-ES" dirty="0"/>
              <a:t>i </a:t>
            </a:r>
            <a:r>
              <a:rPr lang="es-ES" dirty="0" err="1"/>
              <a:t>ciències</a:t>
            </a:r>
            <a:r>
              <a:rPr lang="es-ES" dirty="0"/>
              <a:t> </a:t>
            </a:r>
            <a:r>
              <a:rPr lang="es-ES" dirty="0" err="1"/>
              <a:t>socials</a:t>
            </a:r>
            <a:r>
              <a:rPr lang="es-ES" dirty="0" smtClean="0"/>
              <a:t>, arts</a:t>
            </a:r>
            <a:r>
              <a:rPr lang="es-ES" dirty="0"/>
              <a:t>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40329"/>
              </p:ext>
            </p:extLst>
          </p:nvPr>
        </p:nvGraphicFramePr>
        <p:xfrm>
          <a:off x="2734880" y="2639288"/>
          <a:ext cx="6433316" cy="3614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1574"/>
                <a:gridCol w="1480895"/>
                <a:gridCol w="1320847"/>
              </a:tblGrid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 dirty="0" err="1">
                          <a:effectLst/>
                        </a:rPr>
                        <a:t>Matèries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1r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2n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Llengua catalana i literatura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Llengua castellana i literatura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Llengua estrangera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3h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3h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Educació física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Filosofia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Ciències per al món contemporani (Cultura científica)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2h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Història de la filosofia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3h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Història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3h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 dirty="0" err="1">
                          <a:effectLst/>
                        </a:rPr>
                        <a:t>Tutoria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1h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1h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Treball de recerca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 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(*)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 dirty="0" err="1">
                          <a:effectLst/>
                        </a:rPr>
                        <a:t>Matèria</a:t>
                      </a:r>
                      <a:r>
                        <a:rPr lang="es-ES" sz="1000" kern="150" dirty="0">
                          <a:effectLst/>
                        </a:rPr>
                        <a:t> comuna </a:t>
                      </a:r>
                      <a:r>
                        <a:rPr lang="es-ES" sz="1000" kern="150" dirty="0" err="1">
                          <a:effectLst/>
                        </a:rPr>
                        <a:t>d'opció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Matèria de modalitat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 dirty="0" err="1">
                          <a:effectLst/>
                        </a:rPr>
                        <a:t>Matèria</a:t>
                      </a:r>
                      <a:r>
                        <a:rPr lang="es-ES" sz="1000" kern="150" dirty="0">
                          <a:effectLst/>
                        </a:rPr>
                        <a:t> de </a:t>
                      </a:r>
                      <a:r>
                        <a:rPr lang="es-ES" sz="1000" kern="150" dirty="0" err="1">
                          <a:effectLst/>
                        </a:rPr>
                        <a:t>modalitat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4h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Modalitat o específiques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 o 2 + 2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>
                          <a:effectLst/>
                        </a:rPr>
                        <a:t>4 o 2 + 2</a:t>
                      </a:r>
                      <a:endParaRPr lang="es-ES" sz="11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  <a:tr h="22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kern="150" dirty="0">
                          <a:effectLst/>
                        </a:rPr>
                        <a:t>TOTAL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 dirty="0">
                          <a:effectLst/>
                        </a:rPr>
                        <a:t>30h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150" dirty="0">
                          <a:effectLst/>
                        </a:rPr>
                        <a:t>30h</a:t>
                      </a:r>
                      <a:endParaRPr lang="es-ES" sz="11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3224" marR="33224" marT="33224" marB="33224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21263" y="2082041"/>
            <a:ext cx="2436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Batxillerat</a:t>
            </a:r>
            <a:r>
              <a:rPr kumimoji="0" lang="es-ES" altLang="zh-C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r>
              <a:rPr kumimoji="0" lang="es-ES" altLang="zh-CN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matèries</a:t>
            </a:r>
            <a:r>
              <a:rPr kumimoji="0" lang="es-ES" altLang="zh-C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 </a:t>
            </a:r>
            <a:endParaRPr kumimoji="0" lang="es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1197"/>
              </p:ext>
            </p:extLst>
          </p:nvPr>
        </p:nvGraphicFramePr>
        <p:xfrm>
          <a:off x="949386" y="946944"/>
          <a:ext cx="6762750" cy="118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550"/>
                <a:gridCol w="2705100"/>
                <a:gridCol w="2705100"/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 dirty="0" err="1">
                          <a:effectLst/>
                        </a:rPr>
                        <a:t>Modalitat</a:t>
                      </a:r>
                      <a:r>
                        <a:rPr lang="es-ES" sz="1100" kern="150" dirty="0">
                          <a:effectLst/>
                        </a:rPr>
                        <a:t> de </a:t>
                      </a:r>
                      <a:r>
                        <a:rPr lang="es-ES" sz="1100" kern="150" dirty="0" err="1">
                          <a:effectLst/>
                        </a:rPr>
                        <a:t>batxillerat</a:t>
                      </a:r>
                      <a:endParaRPr lang="es-ES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Matèria comuna d'opció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 dirty="0" err="1">
                          <a:effectLst/>
                        </a:rPr>
                        <a:t>Ciències</a:t>
                      </a:r>
                      <a:r>
                        <a:rPr lang="es-ES" sz="1100" kern="150" dirty="0">
                          <a:effectLst/>
                        </a:rPr>
                        <a:t> i </a:t>
                      </a:r>
                      <a:r>
                        <a:rPr lang="es-ES" sz="1100" kern="150" dirty="0" err="1">
                          <a:effectLst/>
                        </a:rPr>
                        <a:t>tecnologia</a:t>
                      </a:r>
                      <a:endParaRPr lang="es-ES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Matemàtiques i i II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Humanitats i ciències socials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Humanitats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Llatí I i II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Ciències socials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Matemàtiques aplicades CS I i II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Arts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 dirty="0" err="1">
                          <a:effectLst/>
                        </a:rPr>
                        <a:t>Història</a:t>
                      </a:r>
                      <a:r>
                        <a:rPr lang="en-US" sz="1100" kern="150" dirty="0">
                          <a:effectLst/>
                        </a:rPr>
                        <a:t> </a:t>
                      </a:r>
                      <a:r>
                        <a:rPr lang="en-US" sz="1100" kern="150" dirty="0" err="1">
                          <a:effectLst/>
                        </a:rPr>
                        <a:t>i</a:t>
                      </a:r>
                      <a:r>
                        <a:rPr lang="en-US" sz="1100" kern="150" dirty="0">
                          <a:effectLst/>
                        </a:rPr>
                        <a:t> </a:t>
                      </a:r>
                      <a:r>
                        <a:rPr lang="en-US" sz="1100" kern="150" dirty="0" err="1">
                          <a:effectLst/>
                        </a:rPr>
                        <a:t>fonaments</a:t>
                      </a:r>
                      <a:r>
                        <a:rPr lang="en-US" sz="1100" kern="150" dirty="0">
                          <a:effectLst/>
                        </a:rPr>
                        <a:t> de les arts I </a:t>
                      </a:r>
                      <a:r>
                        <a:rPr lang="en-US" sz="1100" kern="150" dirty="0" err="1">
                          <a:effectLst/>
                        </a:rPr>
                        <a:t>i</a:t>
                      </a:r>
                      <a:r>
                        <a:rPr lang="en-US" sz="1100" kern="150" dirty="0">
                          <a:effectLst/>
                        </a:rPr>
                        <a:t> II</a:t>
                      </a:r>
                      <a:endParaRPr lang="es-ES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83880"/>
              </p:ext>
            </p:extLst>
          </p:nvPr>
        </p:nvGraphicFramePr>
        <p:xfrm>
          <a:off x="873186" y="2902029"/>
          <a:ext cx="6762750" cy="1718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258"/>
                <a:gridCol w="460649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 dirty="0" err="1">
                          <a:effectLst/>
                        </a:rPr>
                        <a:t>Ciències</a:t>
                      </a:r>
                      <a:r>
                        <a:rPr lang="es-ES" sz="1100" kern="150" dirty="0">
                          <a:effectLst/>
                        </a:rPr>
                        <a:t> i </a:t>
                      </a:r>
                      <a:r>
                        <a:rPr lang="es-ES" sz="1100" kern="150" dirty="0" err="1">
                          <a:effectLst/>
                        </a:rPr>
                        <a:t>tencologia</a:t>
                      </a:r>
                      <a:endParaRPr lang="es-ES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biologia, ciències de la terra (geologia), dibuix tècnic, física, químa, tecnologia industrial i electrotècnica (2n)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Humanitats i ciències socials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economia d'empresa, grec, literatura castellana, literatura catalana, literatura universal (1r), història del món contemporani (1r), economia (1r)geografia (2n), història de l'art (2n)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>
                          <a:effectLst/>
                        </a:rPr>
                        <a:t>Arts</a:t>
                      </a:r>
                      <a:endParaRPr lang="es-ES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50" dirty="0" err="1">
                          <a:effectLst/>
                        </a:rPr>
                        <a:t>Anàlisi</a:t>
                      </a:r>
                      <a:r>
                        <a:rPr lang="es-ES" sz="1100" kern="150" dirty="0">
                          <a:effectLst/>
                        </a:rPr>
                        <a:t> musical, cultura audiovisual, </a:t>
                      </a:r>
                      <a:r>
                        <a:rPr lang="es-ES" sz="1100" kern="150" dirty="0" err="1">
                          <a:effectLst/>
                        </a:rPr>
                        <a:t>dibuix</a:t>
                      </a:r>
                      <a:r>
                        <a:rPr lang="es-ES" sz="1100" kern="150" dirty="0">
                          <a:effectLst/>
                        </a:rPr>
                        <a:t> </a:t>
                      </a:r>
                      <a:r>
                        <a:rPr lang="es-ES" sz="1100" kern="150" dirty="0" err="1">
                          <a:effectLst/>
                        </a:rPr>
                        <a:t>artístic</a:t>
                      </a:r>
                      <a:r>
                        <a:rPr lang="es-ES" sz="1100" kern="150" dirty="0">
                          <a:effectLst/>
                        </a:rPr>
                        <a:t>, </a:t>
                      </a:r>
                      <a:r>
                        <a:rPr lang="es-ES" sz="1100" kern="150" dirty="0" err="1">
                          <a:effectLst/>
                        </a:rPr>
                        <a:t>dibuix</a:t>
                      </a:r>
                      <a:r>
                        <a:rPr lang="es-ES" sz="1100" kern="150" dirty="0">
                          <a:effectLst/>
                        </a:rPr>
                        <a:t> </a:t>
                      </a:r>
                      <a:r>
                        <a:rPr lang="es-ES" sz="1100" kern="150" dirty="0" err="1">
                          <a:effectLst/>
                        </a:rPr>
                        <a:t>tècnic</a:t>
                      </a:r>
                      <a:r>
                        <a:rPr lang="es-ES" sz="1100" kern="150" dirty="0">
                          <a:effectLst/>
                        </a:rPr>
                        <a:t>, literatura castellana, literatura catalana, literatura universal (1r), </a:t>
                      </a:r>
                      <a:r>
                        <a:rPr lang="es-ES" sz="1100" kern="150" dirty="0" err="1">
                          <a:effectLst/>
                        </a:rPr>
                        <a:t>llenguatge</a:t>
                      </a:r>
                      <a:r>
                        <a:rPr lang="es-ES" sz="1100" kern="150" dirty="0">
                          <a:effectLst/>
                        </a:rPr>
                        <a:t> i </a:t>
                      </a:r>
                      <a:r>
                        <a:rPr lang="es-ES" sz="1100" kern="150" dirty="0" err="1">
                          <a:effectLst/>
                        </a:rPr>
                        <a:t>pràctica</a:t>
                      </a:r>
                      <a:r>
                        <a:rPr lang="es-ES" sz="1100" kern="150" dirty="0">
                          <a:effectLst/>
                        </a:rPr>
                        <a:t> musical (1r), </a:t>
                      </a:r>
                      <a:r>
                        <a:rPr lang="es-ES" sz="1100" kern="150" dirty="0" err="1">
                          <a:effectLst/>
                        </a:rPr>
                        <a:t>volum</a:t>
                      </a:r>
                      <a:r>
                        <a:rPr lang="es-ES" sz="1100" kern="150" dirty="0">
                          <a:effectLst/>
                        </a:rPr>
                        <a:t> (1r.), </a:t>
                      </a:r>
                      <a:r>
                        <a:rPr lang="es-ES" sz="1100" kern="150" dirty="0" err="1">
                          <a:effectLst/>
                        </a:rPr>
                        <a:t>anatomia</a:t>
                      </a:r>
                      <a:r>
                        <a:rPr lang="es-ES" sz="1100" kern="150" dirty="0">
                          <a:effectLst/>
                        </a:rPr>
                        <a:t> aplicada (1r), </a:t>
                      </a:r>
                      <a:r>
                        <a:rPr lang="es-ES" sz="1100" kern="150" dirty="0" err="1">
                          <a:effectLst/>
                        </a:rPr>
                        <a:t>arts</a:t>
                      </a:r>
                      <a:r>
                        <a:rPr lang="es-ES" sz="1100" kern="150" dirty="0">
                          <a:effectLst/>
                        </a:rPr>
                        <a:t> </a:t>
                      </a:r>
                      <a:r>
                        <a:rPr lang="es-ES" sz="1100" kern="150" dirty="0" err="1">
                          <a:effectLst/>
                        </a:rPr>
                        <a:t>escèniques</a:t>
                      </a:r>
                      <a:r>
                        <a:rPr lang="es-ES" sz="1100" kern="150" dirty="0">
                          <a:effectLst/>
                        </a:rPr>
                        <a:t> (2n)</a:t>
                      </a:r>
                      <a:endParaRPr lang="es-ES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7461" y="496803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Matèries</a:t>
            </a:r>
            <a:r>
              <a:rPr lang="es-ES" altLang="zh-CN" b="1" dirty="0">
                <a:latin typeface="Arial" pitchFamily="34" charset="0"/>
                <a:ea typeface="SimSun" pitchFamily="2" charset="-122"/>
                <a:cs typeface="Arial" pitchFamily="34" charset="0"/>
              </a:rPr>
              <a:t> comunes </a:t>
            </a: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d'opció</a:t>
            </a:r>
            <a:endParaRPr lang="es-E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3186" y="250567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Matèries</a:t>
            </a:r>
            <a:r>
              <a:rPr lang="es-ES" altLang="zh-CN" b="1" dirty="0">
                <a:latin typeface="Arial" pitchFamily="34" charset="0"/>
                <a:ea typeface="SimSun" pitchFamily="2" charset="-122"/>
                <a:cs typeface="Arial" pitchFamily="34" charset="0"/>
              </a:rPr>
              <a:t> de </a:t>
            </a: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modalitat</a:t>
            </a:r>
            <a:r>
              <a:rPr lang="es-ES" altLang="zh-CN" b="1" dirty="0"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es-E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3186" y="4881086"/>
            <a:ext cx="103282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Matèries</a:t>
            </a:r>
            <a:r>
              <a:rPr lang="es-ES" altLang="zh-CN" b="1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b="1" dirty="0" err="1">
                <a:latin typeface="Arial" pitchFamily="34" charset="0"/>
                <a:ea typeface="SimSun" pitchFamily="2" charset="-122"/>
                <a:cs typeface="Arial" pitchFamily="34" charset="0"/>
              </a:rPr>
              <a:t>específiques</a:t>
            </a:r>
            <a:endParaRPr lang="es-ES" altLang="zh-CN" sz="12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Una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altra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matèria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de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modalitat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llengua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i cultura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occitanes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història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de la música i de la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dansa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psicologia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segona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llengua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estrangera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sociologia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tècniques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d'expressió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graficoplàstica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, religió, estada a </a:t>
            </a:r>
            <a:r>
              <a:rPr lang="es-ES" altLang="zh-CN" sz="14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l'empresa</a:t>
            </a:r>
            <a:r>
              <a:rPr lang="es-ES" altLang="zh-CN" sz="1400" dirty="0"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34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50" y="2691423"/>
            <a:ext cx="998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>
                <a:hlinkClick r:id="rId2"/>
              </a:rPr>
              <a:t>Formació</a:t>
            </a:r>
            <a:r>
              <a:rPr lang="es-ES" sz="3600" b="1" dirty="0">
                <a:hlinkClick r:id="rId2"/>
              </a:rPr>
              <a:t> </a:t>
            </a:r>
            <a:r>
              <a:rPr lang="es-ES" sz="3600" b="1" dirty="0" err="1">
                <a:hlinkClick r:id="rId2"/>
              </a:rPr>
              <a:t>professional</a:t>
            </a:r>
            <a:r>
              <a:rPr lang="es-ES" sz="3600" b="1" dirty="0" smtClean="0">
                <a:hlinkClick r:id="rId2"/>
              </a:rPr>
              <a:t>:</a:t>
            </a:r>
            <a:endParaRPr lang="es-ES" sz="3600" b="1" dirty="0" smtClean="0"/>
          </a:p>
          <a:p>
            <a:endParaRPr lang="es-ES" dirty="0"/>
          </a:p>
          <a:p>
            <a:endParaRPr lang="es-ES" b="1" dirty="0" smtClean="0"/>
          </a:p>
          <a:p>
            <a:r>
              <a:rPr lang="es-ES" b="1" dirty="0" smtClean="0"/>
              <a:t>Cicles </a:t>
            </a:r>
            <a:r>
              <a:rPr lang="es-ES" b="1" dirty="0" err="1"/>
              <a:t>formatius</a:t>
            </a:r>
            <a:r>
              <a:rPr lang="es-ES" b="1" dirty="0"/>
              <a:t> de </a:t>
            </a:r>
            <a:r>
              <a:rPr lang="es-ES" b="1" dirty="0" err="1"/>
              <a:t>grau</a:t>
            </a:r>
            <a:r>
              <a:rPr lang="es-ES" b="1" dirty="0"/>
              <a:t> </a:t>
            </a:r>
            <a:r>
              <a:rPr lang="es-ES" b="1" dirty="0" err="1"/>
              <a:t>mitjà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dirty="0" err="1"/>
              <a:t>Famílies</a:t>
            </a:r>
            <a:r>
              <a:rPr lang="es-ES" dirty="0"/>
              <a:t>, </a:t>
            </a:r>
            <a:r>
              <a:rPr lang="es-ES" dirty="0" err="1"/>
              <a:t>continguts</a:t>
            </a:r>
            <a:r>
              <a:rPr lang="es-ES" dirty="0"/>
              <a:t>, </a:t>
            </a:r>
            <a:r>
              <a:rPr lang="es-ES" dirty="0" err="1"/>
              <a:t>instituts</a:t>
            </a:r>
            <a:r>
              <a:rPr lang="es-ES" dirty="0"/>
              <a:t>, etc.</a:t>
            </a:r>
          </a:p>
        </p:txBody>
      </p:sp>
      <p:pic>
        <p:nvPicPr>
          <p:cNvPr id="3074" name="Picture 2" descr="http://www.santjoandedeu.edu.es/files/cf-portes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714374"/>
            <a:ext cx="4071407" cy="305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8175" y="484614"/>
            <a:ext cx="1031557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 smtClean="0">
                <a:hlinkClick r:id="rId2"/>
              </a:rPr>
              <a:t>Preinscripcions</a:t>
            </a:r>
            <a:endParaRPr lang="es-ES" sz="3600" b="1" dirty="0" smtClean="0"/>
          </a:p>
          <a:p>
            <a:endParaRPr lang="es-ES" sz="3600" b="1" dirty="0" smtClean="0"/>
          </a:p>
          <a:p>
            <a:r>
              <a:rPr lang="es-ES" sz="3600" b="1" dirty="0" err="1" smtClean="0"/>
              <a:t>Insituts</a:t>
            </a:r>
            <a:r>
              <a:rPr lang="es-ES" sz="3600" b="1" dirty="0" smtClean="0"/>
              <a:t> </a:t>
            </a:r>
            <a:r>
              <a:rPr lang="es-ES" sz="3600" b="1" dirty="0" err="1"/>
              <a:t>públics</a:t>
            </a:r>
            <a:r>
              <a:rPr lang="es-ES" sz="3600" b="1" dirty="0"/>
              <a:t> de la </a:t>
            </a:r>
            <a:r>
              <a:rPr lang="es-ES" sz="3600" b="1" dirty="0" smtClean="0"/>
              <a:t>comarca</a:t>
            </a:r>
          </a:p>
          <a:p>
            <a:endParaRPr lang="es-ES" sz="3600" dirty="0"/>
          </a:p>
          <a:p>
            <a:r>
              <a:rPr lang="es-ES" b="1" dirty="0"/>
              <a:t> 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Institut</a:t>
            </a:r>
            <a:r>
              <a:rPr lang="es-ES" b="1" dirty="0" smtClean="0"/>
              <a:t> </a:t>
            </a:r>
            <a:r>
              <a:rPr lang="es-ES" b="1" dirty="0"/>
              <a:t>Alexandre </a:t>
            </a:r>
            <a:r>
              <a:rPr lang="es-ES" b="1" dirty="0" err="1"/>
              <a:t>Gali</a:t>
            </a:r>
            <a:r>
              <a:rPr lang="es-ES" b="1" dirty="0"/>
              <a:t> (Les Roquetes). </a:t>
            </a:r>
            <a:r>
              <a:rPr lang="es-ES" b="1" dirty="0" err="1"/>
              <a:t>Batxillerat</a:t>
            </a:r>
            <a:r>
              <a:rPr lang="es-ES" b="1" dirty="0"/>
              <a:t> </a:t>
            </a:r>
            <a:r>
              <a:rPr lang="es-ES" b="1" dirty="0" err="1"/>
              <a:t>Ciències</a:t>
            </a:r>
            <a:r>
              <a:rPr lang="es-ES" b="1" dirty="0"/>
              <a:t> i </a:t>
            </a:r>
            <a:r>
              <a:rPr lang="es-ES" b="1" dirty="0" err="1"/>
              <a:t>tecnologia</a:t>
            </a:r>
            <a:r>
              <a:rPr lang="es-ES" b="1" dirty="0"/>
              <a:t>, </a:t>
            </a:r>
            <a:r>
              <a:rPr lang="es-ES" b="1" dirty="0" err="1"/>
              <a:t>humanitats</a:t>
            </a:r>
            <a:r>
              <a:rPr lang="es-ES" b="1" dirty="0"/>
              <a:t> i </a:t>
            </a:r>
            <a:r>
              <a:rPr lang="es-ES" b="1" dirty="0" err="1"/>
              <a:t>ciències</a:t>
            </a:r>
            <a:r>
              <a:rPr lang="es-ES" b="1" dirty="0"/>
              <a:t> </a:t>
            </a:r>
            <a:r>
              <a:rPr lang="es-ES" b="1" dirty="0" err="1"/>
              <a:t>socials</a:t>
            </a:r>
            <a:r>
              <a:rPr lang="es-ES" b="1" dirty="0"/>
              <a:t>. CFGM </a:t>
            </a:r>
            <a:r>
              <a:rPr lang="es-ES" b="1" dirty="0" err="1"/>
              <a:t>Atenció</a:t>
            </a:r>
            <a:r>
              <a:rPr lang="es-ES" b="1" dirty="0"/>
              <a:t> a persones </a:t>
            </a:r>
            <a:r>
              <a:rPr lang="es-ES" b="1" dirty="0" err="1"/>
              <a:t>amb</a:t>
            </a:r>
            <a:r>
              <a:rPr lang="es-ES" b="1" dirty="0"/>
              <a:t> </a:t>
            </a:r>
            <a:r>
              <a:rPr lang="es-ES" b="1" dirty="0" err="1"/>
              <a:t>situació</a:t>
            </a:r>
            <a:r>
              <a:rPr lang="es-ES" b="1" dirty="0"/>
              <a:t> de </a:t>
            </a:r>
            <a:r>
              <a:rPr lang="es-ES" b="1" dirty="0" err="1"/>
              <a:t>dependència</a:t>
            </a:r>
            <a:r>
              <a:rPr lang="es-ES" b="1" dirty="0"/>
              <a:t>. </a:t>
            </a:r>
            <a:r>
              <a:rPr lang="en-US" b="1" dirty="0"/>
              <a:t>(2 de </a:t>
            </a:r>
            <a:r>
              <a:rPr lang="en-US" b="1" dirty="0" err="1"/>
              <a:t>maig</a:t>
            </a:r>
            <a:r>
              <a:rPr lang="en-US" b="1" dirty="0" smtClean="0"/>
              <a:t>)</a:t>
            </a:r>
          </a:p>
          <a:p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Montgròs</a:t>
            </a:r>
            <a:r>
              <a:rPr lang="en-US" dirty="0"/>
              <a:t> (</a:t>
            </a:r>
            <a:r>
              <a:rPr lang="en-US" dirty="0" err="1"/>
              <a:t>Ribes</a:t>
            </a:r>
            <a:r>
              <a:rPr lang="en-US" dirty="0"/>
              <a:t>) </a:t>
            </a:r>
            <a:r>
              <a:rPr lang="en-US" dirty="0" err="1"/>
              <a:t>Ciències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, </a:t>
            </a:r>
            <a:r>
              <a:rPr lang="en-US" dirty="0" err="1"/>
              <a:t>humanitats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ciències</a:t>
            </a:r>
            <a:r>
              <a:rPr lang="en-US" dirty="0"/>
              <a:t> socials.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r>
              <a:rPr lang="en-US" dirty="0"/>
              <a:t>- </a:t>
            </a:r>
            <a:r>
              <a:rPr lang="en-US" dirty="0" err="1"/>
              <a:t>Institut</a:t>
            </a:r>
            <a:r>
              <a:rPr lang="en-US" dirty="0"/>
              <a:t> Can </a:t>
            </a:r>
            <a:r>
              <a:rPr lang="en-US" dirty="0" err="1"/>
              <a:t>Puig</a:t>
            </a:r>
            <a:r>
              <a:rPr lang="en-US" dirty="0"/>
              <a:t> (</a:t>
            </a:r>
            <a:r>
              <a:rPr lang="en-US" dirty="0" err="1"/>
              <a:t>Ribes</a:t>
            </a:r>
            <a:r>
              <a:rPr lang="en-US" dirty="0"/>
              <a:t>) </a:t>
            </a:r>
            <a:r>
              <a:rPr lang="en-US" dirty="0" err="1"/>
              <a:t>Ciències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, </a:t>
            </a:r>
            <a:r>
              <a:rPr lang="en-US" dirty="0" err="1"/>
              <a:t>humanitats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ciències</a:t>
            </a:r>
            <a:r>
              <a:rPr lang="en-US" dirty="0"/>
              <a:t> socials</a:t>
            </a:r>
            <a:r>
              <a:rPr lang="en-US" dirty="0" smtClean="0"/>
              <a:t>. CFGM </a:t>
            </a:r>
            <a:r>
              <a:rPr lang="en-US" dirty="0" err="1" smtClean="0"/>
              <a:t>Gestió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.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r>
              <a:rPr lang="en-US" dirty="0"/>
              <a:t>(*) </a:t>
            </a:r>
            <a:r>
              <a:rPr lang="en-US" dirty="0" err="1"/>
              <a:t>Dolors</a:t>
            </a:r>
            <a:r>
              <a:rPr lang="en-US" dirty="0"/>
              <a:t> </a:t>
            </a:r>
            <a:r>
              <a:rPr lang="en-US" dirty="0" err="1"/>
              <a:t>Mallafré</a:t>
            </a:r>
            <a:r>
              <a:rPr lang="en-US" dirty="0"/>
              <a:t>: </a:t>
            </a:r>
            <a:r>
              <a:rPr lang="en-US" dirty="0" err="1"/>
              <a:t>Batx</a:t>
            </a:r>
            <a:r>
              <a:rPr lang="en-US" dirty="0"/>
              <a:t>. </a:t>
            </a:r>
            <a:r>
              <a:rPr lang="en-US" dirty="0" err="1"/>
              <a:t>Ciències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, </a:t>
            </a:r>
            <a:r>
              <a:rPr lang="en-US" dirty="0" err="1"/>
              <a:t>humanitats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ciències</a:t>
            </a:r>
            <a:r>
              <a:rPr lang="en-US" dirty="0"/>
              <a:t> socials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Batxillerat</a:t>
            </a:r>
            <a:r>
              <a:rPr lang="en-US" dirty="0"/>
              <a:t> </a:t>
            </a:r>
            <a:r>
              <a:rPr lang="en-US" dirty="0" err="1"/>
              <a:t>artístic</a:t>
            </a:r>
            <a:r>
              <a:rPr lang="en-US" dirty="0"/>
              <a:t>. </a:t>
            </a:r>
            <a:r>
              <a:rPr lang="es-ES" dirty="0"/>
              <a:t>(5 de </a:t>
            </a:r>
            <a:r>
              <a:rPr lang="es-ES" dirty="0" err="1"/>
              <a:t>maig</a:t>
            </a:r>
            <a:r>
              <a:rPr lang="es-ES" dirty="0"/>
              <a:t>)</a:t>
            </a:r>
          </a:p>
          <a:p>
            <a:r>
              <a:rPr lang="es-ES" sz="1400" dirty="0"/>
              <a:t> 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  <a:p>
            <a:r>
              <a:rPr lang="es-ES" sz="1200" b="1" dirty="0"/>
              <a:t> </a:t>
            </a:r>
            <a:endParaRPr lang="es-ES" sz="1200" dirty="0"/>
          </a:p>
        </p:txBody>
      </p:sp>
      <p:pic>
        <p:nvPicPr>
          <p:cNvPr id="4100" name="Picture 4" descr="http://www.santperederibes.cat/documents/10180/99407/Foto+fa%C3%A7ana+IES+Alexandre+Gal%C3%AD%20WEB.JPG/bf45ccf2-33cd-44c0-83f5-331a48462fda?t=1460970466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347030"/>
            <a:ext cx="2955928" cy="197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9600" y="331202"/>
            <a:ext cx="1072515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err="1"/>
              <a:t>Vilanova</a:t>
            </a:r>
            <a:r>
              <a:rPr lang="es-ES" sz="1600" b="1" dirty="0"/>
              <a:t> i la </a:t>
            </a:r>
            <a:r>
              <a:rPr lang="es-ES" sz="1600" b="1" dirty="0" err="1"/>
              <a:t>Geltrú</a:t>
            </a:r>
            <a:endParaRPr lang="es-ES" sz="1600" dirty="0"/>
          </a:p>
          <a:p>
            <a:r>
              <a:rPr lang="es-ES" sz="1600" dirty="0"/>
              <a:t> </a:t>
            </a:r>
          </a:p>
          <a:p>
            <a:r>
              <a:rPr lang="es-ES" sz="1600" dirty="0" err="1"/>
              <a:t>Institut</a:t>
            </a:r>
            <a:r>
              <a:rPr lang="es-ES" sz="1600" dirty="0"/>
              <a:t> Manuel de </a:t>
            </a:r>
            <a:r>
              <a:rPr lang="es-ES" sz="1600" dirty="0" err="1"/>
              <a:t>Cabanyes</a:t>
            </a:r>
            <a:r>
              <a:rPr lang="es-ES" sz="1600" dirty="0"/>
              <a:t>: </a:t>
            </a:r>
            <a:r>
              <a:rPr lang="es-ES" sz="1600" dirty="0" err="1"/>
              <a:t>Batxillerat</a:t>
            </a:r>
            <a:r>
              <a:rPr lang="es-ES" sz="1600" dirty="0"/>
              <a:t> </a:t>
            </a:r>
            <a:r>
              <a:rPr lang="es-ES" sz="1600" dirty="0" err="1"/>
              <a:t>Ciències</a:t>
            </a:r>
            <a:r>
              <a:rPr lang="es-ES" sz="1600" dirty="0"/>
              <a:t> i </a:t>
            </a:r>
            <a:r>
              <a:rPr lang="es-ES" sz="1600" dirty="0" err="1"/>
              <a:t>tecnologia</a:t>
            </a:r>
            <a:r>
              <a:rPr lang="es-ES" sz="1600" dirty="0"/>
              <a:t>, </a:t>
            </a:r>
            <a:r>
              <a:rPr lang="es-ES" sz="1600" dirty="0" err="1"/>
              <a:t>humanitats</a:t>
            </a:r>
            <a:r>
              <a:rPr lang="es-ES" sz="1600" dirty="0"/>
              <a:t> i </a:t>
            </a:r>
            <a:r>
              <a:rPr lang="es-ES" sz="1600" dirty="0" err="1"/>
              <a:t>ciències</a:t>
            </a:r>
            <a:r>
              <a:rPr lang="es-ES" sz="1600" dirty="0"/>
              <a:t> </a:t>
            </a:r>
            <a:r>
              <a:rPr lang="es-ES" sz="1600" dirty="0" err="1"/>
              <a:t>socials</a:t>
            </a:r>
            <a:r>
              <a:rPr lang="es-ES" sz="1600" dirty="0"/>
              <a:t>. </a:t>
            </a:r>
            <a:r>
              <a:rPr lang="en-US" sz="1600" dirty="0"/>
              <a:t>(4 de </a:t>
            </a:r>
            <a:r>
              <a:rPr lang="en-US" sz="1600" dirty="0" err="1"/>
              <a:t>maig</a:t>
            </a:r>
            <a:r>
              <a:rPr lang="en-US" sz="1600" dirty="0"/>
              <a:t>)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Baix</a:t>
            </a:r>
            <a:r>
              <a:rPr lang="en-US" sz="1600" dirty="0"/>
              <a:t> a Mar: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Ciencies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socials.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Institut</a:t>
            </a:r>
            <a:r>
              <a:rPr lang="en-US" sz="1600" dirty="0"/>
              <a:t> Joaquim Mir: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Ciències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 </a:t>
            </a:r>
            <a:r>
              <a:rPr lang="en-US" sz="1600" dirty="0" err="1"/>
              <a:t>i</a:t>
            </a:r>
            <a:r>
              <a:rPr lang="en-US" sz="1600" dirty="0"/>
              <a:t> CFGM </a:t>
            </a:r>
            <a:r>
              <a:rPr lang="en-US" sz="1600" dirty="0" err="1"/>
              <a:t>Gestió</a:t>
            </a:r>
            <a:r>
              <a:rPr lang="en-US" sz="1600" dirty="0"/>
              <a:t> </a:t>
            </a:r>
            <a:r>
              <a:rPr lang="en-US" sz="1600" dirty="0" err="1"/>
              <a:t>administrativa</a:t>
            </a:r>
            <a:r>
              <a:rPr lang="en-US" sz="1600" dirty="0"/>
              <a:t>, </a:t>
            </a:r>
            <a:r>
              <a:rPr lang="en-US" sz="1600" dirty="0" err="1"/>
              <a:t>Activitats</a:t>
            </a:r>
            <a:r>
              <a:rPr lang="en-US" sz="1600" dirty="0"/>
              <a:t> </a:t>
            </a:r>
            <a:r>
              <a:rPr lang="en-US" sz="1600" dirty="0" err="1"/>
              <a:t>comercials</a:t>
            </a:r>
            <a:r>
              <a:rPr lang="en-US" sz="1600" dirty="0"/>
              <a:t>, </a:t>
            </a:r>
            <a:r>
              <a:rPr lang="en-US" sz="1600" dirty="0" err="1"/>
              <a:t>Sistemes</a:t>
            </a:r>
            <a:r>
              <a:rPr lang="en-US" sz="1600" dirty="0"/>
              <a:t> </a:t>
            </a:r>
            <a:r>
              <a:rPr lang="en-US" sz="1600" dirty="0" err="1"/>
              <a:t>microindormpatics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xarxes</a:t>
            </a:r>
            <a:r>
              <a:rPr lang="en-US" sz="1600" dirty="0"/>
              <a:t>. (6 de </a:t>
            </a:r>
            <a:r>
              <a:rPr lang="en-US" sz="1600" dirty="0" err="1"/>
              <a:t>maig</a:t>
            </a:r>
            <a:r>
              <a:rPr lang="en-US" sz="1600" dirty="0"/>
              <a:t>)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Lluch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Rafecas</a:t>
            </a:r>
            <a:r>
              <a:rPr lang="en-US" sz="1600" dirty="0"/>
              <a:t>: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Ciències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 </a:t>
            </a:r>
            <a:r>
              <a:rPr lang="en-US" sz="1600" dirty="0" err="1"/>
              <a:t>i</a:t>
            </a:r>
            <a:r>
              <a:rPr lang="en-US" sz="1600" dirty="0"/>
              <a:t> CFGM Cures </a:t>
            </a:r>
            <a:r>
              <a:rPr lang="en-US" sz="1600" dirty="0" err="1"/>
              <a:t>auxiliars</a:t>
            </a:r>
            <a:r>
              <a:rPr lang="en-US" sz="1600" dirty="0"/>
              <a:t> </a:t>
            </a:r>
            <a:r>
              <a:rPr lang="en-US" sz="1600" dirty="0" err="1"/>
              <a:t>d'infermeria</a:t>
            </a:r>
            <a:r>
              <a:rPr lang="en-US" sz="1600" dirty="0"/>
              <a:t>, Equips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instal.lacions</a:t>
            </a:r>
            <a:r>
              <a:rPr lang="en-US" sz="1600" dirty="0"/>
              <a:t> </a:t>
            </a:r>
            <a:r>
              <a:rPr lang="en-US" sz="1600" dirty="0" err="1"/>
              <a:t>electrotècniques</a:t>
            </a:r>
            <a:r>
              <a:rPr lang="en-US" sz="1600" dirty="0"/>
              <a:t>, </a:t>
            </a:r>
            <a:r>
              <a:rPr lang="en-US" sz="1600" dirty="0" err="1"/>
              <a:t>Instal.lació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manteniment</a:t>
            </a:r>
            <a:r>
              <a:rPr lang="en-US" sz="1600" dirty="0"/>
              <a:t> </a:t>
            </a:r>
            <a:r>
              <a:rPr lang="en-US" sz="1600" dirty="0" err="1"/>
              <a:t>electromecànic</a:t>
            </a:r>
            <a:r>
              <a:rPr lang="en-US" sz="1600" dirty="0"/>
              <a:t>, </a:t>
            </a:r>
            <a:r>
              <a:rPr lang="en-US" sz="1600" dirty="0" err="1"/>
              <a:t>Mecanització</a:t>
            </a:r>
            <a:r>
              <a:rPr lang="en-US" sz="1600" dirty="0"/>
              <a:t>.</a:t>
            </a:r>
            <a:endParaRPr lang="es-ES" sz="1600" dirty="0"/>
          </a:p>
          <a:p>
            <a:r>
              <a:rPr lang="en-US" sz="1600" dirty="0"/>
              <a:t>(7 </a:t>
            </a:r>
            <a:r>
              <a:rPr lang="en-US" sz="1600" dirty="0" err="1"/>
              <a:t>i</a:t>
            </a:r>
            <a:r>
              <a:rPr lang="en-US" sz="1600" dirty="0"/>
              <a:t> 18 de </a:t>
            </a:r>
            <a:r>
              <a:rPr lang="en-US" sz="1600" dirty="0" err="1"/>
              <a:t>maig</a:t>
            </a:r>
            <a:r>
              <a:rPr lang="en-US" sz="1600" dirty="0"/>
              <a:t>)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b="1" dirty="0" err="1"/>
              <a:t>Sitges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Institut</a:t>
            </a:r>
            <a:r>
              <a:rPr lang="en-US" sz="1600" dirty="0" smtClean="0"/>
              <a:t> </a:t>
            </a:r>
            <a:r>
              <a:rPr lang="en-US" sz="1600" dirty="0"/>
              <a:t>Joan Ramon </a:t>
            </a:r>
            <a:r>
              <a:rPr lang="en-US" sz="1600" dirty="0" err="1"/>
              <a:t>Benaprés</a:t>
            </a:r>
            <a:r>
              <a:rPr lang="en-US" sz="1600" dirty="0"/>
              <a:t>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Ciències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CFGM </a:t>
            </a:r>
            <a:r>
              <a:rPr lang="en-US" sz="1600" dirty="0" err="1"/>
              <a:t>Cuina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gastronomia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serveis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restauració</a:t>
            </a:r>
            <a:r>
              <a:rPr lang="en-US" sz="1600" dirty="0"/>
              <a:t>.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Vinyet</a:t>
            </a:r>
            <a:r>
              <a:rPr lang="en-US" sz="1600" dirty="0"/>
              <a:t>: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Ciències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socials.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b="1" dirty="0" err="1"/>
              <a:t>Cubelles</a:t>
            </a:r>
            <a:endParaRPr lang="es-ES" sz="1600" dirty="0"/>
          </a:p>
          <a:p>
            <a:r>
              <a:rPr lang="en-US" sz="1600" dirty="0"/>
              <a:t> </a:t>
            </a:r>
            <a:endParaRPr lang="es-ES" sz="1600" dirty="0"/>
          </a:p>
          <a:p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Cubelles</a:t>
            </a:r>
            <a:r>
              <a:rPr lang="en-US" sz="1600" dirty="0"/>
              <a:t>: </a:t>
            </a:r>
            <a:r>
              <a:rPr lang="en-US" sz="1600" dirty="0" err="1"/>
              <a:t>Batx</a:t>
            </a:r>
            <a:r>
              <a:rPr lang="en-US" sz="1600" dirty="0"/>
              <a:t>. </a:t>
            </a:r>
            <a:r>
              <a:rPr lang="en-US" sz="1600" dirty="0" err="1"/>
              <a:t>Ciències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, </a:t>
            </a:r>
            <a:r>
              <a:rPr lang="en-US" sz="1600" dirty="0" err="1"/>
              <a:t>humanitats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ciències</a:t>
            </a:r>
            <a:r>
              <a:rPr lang="en-US" sz="1600" dirty="0"/>
              <a:t> socials.</a:t>
            </a:r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Ru-ZM7YC7MLdv86W45E5nLUdAwaMYDrWg52Y_n0OOiePGSB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02310" cy="253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975798" y="853774"/>
            <a:ext cx="598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/>
              <a:t>Fins ara tot venia donat, però ara... què?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8939" y="2815182"/>
            <a:ext cx="89379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800" dirty="0" smtClean="0"/>
              <a:t>Molt important!</a:t>
            </a:r>
          </a:p>
          <a:p>
            <a:pPr algn="just"/>
            <a:endParaRPr lang="ca-ES" sz="2400" dirty="0"/>
          </a:p>
          <a:p>
            <a:pPr algn="just"/>
            <a:r>
              <a:rPr lang="ca-ES" sz="2400" dirty="0" smtClean="0"/>
              <a:t>S’inicia un nou camí de formació i accés a una nova etapa vital que ha de portar a la felicitat ........</a:t>
            </a:r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Amb interès, amb motivació les pedres del camí semblen fina sorra, porten al compromís personal.</a:t>
            </a:r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El suport-acompanyament de la família fins ara ha estat bàsic, però ara continua sent-lo.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95055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7" y="821297"/>
            <a:ext cx="6173743" cy="4708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labaroniagilet.edu.es/wp-content/uploads/2013/12/img_orien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99" y="437882"/>
            <a:ext cx="280035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6" y="3648030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2040" y="273831"/>
            <a:ext cx="7479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Quines són les principals preocupacions davant el nou repte?</a:t>
            </a:r>
            <a:endParaRPr lang="ca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99267" y="4018209"/>
            <a:ext cx="3940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La clau: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b="1" dirty="0" smtClean="0"/>
              <a:t>Què?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b="1" dirty="0" smtClean="0"/>
              <a:t>Com?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b="1" dirty="0" smtClean="0"/>
              <a:t>Per  a què?</a:t>
            </a:r>
            <a:endParaRPr lang="ca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3556" y="1580882"/>
            <a:ext cx="760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Compartiu algunes....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11228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0913" y="317939"/>
            <a:ext cx="893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/>
              <a:t>Veritat o fals ?</a:t>
            </a:r>
            <a:endParaRPr lang="ca-ES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40913" y="979374"/>
            <a:ext cx="85515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/>
              <a:t> Hi ha estudis que no serveixen per a res.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/>
              <a:t> Hi ha professions que tenen sortides.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/>
              <a:t> El millor són els estudis universitaris.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ca-ES" sz="2400" dirty="0" smtClean="0"/>
              <a:t>És imprescindible fer un batxillerat.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ca-ES" sz="2400" dirty="0" smtClean="0"/>
              <a:t>Els joves marxen perquè aquí no hi ha feina.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ca-ES" sz="2400" dirty="0" smtClean="0"/>
              <a:t>El mercat laboral valora més una carrera universitària que una Formació Professional.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ca-ES" sz="2400" dirty="0" smtClean="0"/>
              <a:t>És millora un lloc que estigui a prop, són molt joves.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ca-ES" sz="2400" dirty="0" smtClean="0"/>
              <a:t>La formació al llarg de la vida és imprescindible per tenir una vida professional rica.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38803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6366" y="334851"/>
            <a:ext cx="102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La realitat actual és la mateixa que la nostra a la seva edat? </a:t>
            </a:r>
            <a:endParaRPr lang="ca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76518" y="899547"/>
            <a:ext cx="8371268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Crisi econòmica profunda.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Canvis ràpids i continus a nivell social, cultural, tecnològics...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6365" y="2877205"/>
            <a:ext cx="8204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Excés </a:t>
            </a:r>
            <a:r>
              <a:rPr lang="ca-ES" dirty="0">
                <a:solidFill>
                  <a:prstClr val="white"/>
                </a:solidFill>
              </a:rPr>
              <a:t>d’informació.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prstClr val="white"/>
                </a:solidFill>
              </a:rPr>
              <a:t>Ampla oferta formativa (compte homologada o no?).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prstClr val="white"/>
                </a:solidFill>
              </a:rPr>
              <a:t>Immediatesa.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prstClr val="white"/>
                </a:solidFill>
              </a:rPr>
              <a:t>Edat.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prstClr val="white"/>
                </a:solidFill>
              </a:rPr>
              <a:t>Moltes professions que no sé que fan ni quins requisits són necessaris</a:t>
            </a:r>
            <a:r>
              <a:rPr lang="ca-ES" dirty="0" smtClean="0">
                <a:solidFill>
                  <a:prstClr val="white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Emprenedoria?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Desconeixement del nostre fill o filla: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Interès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Competències-capacitats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Expectatives 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Autoestima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prstClr val="white"/>
                </a:solidFill>
              </a:rPr>
              <a:t>Punts forts i febles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6519" y="2343955"/>
            <a:ext cx="444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Variables que ens desorienten:</a:t>
            </a:r>
            <a:endParaRPr lang="ca-E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0"/>
          <a:stretch/>
        </p:blipFill>
        <p:spPr bwMode="auto">
          <a:xfrm>
            <a:off x="8746499" y="899547"/>
            <a:ext cx="3126547" cy="21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47775" y="5112913"/>
            <a:ext cx="434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Nivells formatius baixos s’associen a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Inseguretat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Baixa autoestima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Sentiment d’incapacitat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438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0741" y="268579"/>
            <a:ext cx="8039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S’acaba l’ESO. És el moment de prendre decisions.</a:t>
            </a:r>
            <a:endParaRPr lang="ca-ES" sz="2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76" y="229942"/>
            <a:ext cx="3133993" cy="2791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2" y="4159876"/>
            <a:ext cx="4287368" cy="237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0740" y="1393880"/>
            <a:ext cx="525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Toca ajudar-los: Família i Institut</a:t>
            </a:r>
            <a:endParaRPr lang="ca-ES" sz="24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361386" y="1004552"/>
            <a:ext cx="5151549" cy="593416"/>
          </a:xfrm>
          <a:prstGeom prst="straightConnector1">
            <a:avLst/>
          </a:prstGeom>
          <a:ln w="76200"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39298" y="2047581"/>
            <a:ext cx="3080643" cy="194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a-ES" sz="2800" b="1" dirty="0" smtClean="0"/>
              <a:t>Què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a-ES" sz="2800" b="1" dirty="0" smtClean="0"/>
              <a:t>Com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a-ES" sz="2800" b="1" dirty="0" smtClean="0"/>
              <a:t>Per a què? 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186306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547" y="154548"/>
            <a:ext cx="663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El procés de presa de decisions: Elements</a:t>
            </a:r>
            <a:endParaRPr lang="ca-E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31" y="154547"/>
            <a:ext cx="3473003" cy="302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65157422"/>
              </p:ext>
            </p:extLst>
          </p:nvPr>
        </p:nvGraphicFramePr>
        <p:xfrm>
          <a:off x="204631" y="11581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28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6670" y="165158"/>
            <a:ext cx="604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/>
              <a:t>El Mercat de treball</a:t>
            </a:r>
            <a:endParaRPr lang="ca-E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97" y="488324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9700" y="940158"/>
            <a:ext cx="5937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Canviant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Flexible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Incert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Mòbil (altres poblacions , països)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Més llibertat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Menys seguretat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Freelance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Menys oportunitats a casa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Emprenedoria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Cooperatives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90056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28033" y="412124"/>
            <a:ext cx="763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Coneixem un sector en concret? Què necessito saber? Què es pregunta un adolescent?</a:t>
            </a:r>
            <a:endParaRPr lang="ca-E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5" y="126909"/>
            <a:ext cx="3679065" cy="239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3484" y="1999650"/>
            <a:ext cx="8538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Tasques habituals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Condicions de treball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Característiques personals. Perfil personal.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Remuneració econòmica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Perspectives futures de la professió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Professions relacionades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800" dirty="0" smtClean="0"/>
              <a:t>Llocs on obtenir informació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295241678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269</TotalTime>
  <Words>927</Words>
  <Application>Microsoft Office PowerPoint</Application>
  <PresentationFormat>Personalització</PresentationFormat>
  <Paragraphs>251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1" baseType="lpstr">
      <vt:lpstr>Sector</vt:lpstr>
      <vt:lpstr>Orientació en família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Ferran Sanchez</dc:creator>
  <cp:lastModifiedBy>Departament d'Educació</cp:lastModifiedBy>
  <cp:revision>32</cp:revision>
  <dcterms:created xsi:type="dcterms:W3CDTF">2016-04-30T09:05:54Z</dcterms:created>
  <dcterms:modified xsi:type="dcterms:W3CDTF">2016-05-03T15:40:20Z</dcterms:modified>
</cp:coreProperties>
</file>