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Shape 4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Shape 5"/>
          <p:cNvSpPr txBox="1"/>
          <p:nvPr/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2" cy="34274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76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 txBox="1"/>
          <p:nvPr/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49494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3886200" y="868680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3886200" y="868680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76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76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76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76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3886200" y="868680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3886200" y="868680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3886200" y="868680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76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76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76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76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7612" cy="4113212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13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çalera de la secció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ol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objectes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08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0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vertical i text" type="vertTitleAndTx">
  <p:cSld name="VERTICAL_TITLE_AND_VERTICAL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4813" cy="1941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 rot="5400000">
            <a:off x="781843" y="513557"/>
            <a:ext cx="5484813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ol i text vertical" type="vertTx">
  <p:cSld name="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08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 rot="5400000">
            <a:off x="2514600" y="152400"/>
            <a:ext cx="4113212" cy="777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tge amb llegenda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ingut amb llegenda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  <a:defRPr sz="1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Times New Roman"/>
              <a:buNone/>
              <a:defRPr sz="9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més títol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08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ctes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08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08413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646613" y="1981200"/>
            <a:ext cx="3810000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0812" cy="114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0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/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7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Shape 14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3412" cy="45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611187" y="2133600"/>
            <a:ext cx="7772400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TREBALL</a:t>
            </a:r>
            <a:r>
              <a:rPr lang="en-US" sz="4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SÍNTESI</a:t>
            </a: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2195512" y="4076700"/>
            <a:ext cx="4419600" cy="1752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CURS 2017-201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1r ESO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VILADECANS VI</a:t>
            </a:r>
            <a:endParaRPr/>
          </a:p>
        </p:txBody>
      </p:sp>
      <p:pic>
        <p:nvPicPr>
          <p:cNvPr id="71" name="Shape 71" descr="http://www.spain.info/export/sites/spaininfo/comun/galeria_imagenes/hoteles/r_H_VillaEngracia_Tarragona.jpg_369272544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4025" y="4797425"/>
            <a:ext cx="2055812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 descr="http://www.sercotelhoteles.com/uploads/galeriahoteles/10-hotel-espluga-de-francoli--sercotel-villa-engracia-exterior-apartamentos-foto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0825" y="4437062"/>
            <a:ext cx="1797050" cy="13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1165200" y="516025"/>
            <a:ext cx="6791400" cy="9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561288" y="597075"/>
            <a:ext cx="7688024" cy="836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INSTITUT VILADECANS VI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5E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Villa Engràcia</a:t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l="20721" t="27778" r="38412" b="26153"/>
          <a:stretch/>
        </p:blipFill>
        <p:spPr>
          <a:xfrm>
            <a:off x="998537" y="1752600"/>
            <a:ext cx="7473950" cy="47386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Shape 161"/>
          <p:cNvGrpSpPr/>
          <p:nvPr/>
        </p:nvGrpSpPr>
        <p:grpSpPr>
          <a:xfrm>
            <a:off x="2640012" y="5553075"/>
            <a:ext cx="688975" cy="420687"/>
            <a:chOff x="2640012" y="5553075"/>
            <a:chExt cx="688975" cy="420687"/>
          </a:xfrm>
        </p:grpSpPr>
        <p:pic>
          <p:nvPicPr>
            <p:cNvPr id="162" name="Shape 16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640012" y="5553075"/>
              <a:ext cx="688975" cy="420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Shape 163"/>
            <p:cNvSpPr txBox="1"/>
            <p:nvPr/>
          </p:nvSpPr>
          <p:spPr>
            <a:xfrm>
              <a:off x="2700337" y="5589587"/>
              <a:ext cx="576262" cy="314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200"/>
                <a:buFont typeface="Times New Roman"/>
                <a:buNone/>
              </a:pPr>
              <a:r>
                <a:rPr lang="en-US" sz="1200" b="0" i="0" u="none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Cuina</a:t>
              </a:r>
              <a:endParaRPr/>
            </a:p>
          </p:txBody>
        </p:sp>
      </p:grpSp>
      <p:grpSp>
        <p:nvGrpSpPr>
          <p:cNvPr id="164" name="Shape 164"/>
          <p:cNvGrpSpPr/>
          <p:nvPr/>
        </p:nvGrpSpPr>
        <p:grpSpPr>
          <a:xfrm>
            <a:off x="3213100" y="3797300"/>
            <a:ext cx="1127125" cy="420687"/>
            <a:chOff x="3213100" y="3797300"/>
            <a:chExt cx="1127125" cy="420687"/>
          </a:xfrm>
        </p:grpSpPr>
        <p:pic>
          <p:nvPicPr>
            <p:cNvPr id="165" name="Shape 16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13100" y="3797300"/>
              <a:ext cx="1127125" cy="420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Shape 166"/>
            <p:cNvSpPr txBox="1"/>
            <p:nvPr/>
          </p:nvSpPr>
          <p:spPr>
            <a:xfrm>
              <a:off x="3276600" y="3832225"/>
              <a:ext cx="1008062" cy="314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200"/>
                <a:buFont typeface="Times New Roman"/>
                <a:buNone/>
              </a:pPr>
              <a:r>
                <a:rPr lang="en-US" sz="1200" b="0" i="0" u="none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Apartaments</a:t>
              </a:r>
              <a:endParaRPr/>
            </a:p>
          </p:txBody>
        </p:sp>
      </p:grpSp>
      <p:grpSp>
        <p:nvGrpSpPr>
          <p:cNvPr id="167" name="Shape 167"/>
          <p:cNvGrpSpPr/>
          <p:nvPr/>
        </p:nvGrpSpPr>
        <p:grpSpPr>
          <a:xfrm>
            <a:off x="4675187" y="3249612"/>
            <a:ext cx="688975" cy="401637"/>
            <a:chOff x="4675187" y="3249612"/>
            <a:chExt cx="688975" cy="401637"/>
          </a:xfrm>
        </p:grpSpPr>
        <p:pic>
          <p:nvPicPr>
            <p:cNvPr id="168" name="Shape 16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75187" y="3249612"/>
              <a:ext cx="688975" cy="4016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Shape 169"/>
            <p:cNvSpPr txBox="1"/>
            <p:nvPr/>
          </p:nvSpPr>
          <p:spPr>
            <a:xfrm>
              <a:off x="4735512" y="3284537"/>
              <a:ext cx="576262" cy="295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200"/>
                <a:buFont typeface="Times New Roman"/>
                <a:buNone/>
              </a:pPr>
              <a:r>
                <a:rPr lang="en-US" sz="1200" b="0" i="0" u="none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Pistes</a:t>
              </a:r>
              <a:endParaRPr/>
            </a:p>
          </p:txBody>
        </p:sp>
      </p:grpSp>
      <p:grpSp>
        <p:nvGrpSpPr>
          <p:cNvPr id="170" name="Shape 170"/>
          <p:cNvGrpSpPr/>
          <p:nvPr/>
        </p:nvGrpSpPr>
        <p:grpSpPr>
          <a:xfrm>
            <a:off x="5876925" y="5626100"/>
            <a:ext cx="1200150" cy="420687"/>
            <a:chOff x="5876925" y="5626100"/>
            <a:chExt cx="1200150" cy="420687"/>
          </a:xfrm>
        </p:grpSpPr>
        <p:pic>
          <p:nvPicPr>
            <p:cNvPr id="171" name="Shape 17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876925" y="5626100"/>
              <a:ext cx="1200150" cy="420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Shape 172"/>
            <p:cNvSpPr txBox="1"/>
            <p:nvPr/>
          </p:nvSpPr>
          <p:spPr>
            <a:xfrm>
              <a:off x="5940425" y="5661025"/>
              <a:ext cx="1079500" cy="314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200"/>
                <a:buFont typeface="Times New Roman"/>
                <a:buNone/>
              </a:pPr>
              <a:r>
                <a:rPr lang="en-US" sz="1200" b="0" i="0" u="none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Parc Infantil</a:t>
              </a:r>
              <a:endParaRPr/>
            </a:p>
          </p:txBody>
        </p:sp>
      </p:grpSp>
      <p:grpSp>
        <p:nvGrpSpPr>
          <p:cNvPr id="173" name="Shape 173"/>
          <p:cNvGrpSpPr/>
          <p:nvPr/>
        </p:nvGrpSpPr>
        <p:grpSpPr>
          <a:xfrm>
            <a:off x="5735637" y="2816225"/>
            <a:ext cx="1195387" cy="420687"/>
            <a:chOff x="5735637" y="2816225"/>
            <a:chExt cx="1195387" cy="420687"/>
          </a:xfrm>
        </p:grpSpPr>
        <p:pic>
          <p:nvPicPr>
            <p:cNvPr id="174" name="Shape 17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735637" y="2816225"/>
              <a:ext cx="1195387" cy="420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Shape 175"/>
            <p:cNvSpPr txBox="1"/>
            <p:nvPr/>
          </p:nvSpPr>
          <p:spPr>
            <a:xfrm>
              <a:off x="5795962" y="2852737"/>
              <a:ext cx="1079500" cy="314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200"/>
                <a:buFont typeface="Times New Roman"/>
                <a:buNone/>
              </a:pPr>
              <a:r>
                <a:rPr lang="en-US" sz="1200" b="0" i="0" u="none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Font de Ferro</a:t>
              </a:r>
              <a:endParaRPr/>
            </a:p>
          </p:txBody>
        </p:sp>
      </p:grpSp>
      <p:grpSp>
        <p:nvGrpSpPr>
          <p:cNvPr id="176" name="Shape 176"/>
          <p:cNvGrpSpPr/>
          <p:nvPr/>
        </p:nvGrpSpPr>
        <p:grpSpPr>
          <a:xfrm>
            <a:off x="5930900" y="3949700"/>
            <a:ext cx="1000125" cy="427037"/>
            <a:chOff x="5930900" y="3949700"/>
            <a:chExt cx="1000125" cy="427037"/>
          </a:xfrm>
        </p:grpSpPr>
        <p:pic>
          <p:nvPicPr>
            <p:cNvPr id="177" name="Shape 17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930900" y="3949700"/>
              <a:ext cx="1000125" cy="4270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Shape 178"/>
            <p:cNvSpPr txBox="1"/>
            <p:nvPr/>
          </p:nvSpPr>
          <p:spPr>
            <a:xfrm>
              <a:off x="5991225" y="3989387"/>
              <a:ext cx="884237" cy="314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1200"/>
                <a:buFont typeface="Times New Roman"/>
                <a:buNone/>
              </a:pPr>
              <a:r>
                <a:rPr lang="en-US" sz="1200" b="0" i="0" u="none">
                  <a:solidFill>
                    <a:srgbClr val="7030A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Creuades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1476375" y="188912"/>
            <a:ext cx="3668712" cy="792162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5E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Activitats</a:t>
            </a:r>
            <a:endParaRPr/>
          </a:p>
        </p:txBody>
      </p:sp>
      <p:pic>
        <p:nvPicPr>
          <p:cNvPr id="184" name="Shape 184" descr="http://www.eixestels.com/content/imgsxml/galerias/house/7/med-panorama-villa-engracia-we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5837" y="165100"/>
            <a:ext cx="2687637" cy="1438275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85" name="Shape 185"/>
          <p:cNvSpPr txBox="1"/>
          <p:nvPr/>
        </p:nvSpPr>
        <p:spPr>
          <a:xfrm>
            <a:off x="468312" y="5732462"/>
            <a:ext cx="22320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www.eixestels.com/</a:t>
            </a:r>
            <a:endParaRPr/>
          </a:p>
        </p:txBody>
      </p:sp>
      <p:sp>
        <p:nvSpPr>
          <p:cNvPr id="186" name="Shape 186"/>
          <p:cNvSpPr txBox="1"/>
          <p:nvPr/>
        </p:nvSpPr>
        <p:spPr>
          <a:xfrm>
            <a:off x="757800" y="1809225"/>
            <a:ext cx="6952800" cy="3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800" y="1603375"/>
            <a:ext cx="7886138" cy="52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468312" y="260350"/>
            <a:ext cx="7439025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Sap portar bicicleta ?</a:t>
            </a:r>
            <a:endParaRPr/>
          </a:p>
        </p:txBody>
      </p:sp>
      <p:sp>
        <p:nvSpPr>
          <p:cNvPr id="193" name="Shape 193" descr="Resultat d'imatges de bicicleta dibujo"/>
          <p:cNvSpPr txBox="1"/>
          <p:nvPr/>
        </p:nvSpPr>
        <p:spPr>
          <a:xfrm>
            <a:off x="155575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Shape 194" descr="Resultat d'imatges de bicicleta dibujo"/>
          <p:cNvSpPr txBox="1"/>
          <p:nvPr/>
        </p:nvSpPr>
        <p:spPr>
          <a:xfrm>
            <a:off x="307975" y="-301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5" name="Shape 195" descr="http://www.conmishijos.com/assets/posts/7000/7900-biciclet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162" y="2919412"/>
            <a:ext cx="3913187" cy="335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 l="4220" t="15513" r="69624" b="40212"/>
          <a:stretch/>
        </p:blipFill>
        <p:spPr>
          <a:xfrm>
            <a:off x="3683000" y="1484312"/>
            <a:ext cx="5253037" cy="500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5">
            <a:alphaModFix/>
          </a:blip>
          <a:srcRect l="46063" t="44101" r="31355" b="46858"/>
          <a:stretch/>
        </p:blipFill>
        <p:spPr>
          <a:xfrm>
            <a:off x="96837" y="993775"/>
            <a:ext cx="3968750" cy="16764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05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787" y="79375"/>
            <a:ext cx="3352800" cy="1931987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03" name="Shape 203" descr="http://www.eixestels.com/content/imgsxml/galerias/house/7/med-ve-508-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450" y="1816100"/>
            <a:ext cx="4552950" cy="27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 descr="http://www.eixestels.com/content/imgsxml/galerias/house/7/med-monastir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9037" y="-55562"/>
            <a:ext cx="3608387" cy="2970212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205" name="Shape 205"/>
          <p:cNvPicPr preferRelativeResize="0"/>
          <p:nvPr/>
        </p:nvPicPr>
        <p:blipFill rotWithShape="1">
          <a:blip r:embed="rId6">
            <a:alphaModFix/>
          </a:blip>
          <a:srcRect l="33749" t="54951" r="54724" b="11879"/>
          <a:stretch/>
        </p:blipFill>
        <p:spPr>
          <a:xfrm>
            <a:off x="2200275" y="4157662"/>
            <a:ext cx="1798637" cy="2651125"/>
          </a:xfrm>
          <a:prstGeom prst="roundRect">
            <a:avLst>
              <a:gd name="adj" fmla="val 11111"/>
            </a:avLst>
          </a:prstGeom>
          <a:noFill/>
          <a:ln w="190500" cap="rnd" cmpd="sng">
            <a:solidFill>
              <a:srgbClr val="C8C6BD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50800" dir="7200000" algn="tl" rotWithShape="0">
              <a:srgbClr val="000000">
                <a:alpha val="44705"/>
              </a:srgbClr>
            </a:outerShdw>
          </a:effectLst>
        </p:spPr>
      </p:pic>
      <p:pic>
        <p:nvPicPr>
          <p:cNvPr id="206" name="Shape 206"/>
          <p:cNvPicPr preferRelativeResize="0"/>
          <p:nvPr/>
        </p:nvPicPr>
        <p:blipFill rotWithShape="1">
          <a:blip r:embed="rId6">
            <a:alphaModFix/>
          </a:blip>
          <a:srcRect l="45382" t="16153" r="30577" b="56151"/>
          <a:stretch/>
        </p:blipFill>
        <p:spPr>
          <a:xfrm>
            <a:off x="4791075" y="3230562"/>
            <a:ext cx="4151312" cy="5395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 cmpd="sng">
            <a:solidFill>
              <a:srgbClr val="292929"/>
            </a:solidFill>
            <a:prstDash val="solid"/>
            <a:miter lim="800000"/>
            <a:headEnd type="none" w="sm" len="sm"/>
            <a:tailEnd type="none" w="sm" len="sm"/>
          </a:ln>
          <a:effectLst>
            <a:reflection stA="28000" endPos="28000" dist="5000" dir="5400000" sy="-100000" algn="bl" rotWithShape="0"/>
          </a:effectLst>
        </p:spPr>
      </p:pic>
      <p:sp>
        <p:nvSpPr>
          <p:cNvPr id="207" name="Shape 207"/>
          <p:cNvSpPr txBox="1"/>
          <p:nvPr/>
        </p:nvSpPr>
        <p:spPr>
          <a:xfrm>
            <a:off x="4572000" y="2133600"/>
            <a:ext cx="4176712" cy="76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E6D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rgbClr val="004E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Imatges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684212" y="2603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PROFESSORS</a:t>
            </a:r>
            <a:endParaRPr/>
          </a:p>
        </p:txBody>
      </p:sp>
      <p:sp>
        <p:nvSpPr>
          <p:cNvPr id="213" name="Shape 213"/>
          <p:cNvSpPr txBox="1"/>
          <p:nvPr/>
        </p:nvSpPr>
        <p:spPr>
          <a:xfrm>
            <a:off x="827087" y="1196975"/>
            <a:ext cx="7993062" cy="460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Francesc Gil</a:t>
            </a:r>
            <a:r>
              <a:rPr lang="en-U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			Elisa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 Campmajó</a:t>
            </a:r>
            <a:endParaRPr/>
          </a:p>
          <a:p>
            <a:pPr marL="341312" marR="0" lvl="0" indent="-341312" algn="l" rtl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endParaRPr sz="3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marR="0" lvl="0" indent="-341312" algn="l" rtl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Benet Andujar</a:t>
            </a:r>
            <a:r>
              <a:rPr lang="en-U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		Oriol Esteve</a:t>
            </a:r>
            <a:endParaRPr/>
          </a:p>
          <a:p>
            <a:pPr marL="341312" marR="0" lvl="0" indent="-341312" algn="ctr" rtl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</a:pPr>
            <a:endParaRPr sz="3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marR="0" lvl="0" indent="-341312" algn="l" rtl="0">
              <a:lnSpc>
                <a:spcPct val="17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Olga Díaz</a:t>
            </a:r>
            <a:r>
              <a:rPr lang="en-U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</a:t>
            </a:r>
            <a:endParaRPr/>
          </a:p>
        </p:txBody>
      </p:sp>
      <p:pic>
        <p:nvPicPr>
          <p:cNvPr id="214" name="Shape 214" descr="http://2.bp.blogspot.com/-mEvbRiFQcbY/US4cy2UGfgI/AAAAAAAAAhk/zyTrUShlKyE/s1600/MoltesGraci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00000">
            <a:off x="5449887" y="4054475"/>
            <a:ext cx="2859087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/>
        </p:nvSpPr>
        <p:spPr>
          <a:xfrm>
            <a:off x="685800" y="293325"/>
            <a:ext cx="7772400" cy="1143000"/>
          </a:xfrm>
          <a:prstGeom prst="rect">
            <a:avLst/>
          </a:prstGeom>
          <a:gradFill>
            <a:gsLst>
              <a:gs pos="0">
                <a:srgbClr val="8488C4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PRESENTACIÓ</a:t>
            </a: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216400" y="1752600"/>
            <a:ext cx="8775300" cy="4689300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CC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Treball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síntesi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format per un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conjunt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d’activitats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interdisciplinàries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d’ensenyament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aprenentatge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concebudes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 a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comprovar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s’han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aconseguit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fins a quin punt,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objectius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cada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lang="en-US" sz="2800" dirty="0" err="1">
                <a:latin typeface="Times New Roman"/>
                <a:ea typeface="Times New Roman"/>
                <a:cs typeface="Times New Roman"/>
                <a:sym typeface="Times New Roman"/>
              </a:rPr>
              <a:t>mbit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1312" marR="0" lvl="0" indent="-341312" algn="just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Amb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aquestes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activitats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haureu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d’aplicar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de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manera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pràctica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coneixements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habilitats</a:t>
            </a:r>
            <a:r>
              <a:rPr lang="en-US" sz="2800" b="1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adquirits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durant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el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període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d’aprenentatge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1312" marR="0" lvl="0" indent="-341312" algn="just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Char char="•"/>
            </a:pP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Durant la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seva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realització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haureu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mostrar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capacitat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autonomia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el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treball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disposició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800" b="1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col·laborar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equip.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gradFill>
            <a:gsLst>
              <a:gs pos="0">
                <a:srgbClr val="000082"/>
              </a:gs>
              <a:gs pos="10000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OBJECTIUS</a:t>
            </a: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685800" y="1981200"/>
            <a:ext cx="8207400" cy="4643700"/>
          </a:xfrm>
          <a:prstGeom prst="rect">
            <a:avLst/>
          </a:prstGeom>
          <a:gradFill>
            <a:gsLst>
              <a:gs pos="0">
                <a:srgbClr val="55261C"/>
              </a:gs>
              <a:gs pos="100000">
                <a:srgbClr val="DCEBF5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Mantenir una </a:t>
            </a: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actitud positiva </a:t>
            </a: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envers els companys/es.</a:t>
            </a:r>
            <a:endParaRPr/>
          </a:p>
          <a:p>
            <a:pPr marL="341312" marR="0" lvl="0" indent="-34131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Participar</a:t>
            </a: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amb el grup en la recerca d’informació.</a:t>
            </a:r>
            <a:endParaRPr/>
          </a:p>
          <a:p>
            <a:pPr marL="341312" marR="0" lvl="0" indent="-34131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Observar i escoltar </a:t>
            </a: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amb atenció i saber expressar-se de forma comprensible.</a:t>
            </a:r>
            <a:endParaRPr/>
          </a:p>
          <a:p>
            <a:pPr marL="341312" marR="0" lvl="0" indent="-34131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Mostrar </a:t>
            </a: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capacitat d’integrar i transferir els continguts </a:t>
            </a: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les diferents matèries.</a:t>
            </a:r>
            <a:endParaRPr/>
          </a:p>
          <a:p>
            <a:pPr marL="341312" marR="0" lvl="0" indent="-34131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Analitzar, seleccionar, ordenar i classificar </a:t>
            </a: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informació.</a:t>
            </a:r>
            <a:endParaRPr/>
          </a:p>
          <a:p>
            <a:pPr marL="341312" marR="0" lvl="0" indent="-34131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Manifestar </a:t>
            </a: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autonomia</a:t>
            </a: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raonament lògic i comprensió crítica.</a:t>
            </a:r>
            <a:endParaRPr/>
          </a:p>
          <a:p>
            <a:pPr marL="341312" marR="0" lvl="0" indent="-34131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Mostrar actituds de </a:t>
            </a: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respecte</a:t>
            </a: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envers les persones, els éssers vius, les coses i el treball en grup. </a:t>
            </a:r>
            <a:endParaRPr/>
          </a:p>
          <a:p>
            <a:pPr marL="341312" marR="0" lvl="0" indent="-34131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Treballar en equip</a:t>
            </a:r>
            <a:r>
              <a:rPr lang="en-US" sz="2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685800" y="609600"/>
            <a:ext cx="7772400" cy="1143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NORMES DE CONVIVÈNCIA</a:t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685800" y="1981200"/>
            <a:ext cx="7772400" cy="4479000"/>
          </a:xfrm>
          <a:prstGeom prst="rect">
            <a:avLst/>
          </a:prstGeom>
          <a:gradFill>
            <a:gsLst>
              <a:gs pos="0">
                <a:srgbClr val="FFF200"/>
              </a:gs>
              <a:gs pos="100000">
                <a:srgbClr val="CB15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2861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Els/les alumnes estan obligats a </a:t>
            </a:r>
            <a:r>
              <a:rPr lang="en-US"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l'assistència i participació </a:t>
            </a: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tots els actes programats.</a:t>
            </a:r>
            <a:endParaRPr sz="1800"/>
          </a:p>
          <a:p>
            <a:pPr marL="341312" marR="0" lvl="0" indent="-32861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en-US"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es permès </a:t>
            </a: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l’alcohol, fumar ni begudes energètiques.</a:t>
            </a:r>
            <a:endParaRPr sz="1800"/>
          </a:p>
          <a:p>
            <a:pPr marL="341312" marR="0" lvl="0" indent="-32861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Tots/es els/les alumnes han d’anar </a:t>
            </a:r>
            <a:r>
              <a:rPr lang="en-US"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sempre amb el seu grup </a:t>
            </a: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durant l’horari de treball.</a:t>
            </a:r>
            <a:endParaRPr sz="1800"/>
          </a:p>
          <a:p>
            <a:pPr marL="341312" marR="0" lvl="0" indent="-32861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partir de les 23:00 </a:t>
            </a: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es permès fer soroll i s’ha d’estar en silenci.</a:t>
            </a:r>
            <a:endParaRPr sz="1800"/>
          </a:p>
          <a:p>
            <a:pPr marL="341312" marR="0" lvl="0" indent="-32861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 dormitoris i la resta </a:t>
            </a:r>
            <a:r>
              <a:rPr lang="en-US"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d’instal·lacions </a:t>
            </a: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s’han de mantenir en perfecte estat de conservació.</a:t>
            </a: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marR="0" lvl="0" indent="-32861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No es permès portar </a:t>
            </a:r>
            <a:r>
              <a:rPr lang="en-US" sz="1800" b="1">
                <a:latin typeface="Times New Roman"/>
                <a:ea typeface="Times New Roman"/>
                <a:cs typeface="Times New Roman"/>
                <a:sym typeface="Times New Roman"/>
              </a:rPr>
              <a:t>alataveus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marR="0" lvl="0" indent="-32861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No cal portar menjar extra (prohibit </a:t>
            </a:r>
            <a:r>
              <a:rPr lang="en-US" sz="1800" b="1">
                <a:latin typeface="Times New Roman"/>
                <a:ea typeface="Times New Roman"/>
                <a:cs typeface="Times New Roman"/>
                <a:sym typeface="Times New Roman"/>
              </a:rPr>
              <a:t>xuxes</a:t>
            </a: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, etc.)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marR="0" lvl="0" indent="-32861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Els/les </a:t>
            </a:r>
            <a:r>
              <a:rPr lang="en-US"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alumnes seran responsables </a:t>
            </a: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dels danys i desperfectes.</a:t>
            </a:r>
            <a:endParaRPr sz="1800"/>
          </a:p>
          <a:p>
            <a:pPr marL="341312" marR="0" lvl="0" indent="-32861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 ser </a:t>
            </a:r>
            <a:r>
              <a:rPr lang="en-US" sz="18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puntuals i treballar en silenci</a:t>
            </a: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0812" cy="1141412"/>
          </a:xfrm>
          <a:prstGeom prst="rect">
            <a:avLst/>
          </a:prstGeom>
          <a:gradFill>
            <a:gsLst>
              <a:gs pos="0">
                <a:srgbClr val="8488C4"/>
              </a:gs>
              <a:gs pos="52999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NORMES DE CONVIVÈNCIES</a:t>
            </a: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8610600" cy="4114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hlink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Els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professors acompanyants no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 faran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responsables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les possibles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pèrdues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de:  mòbils, càmeres digitals, i d’altres aparells electrònics que portin els alumnes.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És molt important la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puntualitat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tant en la sortida del centre com en les activitats que es portin a terme durant el crèdit de síntesi, així com acceptar les normes de convivència i actitud donades pels professors i monitors acompanyants. 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Qualsevol acte d’indisciplina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 comportar la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tornada a casa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l’alumne, a càrrec dels pares.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684212" y="87312"/>
            <a:ext cx="7632700" cy="461962"/>
          </a:xfrm>
          <a:prstGeom prst="rect">
            <a:avLst/>
          </a:prstGeom>
          <a:solidFill>
            <a:srgbClr val="DBE7B6"/>
          </a:solidFill>
          <a:ln w="9525" cap="flat" cmpd="sng">
            <a:solidFill>
              <a:srgbClr val="38702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8684E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868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DOCUMENTACIÓ QUE S’HA D’ENTREGAR</a:t>
            </a:r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-1382950" y="1411375"/>
            <a:ext cx="47646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l="16517" t="16444" r="16363" b="5691"/>
          <a:stretch/>
        </p:blipFill>
        <p:spPr>
          <a:xfrm>
            <a:off x="596750" y="850850"/>
            <a:ext cx="8334374" cy="5438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Shape 112"/>
          <p:cNvGrpSpPr/>
          <p:nvPr/>
        </p:nvGrpSpPr>
        <p:grpSpPr>
          <a:xfrm>
            <a:off x="4635200" y="3776687"/>
            <a:ext cx="3724275" cy="1925637"/>
            <a:chOff x="4578350" y="3846512"/>
            <a:chExt cx="3724275" cy="1925637"/>
          </a:xfrm>
        </p:grpSpPr>
        <p:pic>
          <p:nvPicPr>
            <p:cNvPr id="113" name="Shape 1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78350" y="3846512"/>
              <a:ext cx="3724275" cy="192563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  <a:reflection endPos="30000" dist="38100" dir="5400000" fadeDir="5400012" sy="-100000" algn="bl" rotWithShape="0"/>
            </a:effectLst>
          </p:spPr>
        </p:pic>
        <p:sp>
          <p:nvSpPr>
            <p:cNvPr id="114" name="Shape 114"/>
            <p:cNvSpPr txBox="1"/>
            <p:nvPr/>
          </p:nvSpPr>
          <p:spPr>
            <a:xfrm>
              <a:off x="5232400" y="4237037"/>
              <a:ext cx="2392362" cy="1120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2160587" y="7937"/>
            <a:ext cx="4824412" cy="68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E6D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004E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RECOMANACIONS</a:t>
            </a: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231775" y="603250"/>
            <a:ext cx="8534400" cy="755650"/>
          </a:xfrm>
          <a:prstGeom prst="rect">
            <a:avLst/>
          </a:prstGeom>
          <a:gradFill>
            <a:gsLst>
              <a:gs pos="0">
                <a:srgbClr val="9EBCBB"/>
              </a:gs>
              <a:gs pos="50000">
                <a:srgbClr val="D5D5D5"/>
              </a:gs>
              <a:gs pos="100000">
                <a:schemeClr val="lt1"/>
              </a:gs>
            </a:gsLst>
            <a:path path="circle">
              <a:fillToRect l="100000" t="100000"/>
            </a:path>
            <a:tileRect r="-100000" b="-100000"/>
          </a:gra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99825" tIns="144000" rIns="539575" bIns="144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524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617524"/>
                </a:solidFill>
                <a:latin typeface="Arial"/>
                <a:ea typeface="Arial"/>
                <a:cs typeface="Arial"/>
                <a:sym typeface="Arial"/>
              </a:rPr>
              <a:t>Per a un bon desenvolupament de la sortida, l</a:t>
            </a:r>
            <a:r>
              <a:rPr lang="en-US" sz="1400" b="0" i="0" u="none" strike="noStrike" cap="none">
                <a:solidFill>
                  <a:srgbClr val="6175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en-US" sz="1400" b="0" i="0" u="none" strike="noStrike" cap="none">
                <a:solidFill>
                  <a:srgbClr val="617524"/>
                </a:solidFill>
                <a:latin typeface="Arial"/>
                <a:ea typeface="Arial"/>
                <a:cs typeface="Arial"/>
                <a:sym typeface="Arial"/>
              </a:rPr>
              <a:t>allotjament i les activitats programades, es consideren adequades les seg</a:t>
            </a:r>
            <a:r>
              <a:rPr lang="en-US" sz="1400" b="0" i="0" u="none" strike="noStrike" cap="none">
                <a:solidFill>
                  <a:srgbClr val="6175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ü</a:t>
            </a:r>
            <a:r>
              <a:rPr lang="en-US" sz="1400" b="0" i="0" u="none" strike="noStrike" cap="none">
                <a:solidFill>
                  <a:srgbClr val="617524"/>
                </a:solidFill>
                <a:latin typeface="Arial"/>
                <a:ea typeface="Arial"/>
                <a:cs typeface="Arial"/>
                <a:sym typeface="Arial"/>
              </a:rPr>
              <a:t>ents recomanacions</a:t>
            </a:r>
            <a:endParaRPr sz="1600" b="0" i="0" u="none" strike="noStrike" cap="none">
              <a:solidFill>
                <a:srgbClr val="6175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5651500" y="1628775"/>
            <a:ext cx="3313112" cy="191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36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422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546422"/>
                </a:solidFill>
                <a:latin typeface="Arial"/>
                <a:ea typeface="Arial"/>
                <a:cs typeface="Arial"/>
                <a:sym typeface="Arial"/>
              </a:rPr>
              <a:t>Higiene personal: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Necesser amb: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Raspall d dentes i dentrífic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Pinta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Sabó /Xampú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Tovallola de bany.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Bossa per la roba bruta. 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Xancletes per a la dutxa.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Repel</a:t>
            </a: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·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lents de mosquits.</a:t>
            </a:r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539750" y="4149725"/>
            <a:ext cx="4895850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422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546422"/>
                </a:solidFill>
                <a:latin typeface="Arial"/>
                <a:ea typeface="Arial"/>
                <a:cs typeface="Arial"/>
                <a:sym typeface="Arial"/>
              </a:rPr>
              <a:t>Per vestir-se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mudes de roba interior.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mudes de roba còmoda.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parells de mitjons .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 jersei / desuadora.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 cangur / impermeable.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Cal</a:t>
            </a: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ç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còmode i de recanvi (bambes o botes de muntanya).</a:t>
            </a: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611187" y="1557337"/>
            <a:ext cx="3276600" cy="159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36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6422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546422"/>
                </a:solidFill>
                <a:latin typeface="Arial"/>
                <a:ea typeface="Arial"/>
                <a:cs typeface="Arial"/>
                <a:sym typeface="Arial"/>
              </a:rPr>
              <a:t>Per el viatge: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Motxilla petita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Esmorzar ( si és necessari)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Aigua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Gorra pel sol.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Crema protectora solar</a:t>
            </a:r>
            <a:r>
              <a:rPr lang="en-US" sz="1400" b="0" i="0" u="none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5724525" y="4149725"/>
            <a:ext cx="2160587" cy="136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36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9632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Per dormir: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Pijama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 Sac de dormir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Llençol de sota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Tovallola de bany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Bossa per la roba bruta</a:t>
            </a:r>
            <a:endParaRPr/>
          </a:p>
        </p:txBody>
      </p:sp>
      <p:sp>
        <p:nvSpPr>
          <p:cNvPr id="125" name="Shape 125"/>
          <p:cNvSpPr/>
          <p:nvPr/>
        </p:nvSpPr>
        <p:spPr>
          <a:xfrm rot="-840000">
            <a:off x="6877050" y="5243512"/>
            <a:ext cx="2122487" cy="1468437"/>
          </a:xfrm>
          <a:prstGeom prst="irregularSeal1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 MARCAT AMB EL NOM</a:t>
            </a:r>
            <a:endParaRPr/>
          </a:p>
        </p:txBody>
      </p:sp>
      <p:pic>
        <p:nvPicPr>
          <p:cNvPr id="126" name="Shape 126" descr="http://1.bp.blogspot.com/-rw-JblrRDho/Tu-T-734TfI/AAAAAAAAAYg/BdCvOgPIxD0/s1600/malet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237" y="1628775"/>
            <a:ext cx="2398712" cy="145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http://previews.123rf.com/images/clairev/clairev1005/clairev100500051/7078016-Colecci-n-de-prendas-de-vestir-de-la-mujer-ilustraci-n--Foto-de-archivo.jpg"/>
          <p:cNvPicPr preferRelativeResize="0"/>
          <p:nvPr/>
        </p:nvPicPr>
        <p:blipFill rotWithShape="1">
          <a:blip r:embed="rId4">
            <a:alphaModFix/>
          </a:blip>
          <a:srcRect r="21480"/>
          <a:stretch/>
        </p:blipFill>
        <p:spPr>
          <a:xfrm rot="-2100000">
            <a:off x="3535362" y="3495675"/>
            <a:ext cx="1512887" cy="1646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468312" y="260350"/>
            <a:ext cx="8459787" cy="68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3495C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03495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 PER AL CRÈDIT DE SÍNTESIS</a:t>
            </a: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395287" y="1125537"/>
            <a:ext cx="6192837" cy="1014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9632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Per a la piscina ( en cas que estigui oberta)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Banyador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Tovallola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Xancletes</a:t>
            </a: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250825" y="2781300"/>
            <a:ext cx="6192837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9632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Altres materials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Mocadors de paper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Lots o llanternes (piles de recanvi).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d</a:t>
            </a: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escriptura ( llibreta i llapis, bol</a:t>
            </a:r>
            <a:r>
              <a:rPr lang="en-US" sz="1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</a:t>
            </a: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grafs i colors).</a:t>
            </a:r>
            <a:endParaRPr/>
          </a:p>
        </p:txBody>
      </p:sp>
      <p:sp>
        <p:nvSpPr>
          <p:cNvPr id="135" name="Shape 135" descr="Resultat d'imatges de linterna dibujos"/>
          <p:cNvSpPr txBox="1"/>
          <p:nvPr/>
        </p:nvSpPr>
        <p:spPr>
          <a:xfrm>
            <a:off x="155575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6" name="Shape 136" descr="Linter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40000">
            <a:off x="4446587" y="2921000"/>
            <a:ext cx="1779587" cy="93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203475" y="4868862"/>
            <a:ext cx="7200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E9632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rgbClr val="7E9632"/>
                </a:solidFill>
                <a:latin typeface="Arial"/>
                <a:ea typeface="Arial"/>
                <a:cs typeface="Arial"/>
                <a:sym typeface="Arial"/>
              </a:rPr>
              <a:t>Indispensable</a:t>
            </a:r>
            <a:endParaRPr/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Possibles medicaments ( amb nom, cognoms, dosificació i horari).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És indispensable adjuntar la </a:t>
            </a:r>
            <a:r>
              <a:rPr lang="en-US" sz="12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recepta mèdica</a:t>
            </a: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Original de la </a:t>
            </a:r>
            <a:r>
              <a:rPr lang="en-US" sz="12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TARJETA SANIT</a:t>
            </a:r>
            <a:r>
              <a:rPr lang="en-US" sz="1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</a:t>
            </a:r>
            <a:r>
              <a:rPr lang="en-US" sz="12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1" i="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Fotocopia del </a:t>
            </a:r>
            <a:r>
              <a:rPr lang="en-US" sz="12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Carnet de les vacunes</a:t>
            </a:r>
            <a:endParaRPr/>
          </a:p>
        </p:txBody>
      </p:sp>
      <p:sp>
        <p:nvSpPr>
          <p:cNvPr id="138" name="Shape 138" descr="Resultat d'imatges de piscina dibujo infantil"/>
          <p:cNvSpPr txBox="1"/>
          <p:nvPr/>
        </p:nvSpPr>
        <p:spPr>
          <a:xfrm>
            <a:off x="155575" y="-1825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Shape 139" descr="https://www.googledrive.com/host/0B2F4p517JlQ9RVk5ZjRtZW0xMU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3212" y="1052512"/>
            <a:ext cx="1657350" cy="165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 descr="Medicamentos que nunca deben faltar en tu botiquín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500" y="5364162"/>
            <a:ext cx="1866900" cy="1493837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 rot="-840013">
            <a:off x="6589537" y="3987607"/>
            <a:ext cx="2124060" cy="1466856"/>
          </a:xfrm>
          <a:prstGeom prst="irregularSeal1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imes New Roman"/>
              <a:buNone/>
            </a:pPr>
            <a:r>
              <a:rPr lang="en-US" sz="1200" b="0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TOT MARCAT AMB EL NOM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 descr="https://ametllersioliveresgrevol.files.wordpress.com/2014/02/catalunya-comarqu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425" y="1125537"/>
            <a:ext cx="5772150" cy="493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2447925" y="3789362"/>
            <a:ext cx="1223962" cy="647700"/>
          </a:xfrm>
          <a:prstGeom prst="ellipse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48" name="Shape 148"/>
          <p:cNvCxnSpPr/>
          <p:nvPr/>
        </p:nvCxnSpPr>
        <p:spPr>
          <a:xfrm>
            <a:off x="1979612" y="2163762"/>
            <a:ext cx="738187" cy="1660525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 l="13874" t="21867" r="12076" b="22761"/>
          <a:stretch/>
        </p:blipFill>
        <p:spPr>
          <a:xfrm>
            <a:off x="1153675" y="3504775"/>
            <a:ext cx="5605888" cy="335322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-12" y="1701787"/>
            <a:ext cx="24480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E6D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4E6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Espluga de Francolí</a:t>
            </a:r>
            <a:endParaRPr/>
          </a:p>
        </p:txBody>
      </p:sp>
      <p:cxnSp>
        <p:nvCxnSpPr>
          <p:cNvPr id="151" name="Shape 151"/>
          <p:cNvCxnSpPr/>
          <p:nvPr/>
        </p:nvCxnSpPr>
        <p:spPr>
          <a:xfrm>
            <a:off x="1561650" y="3025762"/>
            <a:ext cx="503100" cy="1625700"/>
          </a:xfrm>
          <a:prstGeom prst="straightConnector1">
            <a:avLst/>
          </a:prstGeom>
          <a:noFill/>
          <a:ln w="57150" cap="flat" cmpd="sng">
            <a:solidFill>
              <a:srgbClr val="0070C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152" name="Shape 152"/>
          <p:cNvSpPr txBox="1"/>
          <p:nvPr/>
        </p:nvSpPr>
        <p:spPr>
          <a:xfrm>
            <a:off x="395287" y="115887"/>
            <a:ext cx="7772400" cy="1143000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5E4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Villa Engràcia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l'Office">
  <a:themeElements>
    <a:clrScheme name="Flux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</Words>
  <Application>Microsoft Office PowerPoint</Application>
  <PresentationFormat>Presentació en pantalla (4:3)</PresentationFormat>
  <Paragraphs>110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15" baseType="lpstr">
      <vt:lpstr>Tema de l'Office</vt:lpstr>
      <vt:lpstr>Presentació del PowerPoint</vt:lpstr>
      <vt:lpstr>Presentació del PowerPoint</vt:lpstr>
      <vt:lpstr>Presentació del PowerPoint</vt:lpstr>
      <vt:lpstr>Presentació del PowerPoint</vt:lpstr>
      <vt:lpstr>NORMES DE CONVIVÈNCIES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cp:lastModifiedBy>E</cp:lastModifiedBy>
  <cp:revision>1</cp:revision>
  <dcterms:modified xsi:type="dcterms:W3CDTF">2018-06-06T08:32:44Z</dcterms:modified>
</cp:coreProperties>
</file>