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2/21/2018</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23A1CC3-2375-41D4-9E03-427CAF2A4C1A}" type="datetimeFigureOut">
              <a:rPr lang="en-US" dirty="0"/>
              <a:pPr/>
              <a:t>2/21/2018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AFF16868-8199-4C2C-A5B1-63AEE139F88E}" type="datetimeFigureOut">
              <a:rPr lang="en-US" dirty="0"/>
              <a:pPr/>
              <a:t>2/21/2018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s-ES" smtClean="0"/>
              <a:t>Haga clic para modificar el estilo de título del patrón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AAD9FF7F-6988-44CC-821B-644E70CD2F73}" type="datetimeFigureOut">
              <a:rPr lang="en-US" dirty="0"/>
              <a:pPr/>
              <a:t>2/21/2018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5C12C299-16B2-4475-990D-751901EACC14}" type="datetimeFigureOut">
              <a:rPr lang="en-US" dirty="0"/>
              <a:pPr/>
              <a:t>2/21/2018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pPr/>
              <a:t>2/21/2018</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pPr/>
              <a:t>2/21/2018</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pPr/>
              <a:t>2/21/2018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pPr/>
              <a:t>2/21/2018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pPr/>
              <a:t>2/21/2018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F34E6425-0181-43F2-84FC-787E803FD2F8}" type="datetimeFigureOut">
              <a:rPr lang="en-US" dirty="0"/>
              <a:pPr/>
              <a:t>2/21/2018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pPr/>
              <a:t>2/21/2018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pPr/>
              <a:t>2/21/2018</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pPr/>
              <a:t>2/21/2018</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pPr/>
              <a:t>2/21/2018</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76E86A4C-8E40-4F87-A4F0-01A0687C5742}" type="datetimeFigureOut">
              <a:rPr lang="en-US" dirty="0"/>
              <a:pPr/>
              <a:t>2/21/2018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s-ES" smtClean="0"/>
              <a:t>Haga clic en el icono para agregar una imagen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35E72C73-2D91-4E12-BA25-F0AA0C03599B}" type="datetimeFigureOut">
              <a:rPr lang="en-US" dirty="0"/>
              <a:pPr/>
              <a:t>2/21/2018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pPr/>
              <a:t>2/21/2018</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583454" y="1130300"/>
            <a:ext cx="10236945" cy="3405781"/>
          </a:xfrm>
        </p:spPr>
        <p:txBody>
          <a:bodyPr/>
          <a:lstStyle/>
          <a:p>
            <a:pPr algn="ctr"/>
            <a:r>
              <a:rPr lang="ca-ES" dirty="0" smtClean="0"/>
              <a:t>QUIN ÉS EL MEU CAMÍ?</a:t>
            </a:r>
            <a:br>
              <a:rPr lang="ca-ES" dirty="0" smtClean="0"/>
            </a:br>
            <a:r>
              <a:rPr lang="ca-ES" dirty="0" smtClean="0"/>
              <a:t/>
            </a:r>
            <a:br>
              <a:rPr lang="ca-ES" dirty="0" smtClean="0"/>
            </a:br>
            <a:r>
              <a:rPr lang="ca-ES" sz="3600" dirty="0" smtClean="0"/>
              <a:t>Itineraris de 4t d’ESO per als alumnes de 3r</a:t>
            </a:r>
            <a:endParaRPr lang="ca-ES" sz="3600" dirty="0"/>
          </a:p>
        </p:txBody>
      </p:sp>
      <p:sp>
        <p:nvSpPr>
          <p:cNvPr id="3" name="Subtítulo 2"/>
          <p:cNvSpPr>
            <a:spLocks noGrp="1"/>
          </p:cNvSpPr>
          <p:nvPr>
            <p:ph type="subTitle" idx="1"/>
          </p:nvPr>
        </p:nvSpPr>
        <p:spPr>
          <a:xfrm>
            <a:off x="2470188" y="5403682"/>
            <a:ext cx="8825658" cy="458499"/>
          </a:xfrm>
        </p:spPr>
        <p:txBody>
          <a:bodyPr/>
          <a:lstStyle/>
          <a:p>
            <a:r>
              <a:rPr lang="es-ES" dirty="0"/>
              <a:t> </a:t>
            </a:r>
            <a:r>
              <a:rPr lang="es-ES" dirty="0" smtClean="0"/>
              <a:t>                                                                    </a:t>
            </a:r>
            <a:r>
              <a:rPr lang="ca-ES" dirty="0" err="1" smtClean="0"/>
              <a:t>InsTITUT</a:t>
            </a:r>
            <a:r>
              <a:rPr lang="ca-ES" dirty="0" smtClean="0"/>
              <a:t> DE LLANÇÀ     curs 2018-19</a:t>
            </a:r>
            <a:endParaRPr lang="ca-ES" dirty="0"/>
          </a:p>
        </p:txBody>
      </p:sp>
    </p:spTree>
    <p:extLst>
      <p:ext uri="{BB962C8B-B14F-4D97-AF65-F5344CB8AC3E}">
        <p14:creationId xmlns:p14="http://schemas.microsoft.com/office/powerpoint/2010/main" val="14474868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0327" y="973668"/>
            <a:ext cx="10778837" cy="706964"/>
          </a:xfrm>
        </p:spPr>
        <p:txBody>
          <a:bodyPr/>
          <a:lstStyle/>
          <a:p>
            <a:r>
              <a:rPr lang="ca-ES" sz="4400" dirty="0" smtClean="0"/>
              <a:t>BIOLOGIA I GEOLOGIA      </a:t>
            </a:r>
            <a:r>
              <a:rPr lang="es-ES" sz="4400" dirty="0" smtClean="0"/>
              <a:t>FRANJA 1</a:t>
            </a:r>
            <a:endParaRPr lang="es-ES" sz="4400" dirty="0"/>
          </a:p>
        </p:txBody>
      </p:sp>
      <p:sp>
        <p:nvSpPr>
          <p:cNvPr id="3" name="Marcador de contenido 2"/>
          <p:cNvSpPr>
            <a:spLocks noGrp="1"/>
          </p:cNvSpPr>
          <p:nvPr>
            <p:ph idx="1"/>
          </p:nvPr>
        </p:nvSpPr>
        <p:spPr>
          <a:xfrm>
            <a:off x="526474" y="2395681"/>
            <a:ext cx="11125200" cy="3944257"/>
          </a:xfrm>
        </p:spPr>
        <p:txBody>
          <a:bodyPr>
            <a:normAutofit fontScale="85000" lnSpcReduction="10000"/>
          </a:bodyPr>
          <a:lstStyle/>
          <a:p>
            <a:pPr marL="0" indent="0" algn="just">
              <a:buClr>
                <a:srgbClr val="0070C0"/>
              </a:buClr>
              <a:buSzPct val="100000"/>
              <a:buNone/>
            </a:pPr>
            <a:r>
              <a:rPr lang="ca-ES" sz="1900" dirty="0" smtClean="0"/>
              <a:t>En aquesta assignatura al llarg del curs:</a:t>
            </a:r>
          </a:p>
          <a:p>
            <a:pPr algn="just">
              <a:buClr>
                <a:srgbClr val="0070C0"/>
              </a:buClr>
              <a:buSzPct val="100000"/>
              <a:buFont typeface="Arial" pitchFamily="34" charset="0"/>
              <a:buChar char="•"/>
            </a:pPr>
            <a:r>
              <a:rPr lang="ca-ES" sz="1900" dirty="0" smtClean="0"/>
              <a:t>Estudiarem  </a:t>
            </a:r>
            <a:r>
              <a:rPr lang="ca-ES" sz="1900" dirty="0"/>
              <a:t>la </a:t>
            </a:r>
            <a:r>
              <a:rPr lang="ca-ES" sz="1900" dirty="0" smtClean="0"/>
              <a:t>cèl·lula </a:t>
            </a:r>
            <a:r>
              <a:rPr lang="ca-ES" sz="1900" dirty="0"/>
              <a:t>i com es </a:t>
            </a:r>
            <a:r>
              <a:rPr lang="ca-ES" sz="1900" dirty="0" smtClean="0"/>
              <a:t>divideix. </a:t>
            </a:r>
          </a:p>
          <a:p>
            <a:pPr algn="just">
              <a:buClr>
                <a:srgbClr val="0070C0"/>
              </a:buClr>
              <a:buSzPct val="100000"/>
              <a:buFont typeface="Arial" pitchFamily="34" charset="0"/>
              <a:buChar char="•"/>
            </a:pPr>
            <a:r>
              <a:rPr lang="ca-ES" sz="1900" dirty="0" smtClean="0"/>
              <a:t>Ens </a:t>
            </a:r>
            <a:r>
              <a:rPr lang="ca-ES" sz="1900" dirty="0"/>
              <a:t>aproparem a l’estudi dels gens i de com es </a:t>
            </a:r>
            <a:r>
              <a:rPr lang="ca-ES" sz="1900" dirty="0" smtClean="0"/>
              <a:t>transmeten. Parlarem del </a:t>
            </a:r>
            <a:r>
              <a:rPr lang="ca-ES" sz="1900" dirty="0"/>
              <a:t>que avui en dia està fent i del que pot arribar a fer l’enginyeria genètica (clonació, organismes transgènics, biotecnologia...). </a:t>
            </a:r>
            <a:endParaRPr lang="ca-ES" sz="1900" dirty="0" smtClean="0"/>
          </a:p>
          <a:p>
            <a:pPr algn="just">
              <a:buClr>
                <a:srgbClr val="0070C0"/>
              </a:buClr>
              <a:buSzPct val="100000"/>
              <a:buFont typeface="Arial" pitchFamily="34" charset="0"/>
              <a:buChar char="•"/>
            </a:pPr>
            <a:r>
              <a:rPr lang="ca-ES" sz="1900" dirty="0" smtClean="0"/>
              <a:t>Intentarem </a:t>
            </a:r>
            <a:r>
              <a:rPr lang="ca-ES" sz="1900" dirty="0"/>
              <a:t>explicar l’origen de la vida a partir del que ja sabem i ens aproximarem a les teories que intenten explicar l’enorme varietat de formes vives del nostre planeta. </a:t>
            </a:r>
            <a:endParaRPr lang="ca-ES" sz="1900" dirty="0" smtClean="0"/>
          </a:p>
          <a:p>
            <a:pPr algn="just">
              <a:buClr>
                <a:srgbClr val="0070C0"/>
              </a:buClr>
              <a:buSzPct val="100000"/>
              <a:buFont typeface="Arial" pitchFamily="34" charset="0"/>
              <a:buChar char="•"/>
            </a:pPr>
            <a:r>
              <a:rPr lang="ca-ES" sz="1900" dirty="0" smtClean="0"/>
              <a:t>També </a:t>
            </a:r>
            <a:r>
              <a:rPr lang="ca-ES" sz="1900" dirty="0"/>
              <a:t>ens endinsarem en el món de l’ecologia i els ecosistemes, en els efectes que té </a:t>
            </a:r>
            <a:r>
              <a:rPr lang="ca-ES" sz="1900" dirty="0" smtClean="0"/>
              <a:t>l’activitat </a:t>
            </a:r>
            <a:r>
              <a:rPr lang="ca-ES" sz="1900" dirty="0"/>
              <a:t>humana sobre el medi ambient i parlarem de la recuperació i el reciclatge dels residus. </a:t>
            </a:r>
            <a:endParaRPr lang="ca-ES" sz="1900" dirty="0" smtClean="0"/>
          </a:p>
          <a:p>
            <a:pPr algn="just">
              <a:buClr>
                <a:srgbClr val="0070C0"/>
              </a:buClr>
              <a:buSzPct val="100000"/>
              <a:buFont typeface="Arial" pitchFamily="34" charset="0"/>
              <a:buChar char="•"/>
            </a:pPr>
            <a:r>
              <a:rPr lang="ca-ES" sz="1900" dirty="0" smtClean="0"/>
              <a:t>Per </a:t>
            </a:r>
            <a:r>
              <a:rPr lang="ca-ES" sz="1900" dirty="0"/>
              <a:t>últim, farem un breu tast del que és la teoria de la tectònica de plaques o tectònica global i de com, gràcies a ella, es poden explicar els fenòmens geològics del passat (formació de les muntanyes, moviment dels continents), del present (erupcions volcàniques, terratrèmols) i, fins i tot, </a:t>
            </a:r>
            <a:r>
              <a:rPr lang="ca-ES" sz="1900" dirty="0" smtClean="0"/>
              <a:t>es pot preveure el </a:t>
            </a:r>
            <a:r>
              <a:rPr lang="ca-ES" sz="1900" dirty="0"/>
              <a:t>que succeirà en el futur al nostre planeta.</a:t>
            </a:r>
            <a:endParaRPr lang="es-ES" sz="1900" dirty="0"/>
          </a:p>
          <a:p>
            <a:pPr marL="0" indent="0" algn="just">
              <a:buClr>
                <a:srgbClr val="0070C0"/>
              </a:buClr>
              <a:buSzPct val="100000"/>
              <a:buNone/>
            </a:pPr>
            <a:r>
              <a:rPr lang="ca-ES" sz="1900" dirty="0"/>
              <a:t>A tot això, intentarem donar-li un caire pràctic i ens servirem de tot tipus de mitjans (presentacions, vídeos, animacions, documentals...) per il·lustrar-ho.</a:t>
            </a:r>
            <a:endParaRPr lang="es-ES" sz="1900" dirty="0"/>
          </a:p>
          <a:p>
            <a:endParaRPr lang="es-ES" dirty="0"/>
          </a:p>
        </p:txBody>
      </p:sp>
    </p:spTree>
    <p:extLst>
      <p:ext uri="{BB962C8B-B14F-4D97-AF65-F5344CB8AC3E}">
        <p14:creationId xmlns:p14="http://schemas.microsoft.com/office/powerpoint/2010/main" val="3367744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11118" y="897468"/>
            <a:ext cx="9739746" cy="706964"/>
          </a:xfrm>
        </p:spPr>
        <p:txBody>
          <a:bodyPr/>
          <a:lstStyle/>
          <a:p>
            <a:r>
              <a:rPr lang="es-ES" sz="4400" dirty="0" smtClean="0"/>
              <a:t>MÚSICA                        FRANJA 1</a:t>
            </a:r>
            <a:endParaRPr lang="es-ES" sz="4400" dirty="0"/>
          </a:p>
        </p:txBody>
      </p:sp>
      <p:sp>
        <p:nvSpPr>
          <p:cNvPr id="3" name="Marcador de contenido 2"/>
          <p:cNvSpPr>
            <a:spLocks noGrp="1"/>
          </p:cNvSpPr>
          <p:nvPr>
            <p:ph idx="1"/>
          </p:nvPr>
        </p:nvSpPr>
        <p:spPr>
          <a:xfrm>
            <a:off x="277091" y="2237014"/>
            <a:ext cx="11346873" cy="4122222"/>
          </a:xfrm>
        </p:spPr>
        <p:txBody>
          <a:bodyPr>
            <a:noAutofit/>
          </a:bodyPr>
          <a:lstStyle/>
          <a:p>
            <a:pPr algn="just">
              <a:buClr>
                <a:srgbClr val="0070C0"/>
              </a:buClr>
              <a:buSzPct val="100000"/>
              <a:buFont typeface="Arial" pitchFamily="34" charset="0"/>
              <a:buChar char="•"/>
            </a:pPr>
            <a:r>
              <a:rPr lang="ca-ES" dirty="0"/>
              <a:t>La matèria de </a:t>
            </a:r>
            <a:r>
              <a:rPr lang="ca-ES" b="1" dirty="0"/>
              <a:t>música</a:t>
            </a:r>
            <a:r>
              <a:rPr lang="ca-ES" dirty="0"/>
              <a:t> a </a:t>
            </a:r>
            <a:r>
              <a:rPr lang="ca-ES" dirty="0" smtClean="0"/>
              <a:t>4t d'ESO, per </a:t>
            </a:r>
            <a:r>
              <a:rPr lang="ca-ES" dirty="0"/>
              <a:t>les seves característiques, és interessant per alumnes amb tot tipus d'interès artístic, i també és complementària en altres camps com    l'humanístic, el social i fins i tot el científic.</a:t>
            </a:r>
            <a:endParaRPr lang="es-ES" dirty="0"/>
          </a:p>
          <a:p>
            <a:pPr algn="just">
              <a:buClr>
                <a:srgbClr val="0070C0"/>
              </a:buClr>
              <a:buSzPct val="100000"/>
              <a:buFont typeface="Arial" pitchFamily="34" charset="0"/>
              <a:buChar char="•"/>
            </a:pPr>
            <a:r>
              <a:rPr lang="ca-ES" dirty="0"/>
              <a:t> </a:t>
            </a:r>
            <a:r>
              <a:rPr lang="ca-ES" dirty="0" smtClean="0"/>
              <a:t>Tenint </a:t>
            </a:r>
            <a:r>
              <a:rPr lang="ca-ES" dirty="0"/>
              <a:t>en compte que els alumnes han cursat música a 1r i 2n d'ESO, i coneixen el llenguatge musical i part del seu desenvolupament en el transcurs de la història, l'enfocament es dirigeix cap a temes diversos que formen part de la vida diària de tots, i relacionen la música amb el cinema, la publicitat, la televisió i la ràdio i la tecnologia.</a:t>
            </a:r>
            <a:endParaRPr lang="es-ES" dirty="0"/>
          </a:p>
          <a:p>
            <a:pPr algn="just">
              <a:buClr>
                <a:srgbClr val="0070C0"/>
              </a:buClr>
              <a:buSzPct val="100000"/>
              <a:buFont typeface="Arial" pitchFamily="34" charset="0"/>
              <a:buChar char="•"/>
            </a:pPr>
            <a:r>
              <a:rPr lang="ca-ES" dirty="0"/>
              <a:t> </a:t>
            </a:r>
            <a:r>
              <a:rPr lang="ca-ES" dirty="0" smtClean="0"/>
              <a:t>Aquests </a:t>
            </a:r>
            <a:r>
              <a:rPr lang="ca-ES" dirty="0"/>
              <a:t>continguts formen part del primer bloc “Música i mitjans de comunicació”, que es completa amb un segon bloc </a:t>
            </a:r>
            <a:r>
              <a:rPr lang="ca-ES" dirty="0" smtClean="0"/>
              <a:t>en </a:t>
            </a:r>
            <a:r>
              <a:rPr lang="ca-ES" dirty="0"/>
              <a:t>què els continguts són el recorregut i l'evolució de la música moderna des dels seus orígens amb el blues i el jazz fins a finals del segle XX.</a:t>
            </a:r>
            <a:endParaRPr lang="es-ES" dirty="0"/>
          </a:p>
          <a:p>
            <a:pPr algn="just">
              <a:buClr>
                <a:srgbClr val="0070C0"/>
              </a:buClr>
              <a:buSzPct val="100000"/>
              <a:buFont typeface="Arial" pitchFamily="34" charset="0"/>
              <a:buChar char="•"/>
            </a:pPr>
            <a:r>
              <a:rPr lang="ca-ES" dirty="0"/>
              <a:t> </a:t>
            </a:r>
            <a:r>
              <a:rPr lang="ca-ES" dirty="0" smtClean="0"/>
              <a:t>Les </a:t>
            </a:r>
            <a:r>
              <a:rPr lang="ca-ES" dirty="0"/>
              <a:t>històries dels grans compositors i de les grans obres es van intercalant entre els dos blocs, retrocedint enrere per recuperar la música dels trobadors, dels músics de les grans corts europees, de genis com JS Bach, Haydn i </a:t>
            </a:r>
            <a:r>
              <a:rPr lang="ca-ES" dirty="0" err="1"/>
              <a:t>Händel</a:t>
            </a:r>
            <a:r>
              <a:rPr lang="ca-ES" dirty="0"/>
              <a:t> , i d'altres més independents i amb poc reconeixement en vida i, habitualment, força  complicada com Mozart o Beethoven.</a:t>
            </a:r>
            <a:endParaRPr lang="es-ES" dirty="0"/>
          </a:p>
          <a:p>
            <a:pPr marL="0" indent="0">
              <a:buNone/>
            </a:pPr>
            <a:r>
              <a:rPr lang="ca-ES" sz="1600" dirty="0"/>
              <a:t> </a:t>
            </a:r>
            <a:endParaRPr lang="es-ES" sz="1600" dirty="0"/>
          </a:p>
        </p:txBody>
      </p:sp>
    </p:spTree>
    <p:extLst>
      <p:ext uri="{BB962C8B-B14F-4D97-AF65-F5344CB8AC3E}">
        <p14:creationId xmlns:p14="http://schemas.microsoft.com/office/powerpoint/2010/main" val="565703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0463" y="786537"/>
            <a:ext cx="8761413" cy="706964"/>
          </a:xfrm>
        </p:spPr>
        <p:txBody>
          <a:bodyPr/>
          <a:lstStyle/>
          <a:p>
            <a:r>
              <a:rPr lang="es-ES" sz="4400" dirty="0" smtClean="0"/>
              <a:t>TECNOLOGIA					FRANJA 1</a:t>
            </a:r>
            <a:endParaRPr lang="es-ES" sz="4400"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858767095"/>
              </p:ext>
            </p:extLst>
          </p:nvPr>
        </p:nvGraphicFramePr>
        <p:xfrm>
          <a:off x="6869549" y="1623868"/>
          <a:ext cx="4585853" cy="5234131"/>
        </p:xfrm>
        <a:graphic>
          <a:graphicData uri="http://schemas.openxmlformats.org/drawingml/2006/table">
            <a:tbl>
              <a:tblPr firstRow="1" firstCol="1" bandRow="1">
                <a:tableStyleId>{5C22544A-7EE6-4342-B048-85BDC9FD1C3A}</a:tableStyleId>
              </a:tblPr>
              <a:tblGrid>
                <a:gridCol w="1528441">
                  <a:extLst>
                    <a:ext uri="{9D8B030D-6E8A-4147-A177-3AD203B41FA5}">
                      <a16:colId xmlns:a16="http://schemas.microsoft.com/office/drawing/2014/main" val="2990797917"/>
                    </a:ext>
                  </a:extLst>
                </a:gridCol>
                <a:gridCol w="1528441">
                  <a:extLst>
                    <a:ext uri="{9D8B030D-6E8A-4147-A177-3AD203B41FA5}">
                      <a16:colId xmlns:a16="http://schemas.microsoft.com/office/drawing/2014/main" val="742365686"/>
                    </a:ext>
                  </a:extLst>
                </a:gridCol>
                <a:gridCol w="1528971">
                  <a:extLst>
                    <a:ext uri="{9D8B030D-6E8A-4147-A177-3AD203B41FA5}">
                      <a16:colId xmlns:a16="http://schemas.microsoft.com/office/drawing/2014/main" val="4230447045"/>
                    </a:ext>
                  </a:extLst>
                </a:gridCol>
              </a:tblGrid>
              <a:tr h="145064">
                <a:tc>
                  <a:txBody>
                    <a:bodyPr/>
                    <a:lstStyle/>
                    <a:p>
                      <a:pPr>
                        <a:spcAft>
                          <a:spcPts val="0"/>
                        </a:spcAft>
                      </a:pPr>
                      <a:r>
                        <a:rPr lang="ca-ES" sz="900" dirty="0">
                          <a:solidFill>
                            <a:schemeClr val="tx1"/>
                          </a:solidFill>
                          <a:effectLst/>
                        </a:rPr>
                        <a:t>UNITAT</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ca-ES" sz="900">
                          <a:solidFill>
                            <a:schemeClr val="tx1"/>
                          </a:solidFill>
                          <a:effectLst/>
                        </a:rPr>
                        <a:t>TEORIA</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ca-ES" sz="900">
                          <a:solidFill>
                            <a:schemeClr val="tx1"/>
                          </a:solidFill>
                          <a:effectLst/>
                        </a:rPr>
                        <a:t>TALLER</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23209130"/>
                  </a:ext>
                </a:extLst>
              </a:tr>
              <a:tr h="870385">
                <a:tc>
                  <a:txBody>
                    <a:bodyPr/>
                    <a:lstStyle/>
                    <a:p>
                      <a:pPr>
                        <a:spcAft>
                          <a:spcPts val="0"/>
                        </a:spcAft>
                      </a:pPr>
                      <a:r>
                        <a:rPr lang="ca-ES" sz="900" dirty="0">
                          <a:solidFill>
                            <a:schemeClr val="tx1"/>
                          </a:solidFill>
                          <a:effectLst/>
                        </a:rPr>
                        <a:t>Habitatge</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ca-ES" sz="900">
                          <a:solidFill>
                            <a:schemeClr val="tx1"/>
                          </a:solidFill>
                          <a:effectLst/>
                        </a:rPr>
                        <a:t>Estudi de les millors condicions per a la construcció d’un habitatge i dels diferents materials que s’utilitzen</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ca-ES" sz="900">
                          <a:solidFill>
                            <a:schemeClr val="tx1"/>
                          </a:solidFill>
                          <a:effectLst/>
                        </a:rPr>
                        <a:t>Disseny d’un habitatge en 3D amb ordinador</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24224477"/>
                  </a:ext>
                </a:extLst>
              </a:tr>
              <a:tr h="1172334">
                <a:tc>
                  <a:txBody>
                    <a:bodyPr/>
                    <a:lstStyle/>
                    <a:p>
                      <a:pPr>
                        <a:spcAft>
                          <a:spcPts val="0"/>
                        </a:spcAft>
                      </a:pPr>
                      <a:r>
                        <a:rPr lang="ca-ES" sz="900" dirty="0">
                          <a:solidFill>
                            <a:schemeClr val="tx1"/>
                          </a:solidFill>
                          <a:effectLst/>
                        </a:rPr>
                        <a:t>Instal·lacions d’un habitatge</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ca-ES" sz="900">
                          <a:solidFill>
                            <a:schemeClr val="tx1"/>
                          </a:solidFill>
                          <a:effectLst/>
                        </a:rPr>
                        <a:t>Analitzar les diferents instal·lacions domèstiques: elèctriques, d’aigua, calefacció...</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ca-ES" sz="900">
                          <a:solidFill>
                            <a:schemeClr val="tx1"/>
                          </a:solidFill>
                          <a:effectLst/>
                        </a:rPr>
                        <a:t>Muntatge d’instal·lacions elèctriques domèstiques</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1073817"/>
                  </a:ext>
                </a:extLst>
              </a:tr>
              <a:tr h="1450642">
                <a:tc>
                  <a:txBody>
                    <a:bodyPr/>
                    <a:lstStyle/>
                    <a:p>
                      <a:pPr>
                        <a:spcAft>
                          <a:spcPts val="0"/>
                        </a:spcAft>
                      </a:pPr>
                      <a:r>
                        <a:rPr lang="ca-ES" sz="900" dirty="0">
                          <a:solidFill>
                            <a:schemeClr val="tx1"/>
                          </a:solidFill>
                          <a:effectLst/>
                        </a:rPr>
                        <a:t>Electrònica (analògica i digital)</a:t>
                      </a:r>
                      <a:endParaRPr lang="es-ES" sz="900" dirty="0">
                        <a:solidFill>
                          <a:schemeClr val="tx1"/>
                        </a:solidFill>
                        <a:effectLst/>
                      </a:endParaRPr>
                    </a:p>
                    <a:p>
                      <a:pPr>
                        <a:spcAft>
                          <a:spcPts val="0"/>
                        </a:spcAft>
                      </a:pPr>
                      <a:r>
                        <a:rPr lang="ca-ES" sz="900" dirty="0">
                          <a:solidFill>
                            <a:schemeClr val="tx1"/>
                          </a:solidFill>
                          <a:effectLst/>
                        </a:rPr>
                        <a:t> </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ca-ES" sz="900" dirty="0">
                          <a:solidFill>
                            <a:schemeClr val="tx1"/>
                          </a:solidFill>
                          <a:effectLst/>
                        </a:rPr>
                        <a:t>Conèixer els elements bàsics dels circuits electrònics: resistències, condensadors, díodes, transistors... </a:t>
                      </a:r>
                      <a:endParaRPr lang="es-ES" sz="900" dirty="0">
                        <a:solidFill>
                          <a:schemeClr val="tx1"/>
                        </a:solidFill>
                        <a:effectLst/>
                      </a:endParaRPr>
                    </a:p>
                    <a:p>
                      <a:pPr>
                        <a:spcAft>
                          <a:spcPts val="0"/>
                        </a:spcAft>
                      </a:pPr>
                      <a:r>
                        <a:rPr lang="ca-ES" sz="900" dirty="0">
                          <a:solidFill>
                            <a:schemeClr val="tx1"/>
                          </a:solidFill>
                          <a:effectLst/>
                        </a:rPr>
                        <a:t>Interpretar els principis bàsics de l’electrònica digital i l’àlgebra binària.</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ca-ES" sz="900" dirty="0">
                          <a:solidFill>
                            <a:schemeClr val="tx1"/>
                          </a:solidFill>
                          <a:effectLst/>
                        </a:rPr>
                        <a:t>Muntatge de petits circuits electrònics, com un regulador de llum, temporitzador,...</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72250887"/>
                  </a:ext>
                </a:extLst>
              </a:tr>
              <a:tr h="870385">
                <a:tc>
                  <a:txBody>
                    <a:bodyPr/>
                    <a:lstStyle/>
                    <a:p>
                      <a:pPr>
                        <a:spcAft>
                          <a:spcPts val="0"/>
                        </a:spcAft>
                      </a:pPr>
                      <a:r>
                        <a:rPr lang="ca-ES" sz="900">
                          <a:solidFill>
                            <a:schemeClr val="tx1"/>
                          </a:solidFill>
                          <a:effectLst/>
                        </a:rPr>
                        <a:t>Pneumàtica</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ca-ES" sz="900">
                          <a:solidFill>
                            <a:schemeClr val="tx1"/>
                          </a:solidFill>
                          <a:effectLst/>
                        </a:rPr>
                        <a:t>Identificar els diferents components d’un circuit pneumàtic i disseny de circuits pneumàtics.</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ca-ES" sz="900">
                          <a:solidFill>
                            <a:schemeClr val="tx1"/>
                          </a:solidFill>
                          <a:effectLst/>
                        </a:rPr>
                        <a:t>Disseny de circuits pneumàtics amb un programa informàtic específic i muntatge d’un circuit pneumàtic.</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55125346"/>
                  </a:ext>
                </a:extLst>
              </a:tr>
              <a:tr h="725321">
                <a:tc>
                  <a:txBody>
                    <a:bodyPr/>
                    <a:lstStyle/>
                    <a:p>
                      <a:pPr>
                        <a:spcAft>
                          <a:spcPts val="0"/>
                        </a:spcAft>
                      </a:pPr>
                      <a:r>
                        <a:rPr lang="ca-ES" sz="900">
                          <a:solidFill>
                            <a:schemeClr val="tx1"/>
                          </a:solidFill>
                          <a:effectLst/>
                        </a:rPr>
                        <a:t>Automatització i control</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ca-ES" sz="900" dirty="0">
                          <a:solidFill>
                            <a:schemeClr val="tx1"/>
                          </a:solidFill>
                          <a:effectLst/>
                        </a:rPr>
                        <a:t>Introducció a la teoria del control i dels microcontroladors en concret amb la placa </a:t>
                      </a:r>
                      <a:r>
                        <a:rPr lang="ca-ES" sz="900" dirty="0" err="1">
                          <a:solidFill>
                            <a:schemeClr val="tx1"/>
                          </a:solidFill>
                          <a:effectLst/>
                        </a:rPr>
                        <a:t>Arduino</a:t>
                      </a:r>
                      <a:r>
                        <a:rPr lang="ca-ES" sz="900" dirty="0">
                          <a:solidFill>
                            <a:schemeClr val="tx1"/>
                          </a:solidFill>
                          <a:effectLst/>
                        </a:rPr>
                        <a:t>.</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ca-ES" sz="900" dirty="0">
                          <a:solidFill>
                            <a:schemeClr val="tx1"/>
                          </a:solidFill>
                          <a:effectLst/>
                        </a:rPr>
                        <a:t>Projecte d’automatització.</a:t>
                      </a:r>
                      <a:endParaRPr lang="es-ES" sz="900" dirty="0">
                        <a:solidFill>
                          <a:schemeClr val="tx1"/>
                        </a:solidFill>
                        <a:effectLst/>
                      </a:endParaRPr>
                    </a:p>
                    <a:p>
                      <a:pPr>
                        <a:spcAft>
                          <a:spcPts val="0"/>
                        </a:spcAft>
                      </a:pPr>
                      <a:r>
                        <a:rPr lang="ca-ES" sz="900" dirty="0">
                          <a:solidFill>
                            <a:schemeClr val="tx1"/>
                          </a:solidFill>
                          <a:effectLst/>
                        </a:rPr>
                        <a:t> </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41" marR="6684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9458940"/>
                  </a:ext>
                </a:extLst>
              </a:tr>
            </a:tbl>
          </a:graphicData>
        </a:graphic>
      </p:graphicFrame>
      <p:pic>
        <p:nvPicPr>
          <p:cNvPr id="2050" name="Imagen 1" descr="http://alaior.lasalle.es/wp-content/uploads/2016/03/20160322_103820.jpg"/>
          <p:cNvPicPr>
            <a:picLocks noChangeAspect="1" noChangeArrowheads="1"/>
          </p:cNvPicPr>
          <p:nvPr/>
        </p:nvPicPr>
        <p:blipFill>
          <a:blip r:embed="rId2">
            <a:extLst>
              <a:ext uri="{28A0092B-C50C-407E-A947-70E740481C1C}">
                <a14:useLocalDpi xmlns:a14="http://schemas.microsoft.com/office/drawing/2010/main" val="0"/>
              </a:ext>
            </a:extLst>
          </a:blip>
          <a:srcRect l="38977" t="20689" r="16756" b="3136"/>
          <a:stretch>
            <a:fillRect/>
          </a:stretch>
        </p:blipFill>
        <p:spPr bwMode="auto">
          <a:xfrm>
            <a:off x="3559296" y="4256806"/>
            <a:ext cx="1952504" cy="1889994"/>
          </a:xfrm>
          <a:prstGeom prst="rect">
            <a:avLst/>
          </a:prstGeom>
          <a:noFill/>
          <a:extLst>
            <a:ext uri="{909E8E84-426E-40DD-AFC4-6F175D3DCCD1}">
              <a14:hiddenFill xmlns:a14="http://schemas.microsoft.com/office/drawing/2010/main">
                <a:solidFill>
                  <a:srgbClr val="FFFFFF"/>
                </a:solidFill>
              </a14:hiddenFill>
            </a:ext>
          </a:extLst>
        </p:spPr>
      </p:pic>
      <p:pic>
        <p:nvPicPr>
          <p:cNvPr id="2049" name="Imagen 4" descr="https://sites.google.com/site/quentintechnologia/_/rsrc/1476690543657/home/2015-2016/4t-eso-technologia/neumatica/5-circuitos-basicos-de-neumatica/Captur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033" y="4462894"/>
            <a:ext cx="2203567" cy="163628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404812" y="2239336"/>
            <a:ext cx="6186488" cy="2185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ts val="600"/>
              </a:spcAft>
              <a:buClrTx/>
              <a:buSzTx/>
              <a:buFontTx/>
              <a:buNone/>
              <a:tabLst/>
            </a:pPr>
            <a:r>
              <a:rPr kumimoji="0" lang="ca-ES" altLang="es-ES"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L’assignatura optativa de tecnologia és una assignatura que combina hores de teoria amb hores de pràctiques.</a:t>
            </a:r>
            <a:endParaRPr kumimoji="0" lang="es-ES" altLang="es-ES"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ts val="600"/>
              </a:spcAft>
              <a:buClrTx/>
              <a:buSzTx/>
              <a:buFontTx/>
              <a:buNone/>
              <a:tabLst/>
            </a:pPr>
            <a:r>
              <a:rPr kumimoji="0" lang="ca-ES" altLang="es-ES"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Al llarg del 4t curs d’ESO es treballen cinc unitats, de cadascuna d’aquestes es fa una part teòrica i una, o més, pràctiques relacionades.</a:t>
            </a:r>
            <a:endParaRPr kumimoji="0" lang="es-ES" altLang="es-ES"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sp>
        <p:nvSpPr>
          <p:cNvPr id="6" name="Rectangle 4"/>
          <p:cNvSpPr>
            <a:spLocks noChangeArrowheads="1"/>
          </p:cNvSpPr>
          <p:nvPr/>
        </p:nvSpPr>
        <p:spPr bwMode="auto">
          <a:xfrm>
            <a:off x="2894013" y="29400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
        <p:nvSpPr>
          <p:cNvPr id="7" name="Rectangle 5"/>
          <p:cNvSpPr>
            <a:spLocks noChangeArrowheads="1"/>
          </p:cNvSpPr>
          <p:nvPr/>
        </p:nvSpPr>
        <p:spPr bwMode="auto">
          <a:xfrm>
            <a:off x="755795" y="6071407"/>
            <a:ext cx="535405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a-ES" altLang="es-ES" sz="12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Circuit pneumàtic					                                                    Circuit electrònic amb Ardu</a:t>
            </a:r>
            <a:endParaRPr kumimoji="0" lang="es-ES" altLang="es-ES" sz="12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646904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61254" y="922868"/>
            <a:ext cx="10059146" cy="706964"/>
          </a:xfrm>
        </p:spPr>
        <p:txBody>
          <a:bodyPr/>
          <a:lstStyle/>
          <a:p>
            <a:r>
              <a:rPr lang="es-ES" sz="4400" dirty="0" smtClean="0"/>
              <a:t>FÍSICA I QUÍMICA             FRANJA 2</a:t>
            </a:r>
            <a:endParaRPr lang="es-ES" sz="4400" dirty="0"/>
          </a:p>
        </p:txBody>
      </p:sp>
      <p:sp>
        <p:nvSpPr>
          <p:cNvPr id="3" name="Marcador de contenido 2"/>
          <p:cNvSpPr>
            <a:spLocks noGrp="1"/>
          </p:cNvSpPr>
          <p:nvPr>
            <p:ph idx="1"/>
          </p:nvPr>
        </p:nvSpPr>
        <p:spPr>
          <a:xfrm>
            <a:off x="533400" y="2197099"/>
            <a:ext cx="10947400" cy="4267201"/>
          </a:xfrm>
        </p:spPr>
        <p:txBody>
          <a:bodyPr>
            <a:noAutofit/>
          </a:bodyPr>
          <a:lstStyle/>
          <a:p>
            <a:pPr marL="0" indent="0" algn="just">
              <a:buClr>
                <a:srgbClr val="0070C0"/>
              </a:buClr>
              <a:buSzPct val="100000"/>
              <a:buNone/>
            </a:pPr>
            <a:r>
              <a:rPr lang="ca-ES" dirty="0"/>
              <a:t>A l’optativa de 4t d’ESO de Física i Química els estudiants aprofundeixen en els coneixements propis de les dues disciplines, </a:t>
            </a:r>
            <a:r>
              <a:rPr lang="ca-ES" dirty="0" smtClean="0"/>
              <a:t>tant </a:t>
            </a:r>
            <a:r>
              <a:rPr lang="ca-ES" dirty="0"/>
              <a:t>a nivell teòric com pràctic.  Aprenen a familiaritzar-se amb la nomenclatura i metodologies específiques, els procediments d’obtenció, anàlisi i tractament de dades a través de l’experimentació i observació en tres grans blocs interrelacionats:</a:t>
            </a:r>
            <a:endParaRPr lang="es-ES" dirty="0"/>
          </a:p>
          <a:p>
            <a:pPr lvl="0" algn="just">
              <a:buClr>
                <a:srgbClr val="0070C0"/>
              </a:buClr>
              <a:buSzPct val="100000"/>
              <a:buFont typeface="Arial" panose="020B0604020202020204" pitchFamily="34" charset="0"/>
              <a:buChar char="•"/>
            </a:pPr>
            <a:r>
              <a:rPr lang="ca-ES" dirty="0"/>
              <a:t>Magnituds: observació, mesura i anàlisi en les ciències físiques i químiques (velocitat, força, temperatura, densitat, pH, energia, etc.); disseny, realització i valoració de muntatges experimentals.</a:t>
            </a:r>
            <a:endParaRPr lang="es-ES" dirty="0"/>
          </a:p>
          <a:p>
            <a:pPr lvl="0" algn="just">
              <a:buClr>
                <a:srgbClr val="0070C0"/>
              </a:buClr>
              <a:buSzPct val="100000"/>
              <a:buFont typeface="Arial" panose="020B0604020202020204" pitchFamily="34" charset="0"/>
              <a:buChar char="•"/>
            </a:pPr>
            <a:r>
              <a:rPr lang="ca-ES" dirty="0"/>
              <a:t>Característiques dels diferents elements químics i interacció entre ells. Taula periòdica, formulació, enllaços i reaccions químiques. Estudi i observació de reaccions químiques al laboratori.  </a:t>
            </a:r>
            <a:endParaRPr lang="es-ES" dirty="0"/>
          </a:p>
          <a:p>
            <a:pPr lvl="0" algn="just">
              <a:buClr>
                <a:srgbClr val="0070C0"/>
              </a:buClr>
              <a:buSzPct val="100000"/>
              <a:buFont typeface="Arial" panose="020B0604020202020204" pitchFamily="34" charset="0"/>
              <a:buChar char="•"/>
            </a:pPr>
            <a:r>
              <a:rPr lang="ca-ES" dirty="0"/>
              <a:t>Cinemàtica: estudi del moviment (rectilini, circular, accelerat); Estàtica i dinàmica: pressió, tensió, forces de fregament, gravitatòries;  treball, energia i calor (energia cinètica i potencial, conservació de l’energia mecànica).</a:t>
            </a:r>
            <a:endParaRPr lang="es-ES" dirty="0"/>
          </a:p>
          <a:p>
            <a:endParaRPr lang="es-ES" sz="1600" dirty="0"/>
          </a:p>
        </p:txBody>
      </p:sp>
    </p:spTree>
    <p:extLst>
      <p:ext uri="{BB962C8B-B14F-4D97-AF65-F5344CB8AC3E}">
        <p14:creationId xmlns:p14="http://schemas.microsoft.com/office/powerpoint/2010/main" val="32203136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19200" y="872068"/>
            <a:ext cx="8761413" cy="706964"/>
          </a:xfrm>
        </p:spPr>
        <p:txBody>
          <a:bodyPr/>
          <a:lstStyle/>
          <a:p>
            <a:r>
              <a:rPr lang="es-ES" sz="4400" dirty="0" smtClean="0"/>
              <a:t>LLATÍ                            FRANJA 2</a:t>
            </a:r>
            <a:endParaRPr lang="es-ES" sz="4400" dirty="0"/>
          </a:p>
        </p:txBody>
      </p:sp>
      <p:sp>
        <p:nvSpPr>
          <p:cNvPr id="3" name="Marcador de contenido 2"/>
          <p:cNvSpPr>
            <a:spLocks noGrp="1"/>
          </p:cNvSpPr>
          <p:nvPr>
            <p:ph idx="1"/>
          </p:nvPr>
        </p:nvSpPr>
        <p:spPr>
          <a:xfrm>
            <a:off x="609600" y="2171700"/>
            <a:ext cx="11150600" cy="4178300"/>
          </a:xfrm>
        </p:spPr>
        <p:txBody>
          <a:bodyPr>
            <a:normAutofit fontScale="25000" lnSpcReduction="20000"/>
          </a:bodyPr>
          <a:lstStyle/>
          <a:p>
            <a:pPr algn="just">
              <a:buClr>
                <a:srgbClr val="0070C0"/>
              </a:buClr>
              <a:buSzPct val="100000"/>
              <a:buFont typeface="Arial" panose="020B0604020202020204" pitchFamily="34" charset="0"/>
              <a:buChar char="•"/>
            </a:pPr>
            <a:r>
              <a:rPr lang="en-US" dirty="0"/>
              <a:t> </a:t>
            </a:r>
            <a:endParaRPr lang="es-ES" dirty="0"/>
          </a:p>
          <a:p>
            <a:pPr marL="0" indent="0" algn="just">
              <a:buClr>
                <a:srgbClr val="0070C0"/>
              </a:buClr>
              <a:buSzPct val="100000"/>
              <a:buNone/>
            </a:pPr>
            <a:r>
              <a:rPr lang="ca-ES" sz="7200" dirty="0"/>
              <a:t>La matèria de Llatí a 4t curs de l’ESO, de caràcter opcional, suposa una iniciació del coneixement de la llengua i la cultura llatines, amb continguts lingüístics i culturals complementaris entre si. </a:t>
            </a:r>
            <a:endParaRPr lang="es-ES" sz="7200" dirty="0"/>
          </a:p>
          <a:p>
            <a:pPr marL="0" indent="0" algn="just">
              <a:buClr>
                <a:srgbClr val="0070C0"/>
              </a:buClr>
              <a:buSzPct val="100000"/>
              <a:buNone/>
            </a:pPr>
            <a:r>
              <a:rPr lang="ca-ES" sz="7200" dirty="0"/>
              <a:t> </a:t>
            </a:r>
            <a:r>
              <a:rPr lang="ca-ES" sz="7200" dirty="0" smtClean="0"/>
              <a:t>Els </a:t>
            </a:r>
            <a:r>
              <a:rPr lang="ca-ES" sz="7200" dirty="0"/>
              <a:t>objectius de la matèria són</a:t>
            </a:r>
            <a:r>
              <a:rPr lang="ca-ES" sz="7200" dirty="0" smtClean="0"/>
              <a:t>:</a:t>
            </a:r>
            <a:endParaRPr lang="es-ES" sz="7200" dirty="0"/>
          </a:p>
          <a:p>
            <a:pPr algn="just">
              <a:buClr>
                <a:srgbClr val="0070C0"/>
              </a:buClr>
              <a:buSzPct val="100000"/>
              <a:buFont typeface="Arial" panose="020B0604020202020204" pitchFamily="34" charset="0"/>
              <a:buChar char="•"/>
            </a:pPr>
            <a:r>
              <a:rPr lang="ca-ES" sz="7200" dirty="0" smtClean="0"/>
              <a:t>Iniciar </a:t>
            </a:r>
            <a:r>
              <a:rPr lang="ca-ES" sz="7200" dirty="0"/>
              <a:t>l’estudi dels elements bàsics de la llengua llatina, ja que és </a:t>
            </a:r>
            <a:r>
              <a:rPr lang="ca-ES" sz="7200" dirty="0" smtClean="0"/>
              <a:t>l’origen de </a:t>
            </a:r>
            <a:r>
              <a:rPr lang="ca-ES" sz="7200" dirty="0"/>
              <a:t>la nostra </a:t>
            </a:r>
            <a:r>
              <a:rPr lang="ca-ES" sz="7200" dirty="0" smtClean="0"/>
              <a:t> llengua </a:t>
            </a:r>
            <a:r>
              <a:rPr lang="ca-ES" sz="7200" dirty="0"/>
              <a:t>i de la resta de</a:t>
            </a:r>
            <a:r>
              <a:rPr lang="ca-ES" sz="7200" b="1" dirty="0"/>
              <a:t> </a:t>
            </a:r>
            <a:r>
              <a:rPr lang="ca-ES" sz="7200" dirty="0"/>
              <a:t>les llengües romàniques.</a:t>
            </a:r>
            <a:endParaRPr lang="es-ES" sz="7200" dirty="0"/>
          </a:p>
          <a:p>
            <a:pPr lvl="0" algn="just">
              <a:buClr>
                <a:srgbClr val="0070C0"/>
              </a:buClr>
              <a:buSzPct val="100000"/>
              <a:buFont typeface="Arial" panose="020B0604020202020204" pitchFamily="34" charset="0"/>
              <a:buChar char="•"/>
            </a:pPr>
            <a:r>
              <a:rPr lang="ca-ES" sz="7200" dirty="0"/>
              <a:t>Presentar una sèrie de textos llatins adaptats, senzills i adequats a un primer nivell de coneixements d’aquesta llengua. </a:t>
            </a:r>
            <a:endParaRPr lang="es-ES" sz="7200" dirty="0"/>
          </a:p>
          <a:p>
            <a:pPr lvl="0" algn="just">
              <a:buClr>
                <a:srgbClr val="0070C0"/>
              </a:buClr>
              <a:buSzPct val="100000"/>
              <a:buFont typeface="Arial" panose="020B0604020202020204" pitchFamily="34" charset="0"/>
              <a:buChar char="•"/>
            </a:pPr>
            <a:r>
              <a:rPr lang="ca-ES" sz="7200" dirty="0"/>
              <a:t>Estudiar expressions llatines que encara avui s’empren en català, com ara ipso facto, superàvit, etc.</a:t>
            </a:r>
            <a:endParaRPr lang="es-ES" sz="7200" dirty="0"/>
          </a:p>
          <a:p>
            <a:pPr lvl="0" algn="just">
              <a:buClr>
                <a:srgbClr val="0070C0"/>
              </a:buClr>
              <a:buSzPct val="100000"/>
              <a:buFont typeface="Arial" panose="020B0604020202020204" pitchFamily="34" charset="0"/>
              <a:buChar char="•"/>
            </a:pPr>
            <a:r>
              <a:rPr lang="ca-ES" sz="7200" dirty="0"/>
              <a:t>Conèixer alguns dels aspectes més rellevants de la cultura i la societat romanes per poder relacionar-los amb la seva pervivència en els nostres costums, les institucions, el dret i en les diverses manifestacions de l’art en el món actual.</a:t>
            </a:r>
            <a:endParaRPr lang="es-ES" sz="7200" dirty="0"/>
          </a:p>
          <a:p>
            <a:pPr lvl="0" algn="just">
              <a:buClr>
                <a:srgbClr val="0070C0"/>
              </a:buClr>
              <a:buSzPct val="100000"/>
              <a:buFont typeface="Arial" panose="020B0604020202020204" pitchFamily="34" charset="0"/>
              <a:buChar char="•"/>
            </a:pPr>
            <a:r>
              <a:rPr lang="ca-ES" sz="7200" dirty="0"/>
              <a:t>Estudiar alguns mites de la mitologia grecollatina.</a:t>
            </a:r>
            <a:endParaRPr lang="es-ES" sz="7200" dirty="0"/>
          </a:p>
          <a:p>
            <a:pPr marL="0" indent="0">
              <a:buNone/>
            </a:pPr>
            <a:r>
              <a:rPr lang="ca-ES" sz="7200" dirty="0"/>
              <a:t> </a:t>
            </a:r>
            <a:endParaRPr lang="es-ES" sz="7200" dirty="0"/>
          </a:p>
          <a:p>
            <a:endParaRPr lang="es-ES" dirty="0"/>
          </a:p>
        </p:txBody>
      </p:sp>
    </p:spTree>
    <p:extLst>
      <p:ext uri="{BB962C8B-B14F-4D97-AF65-F5344CB8AC3E}">
        <p14:creationId xmlns:p14="http://schemas.microsoft.com/office/powerpoint/2010/main" val="2138912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VISUAL I PLÀSTICA                  FRANJA 2</a:t>
            </a:r>
            <a:endParaRPr lang="es-ES" dirty="0"/>
          </a:p>
        </p:txBody>
      </p:sp>
      <p:sp>
        <p:nvSpPr>
          <p:cNvPr id="3" name="Marcador de contenido 2"/>
          <p:cNvSpPr>
            <a:spLocks noGrp="1"/>
          </p:cNvSpPr>
          <p:nvPr>
            <p:ph idx="1"/>
          </p:nvPr>
        </p:nvSpPr>
        <p:spPr>
          <a:xfrm>
            <a:off x="723900" y="2412999"/>
            <a:ext cx="11061700" cy="4042229"/>
          </a:xfrm>
        </p:spPr>
        <p:txBody>
          <a:bodyPr>
            <a:normAutofit lnSpcReduction="10000"/>
          </a:bodyPr>
          <a:lstStyle/>
          <a:p>
            <a:pPr marL="0" indent="0" algn="just">
              <a:buClr>
                <a:srgbClr val="0070C0"/>
              </a:buClr>
              <a:buSzPct val="100000"/>
              <a:buNone/>
            </a:pPr>
            <a:r>
              <a:rPr lang="ca-ES" sz="2100" dirty="0" smtClean="0"/>
              <a:t>El </a:t>
            </a:r>
            <a:r>
              <a:rPr lang="ca-ES" sz="2100" dirty="0"/>
              <a:t>temari d’aquesta matèria consta de cinc apartats:</a:t>
            </a:r>
            <a:endParaRPr lang="es-ES" sz="2100" dirty="0"/>
          </a:p>
          <a:p>
            <a:pPr algn="just">
              <a:buClr>
                <a:srgbClr val="0070C0"/>
              </a:buClr>
              <a:buSzPct val="100000"/>
              <a:buFont typeface="Arial" panose="020B0604020202020204" pitchFamily="34" charset="0"/>
              <a:buChar char="•"/>
            </a:pPr>
            <a:r>
              <a:rPr lang="ca-ES" sz="2100" b="1" dirty="0" smtClean="0"/>
              <a:t>I </a:t>
            </a:r>
            <a:r>
              <a:rPr lang="ca-ES" sz="2100" b="1" dirty="0"/>
              <a:t>Dibuix, materials i tècniques; procés creatiu:</a:t>
            </a:r>
            <a:r>
              <a:rPr lang="ca-ES" sz="2100" dirty="0"/>
              <a:t> Tècniques bàsiques d’expressió, artístiques, gràfiques, pictòriques...</a:t>
            </a:r>
            <a:endParaRPr lang="es-ES" sz="2100" dirty="0"/>
          </a:p>
          <a:p>
            <a:pPr algn="just">
              <a:buClr>
                <a:srgbClr val="0070C0"/>
              </a:buClr>
              <a:buSzPct val="100000"/>
              <a:buFont typeface="Arial" panose="020B0604020202020204" pitchFamily="34" charset="0"/>
              <a:buChar char="•"/>
            </a:pPr>
            <a:r>
              <a:rPr lang="ca-ES" sz="2100" b="1" dirty="0" smtClean="0"/>
              <a:t>II </a:t>
            </a:r>
            <a:r>
              <a:rPr lang="ca-ES" sz="2100" b="1" dirty="0"/>
              <a:t>El disseny; forma i funció:</a:t>
            </a:r>
            <a:r>
              <a:rPr lang="ca-ES" sz="2100" dirty="0"/>
              <a:t> Tipus de dissenys: industrial, gràfic...</a:t>
            </a:r>
            <a:endParaRPr lang="es-ES" sz="2100" dirty="0"/>
          </a:p>
          <a:p>
            <a:pPr algn="just">
              <a:buClr>
                <a:srgbClr val="0070C0"/>
              </a:buClr>
              <a:buSzPct val="100000"/>
              <a:buFont typeface="Arial" panose="020B0604020202020204" pitchFamily="34" charset="0"/>
              <a:buChar char="•"/>
            </a:pPr>
            <a:r>
              <a:rPr lang="ca-ES" sz="2100" b="1" dirty="0" smtClean="0"/>
              <a:t>III </a:t>
            </a:r>
            <a:r>
              <a:rPr lang="ca-ES" sz="2100" b="1" dirty="0"/>
              <a:t>Comunicació i llenguatge audiovisual:</a:t>
            </a:r>
            <a:r>
              <a:rPr lang="ca-ES" sz="2100" dirty="0"/>
              <a:t> Comunicació visual, imatge, publicitat...</a:t>
            </a:r>
            <a:endParaRPr lang="es-ES" sz="2100" dirty="0"/>
          </a:p>
          <a:p>
            <a:pPr algn="just">
              <a:buClr>
                <a:srgbClr val="0070C0"/>
              </a:buClr>
              <a:buSzPct val="100000"/>
              <a:buFont typeface="Arial" panose="020B0604020202020204" pitchFamily="34" charset="0"/>
              <a:buChar char="•"/>
            </a:pPr>
            <a:r>
              <a:rPr lang="ca-ES" sz="2100" b="1" dirty="0" smtClean="0"/>
              <a:t>IV </a:t>
            </a:r>
            <a:r>
              <a:rPr lang="ca-ES" sz="2100" b="1" dirty="0"/>
              <a:t>La representació tècnica:</a:t>
            </a:r>
            <a:r>
              <a:rPr lang="ca-ES" sz="2100" dirty="0"/>
              <a:t> Dibuix tècnic i </a:t>
            </a:r>
            <a:r>
              <a:rPr lang="ca-ES" sz="2100" dirty="0" smtClean="0"/>
              <a:t>lineal, </a:t>
            </a:r>
            <a:r>
              <a:rPr lang="ca-ES" sz="2100" dirty="0"/>
              <a:t>sistemes de representació i perspectives</a:t>
            </a:r>
            <a:endParaRPr lang="es-ES" sz="2100" dirty="0"/>
          </a:p>
          <a:p>
            <a:pPr algn="just">
              <a:buClr>
                <a:srgbClr val="0070C0"/>
              </a:buClr>
              <a:buSzPct val="100000"/>
              <a:buFont typeface="Arial" panose="020B0604020202020204" pitchFamily="34" charset="0"/>
              <a:buChar char="•"/>
            </a:pPr>
            <a:r>
              <a:rPr lang="ca-ES" sz="2100" b="1" dirty="0" smtClean="0"/>
              <a:t>V </a:t>
            </a:r>
            <a:r>
              <a:rPr lang="ca-ES" sz="2100" b="1" dirty="0"/>
              <a:t>Les claus de l’art:</a:t>
            </a:r>
            <a:r>
              <a:rPr lang="ca-ES" sz="2100" dirty="0"/>
              <a:t> Imatge, obra artística, paisatge...</a:t>
            </a:r>
            <a:endParaRPr lang="es-ES" sz="2100" dirty="0"/>
          </a:p>
          <a:p>
            <a:pPr marL="0" indent="0" algn="just">
              <a:buClr>
                <a:srgbClr val="0070C0"/>
              </a:buClr>
              <a:buSzPct val="100000"/>
              <a:buNone/>
            </a:pPr>
            <a:r>
              <a:rPr lang="ca-ES" sz="2100" dirty="0"/>
              <a:t>Es pot resumir en dos grans blocs: Part Tècnica i Part Artística repartit en mig curs escolar cada una</a:t>
            </a:r>
            <a:r>
              <a:rPr lang="ca-ES" dirty="0"/>
              <a:t>.</a:t>
            </a:r>
            <a:endParaRPr lang="es-ES" dirty="0"/>
          </a:p>
          <a:p>
            <a:endParaRPr lang="es-ES" dirty="0"/>
          </a:p>
        </p:txBody>
      </p:sp>
    </p:spTree>
    <p:extLst>
      <p:ext uri="{BB962C8B-B14F-4D97-AF65-F5344CB8AC3E}">
        <p14:creationId xmlns:p14="http://schemas.microsoft.com/office/powerpoint/2010/main" val="23525947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54954" y="986368"/>
            <a:ext cx="8761413" cy="706964"/>
          </a:xfrm>
        </p:spPr>
        <p:txBody>
          <a:bodyPr/>
          <a:lstStyle/>
          <a:p>
            <a:r>
              <a:rPr lang="es-ES" dirty="0" smtClean="0"/>
              <a:t>INFORMÀTICA                      FRANJA 3</a:t>
            </a:r>
            <a:endParaRPr lang="es-ES" dirty="0"/>
          </a:p>
        </p:txBody>
      </p:sp>
      <p:graphicFrame>
        <p:nvGraphicFramePr>
          <p:cNvPr id="4" name="Tabla 3"/>
          <p:cNvGraphicFramePr>
            <a:graphicFrameLocks noGrp="1"/>
          </p:cNvGraphicFramePr>
          <p:nvPr>
            <p:extLst>
              <p:ext uri="{D42A27DB-BD31-4B8C-83A1-F6EECF244321}">
                <p14:modId xmlns:p14="http://schemas.microsoft.com/office/powerpoint/2010/main" val="1498371100"/>
              </p:ext>
            </p:extLst>
          </p:nvPr>
        </p:nvGraphicFramePr>
        <p:xfrm>
          <a:off x="6413499" y="2400301"/>
          <a:ext cx="5549901" cy="4127499"/>
        </p:xfrm>
        <a:graphic>
          <a:graphicData uri="http://schemas.openxmlformats.org/drawingml/2006/table">
            <a:tbl>
              <a:tblPr firstRow="1" firstCol="1" bandRow="1">
                <a:tableStyleId>{5C22544A-7EE6-4342-B048-85BDC9FD1C3A}</a:tableStyleId>
              </a:tblPr>
              <a:tblGrid>
                <a:gridCol w="2862466">
                  <a:extLst>
                    <a:ext uri="{9D8B030D-6E8A-4147-A177-3AD203B41FA5}">
                      <a16:colId xmlns:a16="http://schemas.microsoft.com/office/drawing/2014/main" val="816566073"/>
                    </a:ext>
                  </a:extLst>
                </a:gridCol>
                <a:gridCol w="2687435">
                  <a:extLst>
                    <a:ext uri="{9D8B030D-6E8A-4147-A177-3AD203B41FA5}">
                      <a16:colId xmlns:a16="http://schemas.microsoft.com/office/drawing/2014/main" val="823549690"/>
                    </a:ext>
                  </a:extLst>
                </a:gridCol>
              </a:tblGrid>
              <a:tr h="458611">
                <a:tc>
                  <a:txBody>
                    <a:bodyPr/>
                    <a:lstStyle/>
                    <a:p>
                      <a:pPr algn="ctr">
                        <a:spcAft>
                          <a:spcPts val="0"/>
                        </a:spcAft>
                      </a:pPr>
                      <a:r>
                        <a:rPr lang="ca-ES" sz="1000" dirty="0">
                          <a:solidFill>
                            <a:schemeClr val="tx1"/>
                          </a:solidFill>
                          <a:effectLst/>
                        </a:rPr>
                        <a:t>Unitat</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ca-ES" sz="1000" dirty="0">
                          <a:solidFill>
                            <a:schemeClr val="tx1"/>
                          </a:solidFill>
                          <a:effectLst/>
                        </a:rPr>
                        <a:t>Eina informàtica</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28067503"/>
                  </a:ext>
                </a:extLst>
              </a:tr>
              <a:tr h="458611">
                <a:tc>
                  <a:txBody>
                    <a:bodyPr/>
                    <a:lstStyle/>
                    <a:p>
                      <a:pPr algn="just">
                        <a:spcAft>
                          <a:spcPts val="0"/>
                        </a:spcAft>
                      </a:pPr>
                      <a:r>
                        <a:rPr lang="ca-ES" sz="1000" dirty="0">
                          <a:solidFill>
                            <a:schemeClr val="tx1"/>
                          </a:solidFill>
                          <a:effectLst/>
                        </a:rPr>
                        <a:t>Tècniques de dibuix</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ca-ES" sz="1000" dirty="0">
                          <a:solidFill>
                            <a:schemeClr val="tx1"/>
                          </a:solidFill>
                          <a:effectLst/>
                        </a:rPr>
                        <a:t>Microsoft </a:t>
                      </a:r>
                      <a:r>
                        <a:rPr lang="ca-ES" sz="1000" dirty="0" err="1">
                          <a:solidFill>
                            <a:schemeClr val="tx1"/>
                          </a:solidFill>
                          <a:effectLst/>
                        </a:rPr>
                        <a:t>Power</a:t>
                      </a:r>
                      <a:r>
                        <a:rPr lang="ca-ES" sz="1000" dirty="0">
                          <a:solidFill>
                            <a:schemeClr val="tx1"/>
                          </a:solidFill>
                          <a:effectLst/>
                        </a:rPr>
                        <a:t> </a:t>
                      </a:r>
                      <a:r>
                        <a:rPr lang="ca-ES" sz="1000" dirty="0" err="1">
                          <a:solidFill>
                            <a:schemeClr val="tx1"/>
                          </a:solidFill>
                          <a:effectLst/>
                        </a:rPr>
                        <a:t>Point</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58295088"/>
                  </a:ext>
                </a:extLst>
              </a:tr>
              <a:tr h="458611">
                <a:tc>
                  <a:txBody>
                    <a:bodyPr/>
                    <a:lstStyle/>
                    <a:p>
                      <a:pPr algn="just">
                        <a:spcAft>
                          <a:spcPts val="0"/>
                        </a:spcAft>
                      </a:pPr>
                      <a:r>
                        <a:rPr lang="ca-ES" sz="1000">
                          <a:solidFill>
                            <a:schemeClr val="tx1"/>
                          </a:solidFill>
                          <a:effectLst/>
                        </a:rPr>
                        <a:t>Full de càlcul</a:t>
                      </a:r>
                      <a:endParaRPr lang="es-E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ca-ES" sz="1000" dirty="0">
                          <a:solidFill>
                            <a:schemeClr val="tx1"/>
                          </a:solidFill>
                          <a:effectLst/>
                        </a:rPr>
                        <a:t>Microsoft Excel, </a:t>
                      </a:r>
                      <a:r>
                        <a:rPr lang="ca-ES" sz="1000" dirty="0" err="1">
                          <a:solidFill>
                            <a:schemeClr val="tx1"/>
                          </a:solidFill>
                          <a:effectLst/>
                        </a:rPr>
                        <a:t>Google</a:t>
                      </a:r>
                      <a:r>
                        <a:rPr lang="ca-ES" sz="1000" dirty="0">
                          <a:solidFill>
                            <a:schemeClr val="tx1"/>
                          </a:solidFill>
                          <a:effectLst/>
                        </a:rPr>
                        <a:t> </a:t>
                      </a:r>
                      <a:r>
                        <a:rPr lang="ca-ES" sz="1000" dirty="0" err="1">
                          <a:solidFill>
                            <a:schemeClr val="tx1"/>
                          </a:solidFill>
                          <a:effectLst/>
                        </a:rPr>
                        <a:t>Sheets</a:t>
                      </a:r>
                      <a:r>
                        <a:rPr lang="ca-ES" sz="1000" dirty="0">
                          <a:solidFill>
                            <a:schemeClr val="tx1"/>
                          </a:solidFill>
                          <a:effectLst/>
                        </a:rPr>
                        <a:t>, </a:t>
                      </a:r>
                      <a:r>
                        <a:rPr lang="ca-ES" sz="1000" dirty="0" err="1">
                          <a:solidFill>
                            <a:schemeClr val="tx1"/>
                          </a:solidFill>
                          <a:effectLst/>
                        </a:rPr>
                        <a:t>Opencalc</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9499536"/>
                  </a:ext>
                </a:extLst>
              </a:tr>
              <a:tr h="458611">
                <a:tc>
                  <a:txBody>
                    <a:bodyPr/>
                    <a:lstStyle/>
                    <a:p>
                      <a:pPr algn="just">
                        <a:spcAft>
                          <a:spcPts val="0"/>
                        </a:spcAft>
                      </a:pPr>
                      <a:r>
                        <a:rPr lang="ca-ES" sz="1000">
                          <a:solidFill>
                            <a:schemeClr val="tx1"/>
                          </a:solidFill>
                          <a:effectLst/>
                        </a:rPr>
                        <a:t>Programació orientada a objectes</a:t>
                      </a:r>
                      <a:endParaRPr lang="es-E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ca-ES" sz="1000" dirty="0">
                          <a:solidFill>
                            <a:schemeClr val="tx1"/>
                          </a:solidFill>
                          <a:effectLst/>
                        </a:rPr>
                        <a:t>C++</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14241993"/>
                  </a:ext>
                </a:extLst>
              </a:tr>
              <a:tr h="458611">
                <a:tc>
                  <a:txBody>
                    <a:bodyPr/>
                    <a:lstStyle/>
                    <a:p>
                      <a:pPr algn="just">
                        <a:spcAft>
                          <a:spcPts val="0"/>
                        </a:spcAft>
                      </a:pPr>
                      <a:r>
                        <a:rPr lang="ca-ES" sz="1000">
                          <a:solidFill>
                            <a:schemeClr val="tx1"/>
                          </a:solidFill>
                          <a:effectLst/>
                        </a:rPr>
                        <a:t>Programació en blocs</a:t>
                      </a:r>
                      <a:endParaRPr lang="es-E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ca-ES" sz="1000" dirty="0" err="1">
                          <a:solidFill>
                            <a:schemeClr val="tx1"/>
                          </a:solidFill>
                          <a:effectLst/>
                        </a:rPr>
                        <a:t>Scratch</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93820037"/>
                  </a:ext>
                </a:extLst>
              </a:tr>
              <a:tr h="458611">
                <a:tc>
                  <a:txBody>
                    <a:bodyPr/>
                    <a:lstStyle/>
                    <a:p>
                      <a:pPr algn="just">
                        <a:spcAft>
                          <a:spcPts val="0"/>
                        </a:spcAft>
                      </a:pPr>
                      <a:r>
                        <a:rPr lang="ca-ES" sz="1000">
                          <a:solidFill>
                            <a:schemeClr val="tx1"/>
                          </a:solidFill>
                          <a:effectLst/>
                        </a:rPr>
                        <a:t>Programació d'aplicacions mòbils</a:t>
                      </a:r>
                      <a:endParaRPr lang="es-E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ca-ES" sz="1000" dirty="0">
                          <a:solidFill>
                            <a:schemeClr val="tx1"/>
                          </a:solidFill>
                          <a:effectLst/>
                        </a:rPr>
                        <a:t>APP Inventor</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2062721"/>
                  </a:ext>
                </a:extLst>
              </a:tr>
              <a:tr h="458611">
                <a:tc>
                  <a:txBody>
                    <a:bodyPr/>
                    <a:lstStyle/>
                    <a:p>
                      <a:pPr algn="just">
                        <a:spcAft>
                          <a:spcPts val="0"/>
                        </a:spcAft>
                      </a:pPr>
                      <a:r>
                        <a:rPr lang="ca-ES" sz="1000">
                          <a:solidFill>
                            <a:schemeClr val="tx1"/>
                          </a:solidFill>
                          <a:effectLst/>
                        </a:rPr>
                        <a:t>Edició d'imatge</a:t>
                      </a:r>
                      <a:endParaRPr lang="es-E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ca-ES" sz="1000" dirty="0" err="1">
                          <a:solidFill>
                            <a:schemeClr val="tx1"/>
                          </a:solidFill>
                          <a:effectLst/>
                        </a:rPr>
                        <a:t>Xn-View</a:t>
                      </a:r>
                      <a:r>
                        <a:rPr lang="ca-ES" sz="1000" dirty="0">
                          <a:solidFill>
                            <a:schemeClr val="tx1"/>
                          </a:solidFill>
                          <a:effectLst/>
                        </a:rPr>
                        <a:t>, Gimp2</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3610335"/>
                  </a:ext>
                </a:extLst>
              </a:tr>
              <a:tr h="458611">
                <a:tc>
                  <a:txBody>
                    <a:bodyPr/>
                    <a:lstStyle/>
                    <a:p>
                      <a:pPr algn="just">
                        <a:spcAft>
                          <a:spcPts val="0"/>
                        </a:spcAft>
                      </a:pPr>
                      <a:r>
                        <a:rPr lang="ca-ES" sz="1000">
                          <a:solidFill>
                            <a:schemeClr val="tx1"/>
                          </a:solidFill>
                          <a:effectLst/>
                        </a:rPr>
                        <a:t>Edició de vídeo</a:t>
                      </a:r>
                      <a:endParaRPr lang="es-E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ca-ES" sz="1000" dirty="0">
                          <a:solidFill>
                            <a:schemeClr val="tx1"/>
                          </a:solidFill>
                          <a:effectLst/>
                        </a:rPr>
                        <a:t>Movie </a:t>
                      </a:r>
                      <a:r>
                        <a:rPr lang="ca-ES" sz="1000" dirty="0" err="1">
                          <a:solidFill>
                            <a:schemeClr val="tx1"/>
                          </a:solidFill>
                          <a:effectLst/>
                        </a:rPr>
                        <a:t>Maker</a:t>
                      </a:r>
                      <a:r>
                        <a:rPr lang="ca-ES" sz="1000" dirty="0">
                          <a:solidFill>
                            <a:schemeClr val="tx1"/>
                          </a:solidFill>
                          <a:effectLst/>
                        </a:rPr>
                        <a:t>, </a:t>
                      </a:r>
                      <a:r>
                        <a:rPr lang="ca-ES" sz="1000" dirty="0" err="1">
                          <a:solidFill>
                            <a:schemeClr val="tx1"/>
                          </a:solidFill>
                          <a:effectLst/>
                        </a:rPr>
                        <a:t>Filmora</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9900348"/>
                  </a:ext>
                </a:extLst>
              </a:tr>
              <a:tr h="458611">
                <a:tc>
                  <a:txBody>
                    <a:bodyPr/>
                    <a:lstStyle/>
                    <a:p>
                      <a:pPr algn="just">
                        <a:spcAft>
                          <a:spcPts val="0"/>
                        </a:spcAft>
                      </a:pPr>
                      <a:r>
                        <a:rPr lang="ca-ES" sz="1000">
                          <a:solidFill>
                            <a:schemeClr val="tx1"/>
                          </a:solidFill>
                          <a:effectLst/>
                        </a:rPr>
                        <a:t>Edició d'audio</a:t>
                      </a:r>
                      <a:endParaRPr lang="es-E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ca-ES" sz="1000" dirty="0" err="1">
                          <a:solidFill>
                            <a:schemeClr val="tx1"/>
                          </a:solidFill>
                          <a:effectLst/>
                        </a:rPr>
                        <a:t>Audacity</a:t>
                      </a:r>
                      <a:r>
                        <a:rPr lang="ca-ES" sz="1000" dirty="0">
                          <a:solidFill>
                            <a:schemeClr val="tx1"/>
                          </a:solidFill>
                          <a:effectLst/>
                        </a:rPr>
                        <a:t>, </a:t>
                      </a:r>
                      <a:r>
                        <a:rPr lang="ca-ES" sz="1000" dirty="0" err="1">
                          <a:solidFill>
                            <a:schemeClr val="tx1"/>
                          </a:solidFill>
                          <a:effectLst/>
                        </a:rPr>
                        <a:t>Garage</a:t>
                      </a:r>
                      <a:r>
                        <a:rPr lang="ca-ES" sz="1000" dirty="0">
                          <a:solidFill>
                            <a:schemeClr val="tx1"/>
                          </a:solidFill>
                          <a:effectLst/>
                        </a:rPr>
                        <a:t> </a:t>
                      </a:r>
                      <a:r>
                        <a:rPr lang="ca-ES" sz="1000" dirty="0" err="1">
                          <a:solidFill>
                            <a:schemeClr val="tx1"/>
                          </a:solidFill>
                          <a:effectLst/>
                        </a:rPr>
                        <a:t>Band</a:t>
                      </a:r>
                      <a:r>
                        <a:rPr lang="ca-ES" sz="1000" dirty="0">
                          <a:solidFill>
                            <a:schemeClr val="tx1"/>
                          </a:solidFill>
                          <a:effectLst/>
                        </a:rPr>
                        <a:t>, </a:t>
                      </a:r>
                      <a:r>
                        <a:rPr lang="ca-ES" sz="1000" dirty="0" err="1">
                          <a:solidFill>
                            <a:schemeClr val="tx1"/>
                          </a:solidFill>
                          <a:effectLst/>
                        </a:rPr>
                        <a:t>Kristal</a:t>
                      </a:r>
                      <a:r>
                        <a:rPr lang="ca-ES" sz="1000" dirty="0">
                          <a:solidFill>
                            <a:schemeClr val="tx1"/>
                          </a:solidFill>
                          <a:effectLst/>
                        </a:rPr>
                        <a:t> </a:t>
                      </a:r>
                      <a:r>
                        <a:rPr lang="ca-ES" sz="1000" dirty="0" err="1">
                          <a:solidFill>
                            <a:schemeClr val="tx1"/>
                          </a:solidFill>
                          <a:effectLst/>
                        </a:rPr>
                        <a:t>Audio</a:t>
                      </a:r>
                      <a:r>
                        <a:rPr lang="ca-ES" sz="1000" dirty="0">
                          <a:solidFill>
                            <a:schemeClr val="tx1"/>
                          </a:solidFill>
                          <a:effectLst/>
                        </a:rPr>
                        <a:t> </a:t>
                      </a:r>
                      <a:r>
                        <a:rPr lang="ca-ES" sz="1000" dirty="0" err="1">
                          <a:solidFill>
                            <a:schemeClr val="tx1"/>
                          </a:solidFill>
                          <a:effectLst/>
                        </a:rPr>
                        <a:t>Engine</a:t>
                      </a:r>
                      <a:r>
                        <a:rPr lang="ca-ES" sz="1000" dirty="0">
                          <a:solidFill>
                            <a:schemeClr val="tx1"/>
                          </a:solidFill>
                          <a:effectLst/>
                        </a:rPr>
                        <a:t>, </a:t>
                      </a:r>
                      <a:r>
                        <a:rPr lang="ca-ES" sz="1000" dirty="0" err="1">
                          <a:solidFill>
                            <a:schemeClr val="tx1"/>
                          </a:solidFill>
                          <a:effectLst/>
                        </a:rPr>
                        <a:t>Musescore</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91864815"/>
                  </a:ext>
                </a:extLst>
              </a:tr>
            </a:tbl>
          </a:graphicData>
        </a:graphic>
      </p:graphicFrame>
      <p:sp>
        <p:nvSpPr>
          <p:cNvPr id="5" name="Rectangle 1"/>
          <p:cNvSpPr>
            <a:spLocks noChangeArrowheads="1"/>
          </p:cNvSpPr>
          <p:nvPr/>
        </p:nvSpPr>
        <p:spPr bwMode="auto">
          <a:xfrm>
            <a:off x="304800" y="2178811"/>
            <a:ext cx="5880099" cy="4570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just" defTabSz="914400" rtl="0" eaLnBrk="0" fontAlgn="base" latinLnBrk="0" hangingPunct="0">
              <a:lnSpc>
                <a:spcPct val="100000"/>
              </a:lnSpc>
              <a:spcBef>
                <a:spcPct val="0"/>
              </a:spcBef>
              <a:spcAft>
                <a:spcPts val="600"/>
              </a:spcAft>
              <a:buClr>
                <a:srgbClr val="0070C0"/>
              </a:buClr>
              <a:buSzTx/>
              <a:buFont typeface="Arial" panose="020B0604020202020204" pitchFamily="34" charset="0"/>
              <a:buChar char="•"/>
              <a:tabLst/>
            </a:pPr>
            <a:r>
              <a:rPr kumimoji="0" lang="ca-ES" altLang="es-ES" sz="14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És una assignatura eminentment pràctica. </a:t>
            </a:r>
            <a:endParaRPr kumimoji="0" lang="es-ES" altLang="es-ES" sz="1400" b="0" i="0" u="none" strike="noStrike" cap="none" normalizeH="0" baseline="0" dirty="0" smtClean="0">
              <a:ln>
                <a:noFill/>
              </a:ln>
              <a:solidFill>
                <a:schemeClr val="tx1"/>
              </a:solidFill>
              <a:effectLst/>
            </a:endParaRPr>
          </a:p>
          <a:p>
            <a:pPr marL="285750" marR="0" lvl="0" indent="-285750" algn="just" defTabSz="914400" rtl="0" eaLnBrk="0" fontAlgn="base" latinLnBrk="0" hangingPunct="0">
              <a:lnSpc>
                <a:spcPct val="100000"/>
              </a:lnSpc>
              <a:spcBef>
                <a:spcPct val="0"/>
              </a:spcBef>
              <a:spcAft>
                <a:spcPts val="600"/>
              </a:spcAft>
              <a:buClr>
                <a:srgbClr val="0070C0"/>
              </a:buClr>
              <a:buSzTx/>
              <a:buFont typeface="Arial" panose="020B0604020202020204" pitchFamily="34" charset="0"/>
              <a:buChar char="•"/>
              <a:tabLst/>
            </a:pPr>
            <a:r>
              <a:rPr kumimoji="0" lang="ca-ES" altLang="es-ES" sz="14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L'assignatura està bàsicament orientada a ciències i tecnologia, degut al pensament lògic i matemàtic que requereixen els diferents entorns.</a:t>
            </a:r>
            <a:endParaRPr kumimoji="0" lang="es-ES" altLang="es-ES" sz="1400" b="0" i="0" u="none" strike="noStrike" cap="none" normalizeH="0" baseline="0" dirty="0" smtClean="0">
              <a:ln>
                <a:noFill/>
              </a:ln>
              <a:solidFill>
                <a:schemeClr val="tx1"/>
              </a:solidFill>
              <a:effectLst/>
            </a:endParaRPr>
          </a:p>
          <a:p>
            <a:pPr marL="285750" marR="0" lvl="0" indent="-285750" algn="just" defTabSz="914400" rtl="0" eaLnBrk="0" fontAlgn="base" latinLnBrk="0" hangingPunct="0">
              <a:lnSpc>
                <a:spcPct val="100000"/>
              </a:lnSpc>
              <a:spcBef>
                <a:spcPct val="0"/>
              </a:spcBef>
              <a:spcAft>
                <a:spcPts val="600"/>
              </a:spcAft>
              <a:buClr>
                <a:srgbClr val="0070C0"/>
              </a:buClr>
              <a:buSzTx/>
              <a:buFont typeface="Arial" panose="020B0604020202020204" pitchFamily="34" charset="0"/>
              <a:buChar char="•"/>
              <a:tabLst/>
            </a:pPr>
            <a:r>
              <a:rPr kumimoji="0" lang="ca-ES" altLang="es-ES" sz="14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El gruix important del curs és programació: alt nivell (C++ o similar), en blocs (</a:t>
            </a:r>
            <a:r>
              <a:rPr kumimoji="0" lang="ca-ES" altLang="es-ES" sz="1400" b="0" i="0" u="none" strike="noStrike" cap="none" normalizeH="0" baseline="0" dirty="0" err="1" smtClean="0">
                <a:ln>
                  <a:noFill/>
                </a:ln>
                <a:solidFill>
                  <a:schemeClr val="tx1"/>
                </a:solidFill>
                <a:effectLst/>
                <a:ea typeface="Calibri" panose="020F0502020204030204" pitchFamily="34" charset="0"/>
                <a:cs typeface="Times New Roman" panose="02020603050405020304" pitchFamily="18" charset="0"/>
              </a:rPr>
              <a:t>Scratch</a:t>
            </a:r>
            <a:r>
              <a:rPr kumimoji="0" lang="ca-ES" altLang="es-ES" sz="14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 i creació d'aplicacions mòbils (</a:t>
            </a:r>
            <a:r>
              <a:rPr kumimoji="0" lang="ca-ES" altLang="es-ES" sz="1400" b="0" i="0" u="none" strike="noStrike" cap="none" normalizeH="0" baseline="0" dirty="0" err="1" smtClean="0">
                <a:ln>
                  <a:noFill/>
                </a:ln>
                <a:solidFill>
                  <a:schemeClr val="tx1"/>
                </a:solidFill>
                <a:effectLst/>
                <a:ea typeface="Calibri" panose="020F0502020204030204" pitchFamily="34" charset="0"/>
                <a:cs typeface="Times New Roman" panose="02020603050405020304" pitchFamily="18" charset="0"/>
              </a:rPr>
              <a:t>appinventor</a:t>
            </a:r>
            <a:r>
              <a:rPr kumimoji="0" lang="ca-ES" altLang="es-ES" sz="14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 </a:t>
            </a:r>
            <a:endParaRPr kumimoji="0" lang="es-ES" altLang="es-ES" sz="1400" b="0" i="0" u="none" strike="noStrike" cap="none" normalizeH="0" baseline="0" dirty="0" smtClean="0">
              <a:ln>
                <a:noFill/>
              </a:ln>
              <a:solidFill>
                <a:schemeClr val="tx1"/>
              </a:solidFill>
              <a:effectLst/>
            </a:endParaRPr>
          </a:p>
          <a:p>
            <a:pPr marL="285750" marR="0" lvl="0" indent="-285750" algn="just" defTabSz="914400" rtl="0" eaLnBrk="0" fontAlgn="base" latinLnBrk="0" hangingPunct="0">
              <a:lnSpc>
                <a:spcPct val="100000"/>
              </a:lnSpc>
              <a:spcBef>
                <a:spcPct val="0"/>
              </a:spcBef>
              <a:spcAft>
                <a:spcPts val="600"/>
              </a:spcAft>
              <a:buClr>
                <a:srgbClr val="0070C0"/>
              </a:buClr>
              <a:buSzTx/>
              <a:buFont typeface="Arial" panose="020B0604020202020204" pitchFamily="34" charset="0"/>
              <a:buChar char="•"/>
              <a:tabLst/>
            </a:pPr>
            <a:r>
              <a:rPr kumimoji="0" lang="ca-ES" altLang="es-ES" sz="14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Es complementa el curs amb programes d'edició durant el final del 3r trimestre, però no és el més important ni el que pondera més. </a:t>
            </a:r>
            <a:endParaRPr kumimoji="0" lang="es-ES" altLang="es-ES" sz="1400" b="0" i="0" u="none" strike="noStrike" cap="none" normalizeH="0" baseline="0" dirty="0" smtClean="0">
              <a:ln>
                <a:noFill/>
              </a:ln>
              <a:solidFill>
                <a:schemeClr val="tx1"/>
              </a:solidFill>
              <a:effectLst/>
            </a:endParaRPr>
          </a:p>
          <a:p>
            <a:pPr marL="285750" marR="0" lvl="0" indent="-285750" algn="just" defTabSz="914400" rtl="0" eaLnBrk="0" fontAlgn="base" latinLnBrk="0" hangingPunct="0">
              <a:lnSpc>
                <a:spcPct val="100000"/>
              </a:lnSpc>
              <a:spcBef>
                <a:spcPct val="0"/>
              </a:spcBef>
              <a:spcAft>
                <a:spcPts val="600"/>
              </a:spcAft>
              <a:buClr>
                <a:srgbClr val="0070C0"/>
              </a:buClr>
              <a:buSzTx/>
              <a:buFont typeface="Arial" panose="020B0604020202020204" pitchFamily="34" charset="0"/>
              <a:buChar char="•"/>
              <a:tabLst/>
            </a:pPr>
            <a:r>
              <a:rPr kumimoji="0" lang="ca-ES" altLang="es-ES" sz="14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Cal portar l'ordinador portàtil </a:t>
            </a:r>
            <a:r>
              <a:rPr kumimoji="0" lang="ca-ES" altLang="es-ES" sz="1400" b="1"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CADA DIA. </a:t>
            </a:r>
            <a:r>
              <a:rPr kumimoji="0" lang="ca-ES" altLang="es-ES" sz="14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La tauleta i el mòbil, a dia d'avui, encara no substitueixen l'ordinador.</a:t>
            </a:r>
            <a:endParaRPr kumimoji="0" lang="es-ES" altLang="es-ES" sz="1400" b="0" i="0" u="none" strike="noStrike" cap="none" normalizeH="0" baseline="0" dirty="0" smtClean="0">
              <a:ln>
                <a:noFill/>
              </a:ln>
              <a:solidFill>
                <a:schemeClr val="tx1"/>
              </a:solidFill>
              <a:effectLst/>
            </a:endParaRPr>
          </a:p>
          <a:p>
            <a:pPr marL="285750" marR="0" lvl="0" indent="-285750" algn="just" defTabSz="914400" rtl="0" eaLnBrk="0" fontAlgn="base" latinLnBrk="0" hangingPunct="0">
              <a:lnSpc>
                <a:spcPct val="100000"/>
              </a:lnSpc>
              <a:spcBef>
                <a:spcPct val="0"/>
              </a:spcBef>
              <a:spcAft>
                <a:spcPts val="600"/>
              </a:spcAft>
              <a:buClr>
                <a:srgbClr val="0070C0"/>
              </a:buClr>
              <a:buSzTx/>
              <a:buFont typeface="Arial" panose="020B0604020202020204" pitchFamily="34" charset="0"/>
              <a:buChar char="•"/>
              <a:tabLst/>
            </a:pPr>
            <a:r>
              <a:rPr kumimoji="0" lang="ca-ES" altLang="es-ES" sz="14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La manca d'ordinador, tenir-lo espatllat, poc depurat, sense bateria, etc. té repercussió a la nota final.</a:t>
            </a:r>
            <a:endParaRPr kumimoji="0" lang="es-ES" altLang="es-ES" sz="1400" b="0" i="0" u="none" strike="noStrike" cap="none" normalizeH="0" baseline="0" dirty="0" smtClean="0">
              <a:ln>
                <a:noFill/>
              </a:ln>
              <a:solidFill>
                <a:schemeClr val="tx1"/>
              </a:solidFill>
              <a:effectLst/>
            </a:endParaRPr>
          </a:p>
          <a:p>
            <a:pPr marL="285750" marR="0" lvl="0" indent="-285750" algn="just" defTabSz="914400" rtl="0" eaLnBrk="0" fontAlgn="base" latinLnBrk="0" hangingPunct="0">
              <a:lnSpc>
                <a:spcPct val="100000"/>
              </a:lnSpc>
              <a:spcBef>
                <a:spcPct val="0"/>
              </a:spcBef>
              <a:spcAft>
                <a:spcPts val="600"/>
              </a:spcAft>
              <a:buClr>
                <a:srgbClr val="0070C0"/>
              </a:buClr>
              <a:buSzTx/>
              <a:buFont typeface="Arial" panose="020B0604020202020204" pitchFamily="34" charset="0"/>
              <a:buChar char="•"/>
              <a:tabLst/>
            </a:pPr>
            <a:r>
              <a:rPr kumimoji="0" lang="ca-ES" altLang="es-ES" sz="14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No és imprescindible, però és recomanable disposar de mòbil </a:t>
            </a:r>
            <a:r>
              <a:rPr kumimoji="0" lang="ca-ES" altLang="es-ES" sz="1400" b="0" i="0" u="none" strike="noStrike" cap="none" normalizeH="0" baseline="0" dirty="0" err="1" smtClean="0">
                <a:ln>
                  <a:noFill/>
                </a:ln>
                <a:solidFill>
                  <a:schemeClr val="tx1"/>
                </a:solidFill>
                <a:effectLst/>
                <a:ea typeface="Calibri" panose="020F0502020204030204" pitchFamily="34" charset="0"/>
                <a:cs typeface="Times New Roman" panose="02020603050405020304" pitchFamily="18" charset="0"/>
              </a:rPr>
              <a:t>Android</a:t>
            </a:r>
            <a:r>
              <a:rPr kumimoji="0" lang="ca-ES" altLang="es-ES" sz="14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 per la unitat </a:t>
            </a:r>
            <a:r>
              <a:rPr kumimoji="0" lang="ca-ES" altLang="es-ES" sz="1400" b="0" i="0" u="none" strike="noStrike" cap="none" normalizeH="0" baseline="0" dirty="0" err="1" smtClean="0">
                <a:ln>
                  <a:noFill/>
                </a:ln>
                <a:solidFill>
                  <a:schemeClr val="tx1"/>
                </a:solidFill>
                <a:effectLst/>
                <a:ea typeface="Calibri" panose="020F0502020204030204" pitchFamily="34" charset="0"/>
                <a:cs typeface="Times New Roman" panose="02020603050405020304" pitchFamily="18" charset="0"/>
              </a:rPr>
              <a:t>d'appinventor</a:t>
            </a:r>
            <a:r>
              <a:rPr kumimoji="0" lang="ca-ES" altLang="es-ES" sz="14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 Pot ser un mòbil vell sense targeta.</a:t>
            </a:r>
            <a:endParaRPr kumimoji="0" lang="es-ES" altLang="es-E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596172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46200" y="1206500"/>
            <a:ext cx="8761413" cy="622300"/>
          </a:xfrm>
        </p:spPr>
        <p:txBody>
          <a:bodyPr/>
          <a:lstStyle/>
          <a:p>
            <a:r>
              <a:rPr lang="es-ES" dirty="0" smtClean="0"/>
              <a:t/>
            </a:r>
            <a:br>
              <a:rPr lang="es-ES" dirty="0" smtClean="0"/>
            </a:br>
            <a:r>
              <a:rPr lang="es-ES" sz="4400" dirty="0" smtClean="0"/>
              <a:t>FRANCÈS                      FRANJA 3</a:t>
            </a:r>
            <a:br>
              <a:rPr lang="es-ES" sz="4400" dirty="0" smtClean="0"/>
            </a:br>
            <a:r>
              <a:rPr lang="es-ES" sz="4400" dirty="0" smtClean="0"/>
              <a:t/>
            </a:r>
            <a:br>
              <a:rPr lang="es-ES" sz="4400" dirty="0" smtClean="0"/>
            </a:br>
            <a:endParaRPr lang="es-ES" sz="4400" dirty="0"/>
          </a:p>
        </p:txBody>
      </p:sp>
      <p:sp>
        <p:nvSpPr>
          <p:cNvPr id="4" name="Rectangle 1"/>
          <p:cNvSpPr>
            <a:spLocks noChangeArrowheads="1"/>
          </p:cNvSpPr>
          <p:nvPr/>
        </p:nvSpPr>
        <p:spPr bwMode="auto">
          <a:xfrm>
            <a:off x="203201" y="1736481"/>
            <a:ext cx="11569699" cy="490903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a-ES" altLang="ca-ES" b="0" i="0" u="none" strike="noStrike" cap="none" normalizeH="0" baseline="0" dirty="0" smtClean="0">
                <a:ln>
                  <a:noFill/>
                </a:ln>
                <a:solidFill>
                  <a:srgbClr val="222222"/>
                </a:solidFill>
                <a:effectLst/>
                <a:latin typeface="+mn-lt"/>
                <a:cs typeface="Arial" panose="020B0604020202020204" pitchFamily="34" charset="0"/>
              </a:rPr>
              <a:t>El francès a 4t d’ESO és la continuïtat del que fem a 3r d’ESO, però amb alguns canvis:</a:t>
            </a:r>
            <a:endParaRPr kumimoji="0" lang="ca-ES" altLang="ca-ES" b="0" i="0" u="none" strike="noStrike" cap="none" normalizeH="0" baseline="0" dirty="0" smtClean="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ca-ES" altLang="ca-ES" b="0" i="0" u="none" strike="noStrike" cap="none" normalizeH="0" baseline="0" dirty="0" smtClean="0">
              <a:ln>
                <a:noFill/>
              </a:ln>
              <a:solidFill>
                <a:schemeClr val="tx1"/>
              </a:solidFill>
              <a:effectLst/>
              <a:latin typeface="+mn-lt"/>
            </a:endParaRPr>
          </a:p>
          <a:p>
            <a:pPr marL="285750" marR="0" lvl="0" indent="-285750" algn="just" defTabSz="914400" rtl="0" eaLnBrk="0" fontAlgn="base" latinLnBrk="0" hangingPunct="0">
              <a:lnSpc>
                <a:spcPct val="100000"/>
              </a:lnSpc>
              <a:spcBef>
                <a:spcPct val="0"/>
              </a:spcBef>
              <a:spcAft>
                <a:spcPts val="600"/>
              </a:spcAft>
              <a:buClr>
                <a:srgbClr val="0070C0"/>
              </a:buClr>
              <a:buSzTx/>
              <a:buFont typeface="Arial" panose="020B0604020202020204" pitchFamily="34" charset="0"/>
              <a:buChar char="•"/>
              <a:tabLst/>
            </a:pPr>
            <a:r>
              <a:rPr kumimoji="0" lang="ca-ES" altLang="ca-ES" b="0" i="0" u="none" strike="noStrike" cap="none" normalizeH="0" baseline="0" dirty="0" smtClean="0">
                <a:ln>
                  <a:noFill/>
                </a:ln>
                <a:solidFill>
                  <a:srgbClr val="222222"/>
                </a:solidFill>
                <a:effectLst/>
                <a:latin typeface="+mn-lt"/>
                <a:cs typeface="Arial" panose="020B0604020202020204" pitchFamily="34" charset="0"/>
              </a:rPr>
              <a:t>Passem de dues hores a quatre hores setmanals. El francès agafa més presència, i la progressió d’aprenentatge serà doncs més important. L’objectiu és escoltar més, llegir més, parlar més i escriure més en francès. </a:t>
            </a:r>
            <a:endParaRPr kumimoji="0" lang="ca-ES" altLang="ca-ES" b="0" i="0" u="none" strike="noStrike" cap="none" normalizeH="0" baseline="0" dirty="0" smtClean="0">
              <a:ln>
                <a:noFill/>
              </a:ln>
              <a:solidFill>
                <a:schemeClr val="tx1"/>
              </a:solidFill>
              <a:effectLst/>
              <a:latin typeface="+mn-lt"/>
            </a:endParaRPr>
          </a:p>
          <a:p>
            <a:pPr marL="285750" marR="0" lvl="0" indent="-285750" algn="just" defTabSz="914400" rtl="0" eaLnBrk="0" fontAlgn="base" latinLnBrk="0" hangingPunct="0">
              <a:lnSpc>
                <a:spcPct val="100000"/>
              </a:lnSpc>
              <a:spcBef>
                <a:spcPct val="0"/>
              </a:spcBef>
              <a:spcAft>
                <a:spcPts val="600"/>
              </a:spcAft>
              <a:buClr>
                <a:srgbClr val="0070C0"/>
              </a:buClr>
              <a:buSzTx/>
              <a:buFont typeface="Arial" panose="020B0604020202020204" pitchFamily="34" charset="0"/>
              <a:buChar char="•"/>
              <a:tabLst/>
            </a:pPr>
            <a:r>
              <a:rPr kumimoji="0" lang="ca-ES" altLang="ca-ES" b="0" i="0" u="none" strike="noStrike" cap="none" normalizeH="0" baseline="0" dirty="0" smtClean="0">
                <a:ln>
                  <a:noFill/>
                </a:ln>
                <a:solidFill>
                  <a:srgbClr val="222222"/>
                </a:solidFill>
                <a:effectLst/>
                <a:latin typeface="+mn-lt"/>
                <a:cs typeface="Arial" panose="020B0604020202020204" pitchFamily="34" charset="0"/>
              </a:rPr>
              <a:t>Fem servir el llibre següent de la mateixa col·lecció, “</a:t>
            </a:r>
            <a:r>
              <a:rPr kumimoji="0" lang="ca-ES" altLang="ca-ES" b="0" i="0" u="none" strike="noStrike" cap="none" normalizeH="0" baseline="0" dirty="0" err="1" smtClean="0">
                <a:ln>
                  <a:noFill/>
                </a:ln>
                <a:solidFill>
                  <a:srgbClr val="222222"/>
                </a:solidFill>
                <a:effectLst/>
                <a:latin typeface="+mn-lt"/>
                <a:cs typeface="Arial" panose="020B0604020202020204" pitchFamily="34" charset="0"/>
              </a:rPr>
              <a:t>Promenade</a:t>
            </a:r>
            <a:r>
              <a:rPr kumimoji="0" lang="ca-ES" altLang="ca-ES" b="0" i="0" u="none" strike="noStrike" cap="none" normalizeH="0" baseline="0" dirty="0" smtClean="0">
                <a:ln>
                  <a:noFill/>
                </a:ln>
                <a:solidFill>
                  <a:srgbClr val="222222"/>
                </a:solidFill>
                <a:effectLst/>
                <a:latin typeface="+mn-lt"/>
                <a:cs typeface="Arial" panose="020B0604020202020204" pitchFamily="34" charset="0"/>
              </a:rPr>
              <a:t> 4”, que ens prepara per assolir un nivell A2-B1, però també afegim moltes activitats diverses i complementàries.</a:t>
            </a:r>
            <a:endParaRPr kumimoji="0" lang="ca-ES" altLang="ca-ES" b="0" i="0" u="none" strike="noStrike" cap="none" normalizeH="0" baseline="0" dirty="0" smtClean="0">
              <a:ln>
                <a:noFill/>
              </a:ln>
              <a:solidFill>
                <a:schemeClr val="tx1"/>
              </a:solidFill>
              <a:effectLst/>
              <a:latin typeface="+mn-lt"/>
            </a:endParaRPr>
          </a:p>
          <a:p>
            <a:pPr marL="285750" marR="0" lvl="0" indent="-285750" algn="just" defTabSz="914400" rtl="0" eaLnBrk="0" fontAlgn="base" latinLnBrk="0" hangingPunct="0">
              <a:lnSpc>
                <a:spcPct val="100000"/>
              </a:lnSpc>
              <a:spcBef>
                <a:spcPct val="0"/>
              </a:spcBef>
              <a:spcAft>
                <a:spcPts val="600"/>
              </a:spcAft>
              <a:buClr>
                <a:srgbClr val="0070C0"/>
              </a:buClr>
              <a:buSzTx/>
              <a:buFont typeface="Arial" panose="020B0604020202020204" pitchFamily="34" charset="0"/>
              <a:buChar char="•"/>
              <a:tabLst/>
            </a:pPr>
            <a:r>
              <a:rPr kumimoji="0" lang="ca-ES" altLang="ca-ES" b="0" i="0" u="none" strike="noStrike" cap="none" normalizeH="0" baseline="0" dirty="0" smtClean="0">
                <a:ln>
                  <a:noFill/>
                </a:ln>
                <a:solidFill>
                  <a:srgbClr val="222222"/>
                </a:solidFill>
                <a:effectLst/>
                <a:latin typeface="+mn-lt"/>
                <a:cs typeface="Arial" panose="020B0604020202020204" pitchFamily="34" charset="0"/>
              </a:rPr>
              <a:t>Opcionalment també plantegem la possibilitat de presentar-se a l’examen per obtenir el Diploma DELF - B1 de llengua francesa (nivell intermedi), que té lloc a Figueres el mes d’abril. Cada any hi presentem entre 10 i 15 alumnes de 4t (fins ara amb 100% d’èxit   ).</a:t>
            </a:r>
            <a:endParaRPr kumimoji="0" lang="ca-ES" altLang="ca-ES" b="0" i="0" u="none" strike="noStrike" cap="none" normalizeH="0" baseline="0" dirty="0" smtClean="0">
              <a:ln>
                <a:noFill/>
              </a:ln>
              <a:solidFill>
                <a:schemeClr val="tx1"/>
              </a:solidFill>
              <a:effectLst/>
              <a:latin typeface="+mn-lt"/>
            </a:endParaRPr>
          </a:p>
          <a:p>
            <a:pPr marL="285750" marR="0" lvl="0" indent="-285750" algn="just" defTabSz="914400" rtl="0" eaLnBrk="0" fontAlgn="base" latinLnBrk="0" hangingPunct="0">
              <a:lnSpc>
                <a:spcPct val="100000"/>
              </a:lnSpc>
              <a:spcBef>
                <a:spcPct val="0"/>
              </a:spcBef>
              <a:spcAft>
                <a:spcPts val="600"/>
              </a:spcAft>
              <a:buClr>
                <a:srgbClr val="0070C0"/>
              </a:buClr>
              <a:buSzTx/>
              <a:buFont typeface="Arial" panose="020B0604020202020204" pitchFamily="34" charset="0"/>
              <a:buChar char="•"/>
              <a:tabLst/>
            </a:pPr>
            <a:r>
              <a:rPr kumimoji="0" lang="ca-ES" altLang="ca-ES" b="0" i="0" u="none" strike="noStrike" cap="none" normalizeH="0" baseline="0" dirty="0" smtClean="0">
                <a:ln>
                  <a:noFill/>
                </a:ln>
                <a:solidFill>
                  <a:srgbClr val="222222"/>
                </a:solidFill>
                <a:effectLst/>
                <a:latin typeface="+mn-lt"/>
                <a:cs typeface="Arial" panose="020B0604020202020204" pitchFamily="34" charset="0"/>
              </a:rPr>
              <a:t>Per als alumnes que vulguin cursar més endavant un </a:t>
            </a:r>
            <a:r>
              <a:rPr kumimoji="0" lang="ca-ES" altLang="ca-ES" b="0" i="0" u="none" strike="noStrike" cap="none" normalizeH="0" baseline="0" dirty="0" err="1" smtClean="0">
                <a:ln>
                  <a:noFill/>
                </a:ln>
                <a:solidFill>
                  <a:srgbClr val="222222"/>
                </a:solidFill>
                <a:effectLst/>
                <a:latin typeface="+mn-lt"/>
                <a:cs typeface="Arial" panose="020B0604020202020204" pitchFamily="34" charset="0"/>
              </a:rPr>
              <a:t>Batxibac</a:t>
            </a:r>
            <a:r>
              <a:rPr kumimoji="0" lang="ca-ES" altLang="ca-ES" b="0" i="0" u="none" strike="noStrike" cap="none" normalizeH="0" baseline="0" dirty="0" smtClean="0">
                <a:ln>
                  <a:noFill/>
                </a:ln>
                <a:solidFill>
                  <a:srgbClr val="222222"/>
                </a:solidFill>
                <a:effectLst/>
                <a:latin typeface="+mn-lt"/>
                <a:cs typeface="Arial" panose="020B0604020202020204" pitchFamily="34" charset="0"/>
              </a:rPr>
              <a:t>, aquestes 4 hores setmanals ens permetran arribar al nivell B1, requisit per començar el </a:t>
            </a:r>
            <a:r>
              <a:rPr kumimoji="0" lang="ca-ES" altLang="ca-ES" b="0" i="0" u="none" strike="noStrike" cap="none" normalizeH="0" baseline="0" dirty="0" err="1" smtClean="0">
                <a:ln>
                  <a:noFill/>
                </a:ln>
                <a:solidFill>
                  <a:srgbClr val="222222"/>
                </a:solidFill>
                <a:effectLst/>
                <a:latin typeface="+mn-lt"/>
                <a:cs typeface="Arial" panose="020B0604020202020204" pitchFamily="34" charset="0"/>
              </a:rPr>
              <a:t>Batxibac</a:t>
            </a:r>
            <a:r>
              <a:rPr kumimoji="0" lang="ca-ES" altLang="ca-ES" b="0" i="0" u="none" strike="noStrike" cap="none" normalizeH="0" baseline="0" dirty="0" smtClean="0">
                <a:ln>
                  <a:noFill/>
                </a:ln>
                <a:solidFill>
                  <a:srgbClr val="222222"/>
                </a:solidFill>
                <a:effectLst/>
                <a:latin typeface="+mn-lt"/>
                <a:cs typeface="Arial" panose="020B0604020202020204" pitchFamily="34" charset="0"/>
              </a:rPr>
              <a:t> a tots els centres on s’ofereix, com el nostre.</a:t>
            </a:r>
            <a:endParaRPr kumimoji="0" lang="ca-ES" altLang="ca-ES" b="0" i="0" u="none" strike="noStrike" cap="none" normalizeH="0" baseline="0" dirty="0" smtClean="0">
              <a:ln>
                <a:noFill/>
              </a:ln>
              <a:solidFill>
                <a:schemeClr val="tx1"/>
              </a:solidFill>
              <a:effectLst/>
              <a:latin typeface="+mn-lt"/>
            </a:endParaRPr>
          </a:p>
          <a:p>
            <a:pPr marL="285750" marR="0" lvl="0" indent="-285750" algn="just" defTabSz="914400" rtl="0" eaLnBrk="0" fontAlgn="base" latinLnBrk="0" hangingPunct="0">
              <a:lnSpc>
                <a:spcPct val="100000"/>
              </a:lnSpc>
              <a:spcBef>
                <a:spcPct val="0"/>
              </a:spcBef>
              <a:spcAft>
                <a:spcPts val="600"/>
              </a:spcAft>
              <a:buClr>
                <a:srgbClr val="0070C0"/>
              </a:buClr>
              <a:buSzTx/>
              <a:buFont typeface="Arial" panose="020B0604020202020204" pitchFamily="34" charset="0"/>
              <a:buChar char="•"/>
              <a:tabLst/>
            </a:pPr>
            <a:r>
              <a:rPr kumimoji="0" lang="ca-ES" altLang="ca-ES" b="0" i="0" u="none" strike="noStrike" cap="none" normalizeH="0" baseline="0" dirty="0" smtClean="0">
                <a:ln>
                  <a:noFill/>
                </a:ln>
                <a:solidFill>
                  <a:srgbClr val="222222"/>
                </a:solidFill>
                <a:effectLst/>
                <a:latin typeface="+mn-lt"/>
                <a:cs typeface="Arial" panose="020B0604020202020204" pitchFamily="34" charset="0"/>
              </a:rPr>
              <a:t>És una optativa triada, que la fan aquells alumnes amb ganes d’aprendre més francès, i això vol dir que l’ambient de classe és molt positiu i el treball és amè i productiu.</a:t>
            </a:r>
            <a:endParaRPr kumimoji="0" lang="ca-ES" altLang="ca-ES" b="0" i="0" u="none" strike="noStrike" cap="none" normalizeH="0" baseline="0" dirty="0" smtClean="0">
              <a:ln>
                <a:noFill/>
              </a:ln>
              <a:solidFill>
                <a:schemeClr val="tx1"/>
              </a:solidFill>
              <a:effectLst/>
              <a:latin typeface="+mn-l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a-ES" altLang="ca-ES" b="0" i="0" u="none" strike="noStrike" cap="none" normalizeH="0" baseline="0" dirty="0" smtClean="0">
                <a:ln>
                  <a:noFill/>
                </a:ln>
                <a:solidFill>
                  <a:srgbClr val="222222"/>
                </a:solidFill>
                <a:effectLst/>
                <a:latin typeface="+mn-lt"/>
                <a:cs typeface="Arial" panose="020B0604020202020204" pitchFamily="34" charset="0"/>
              </a:rPr>
              <a:t>                                                                                                                            </a:t>
            </a:r>
          </a:p>
        </p:txBody>
      </p:sp>
    </p:spTree>
    <p:extLst>
      <p:ext uri="{BB962C8B-B14F-4D97-AF65-F5344CB8AC3E}">
        <p14:creationId xmlns:p14="http://schemas.microsoft.com/office/powerpoint/2010/main" val="26348676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20700" y="1037168"/>
            <a:ext cx="10922000" cy="706964"/>
          </a:xfrm>
        </p:spPr>
        <p:txBody>
          <a:bodyPr/>
          <a:lstStyle/>
          <a:p>
            <a:r>
              <a:rPr lang="es-ES" sz="4000" dirty="0" smtClean="0"/>
              <a:t>ECONOMIA + EMPRENEDORIA   FRANJA 3</a:t>
            </a:r>
            <a:endParaRPr lang="es-ES" sz="4000" dirty="0"/>
          </a:p>
        </p:txBody>
      </p:sp>
      <p:sp>
        <p:nvSpPr>
          <p:cNvPr id="3" name="Marcador de contenido 2"/>
          <p:cNvSpPr>
            <a:spLocks noGrp="1"/>
          </p:cNvSpPr>
          <p:nvPr>
            <p:ph idx="1"/>
          </p:nvPr>
        </p:nvSpPr>
        <p:spPr>
          <a:xfrm>
            <a:off x="520700" y="2400300"/>
            <a:ext cx="11353800" cy="4076700"/>
          </a:xfrm>
        </p:spPr>
        <p:txBody>
          <a:bodyPr>
            <a:normAutofit/>
          </a:bodyPr>
          <a:lstStyle/>
          <a:p>
            <a:pPr algn="just">
              <a:buClr>
                <a:srgbClr val="0070C0"/>
              </a:buClr>
              <a:buSzPct val="100000"/>
              <a:buFont typeface="Arial" panose="020B0604020202020204" pitchFamily="34" charset="0"/>
              <a:buChar char="•"/>
            </a:pPr>
            <a:r>
              <a:rPr lang="ca-ES" sz="2000" dirty="0"/>
              <a:t>Majoritàriament, treballarem els conceptes i aspectes més bàsics de l’economia. Tot allò que ens envolta el dia a dia en relació com la societat gestiona l’administració dels recursos que genera per satisfer les necessitats de les persones. Entre d’altres coses, observarem les empreses, els mercats, les finances, els diners, el treball, els estats, el comerç internacional.</a:t>
            </a:r>
            <a:endParaRPr lang="es-ES" sz="2000" dirty="0"/>
          </a:p>
          <a:p>
            <a:pPr algn="just">
              <a:buClr>
                <a:srgbClr val="0070C0"/>
              </a:buClr>
              <a:buSzPct val="100000"/>
              <a:buFont typeface="Arial" panose="020B0604020202020204" pitchFamily="34" charset="0"/>
              <a:buChar char="•"/>
            </a:pPr>
            <a:endParaRPr lang="ca-ES" sz="2000" dirty="0" smtClean="0"/>
          </a:p>
          <a:p>
            <a:pPr algn="just">
              <a:buClr>
                <a:srgbClr val="0070C0"/>
              </a:buClr>
              <a:buSzPct val="100000"/>
              <a:buFont typeface="Arial" panose="020B0604020202020204" pitchFamily="34" charset="0"/>
              <a:buChar char="•"/>
            </a:pPr>
            <a:r>
              <a:rPr lang="ca-ES" sz="2000" dirty="0" smtClean="0"/>
              <a:t>Per </a:t>
            </a:r>
            <a:r>
              <a:rPr lang="ca-ES" sz="2000" dirty="0"/>
              <a:t>altra banda, a la vessant emprenedora, analitzarem les diferents motivacions i aptituds de manera més pràctica alhora “d’emprendre” un projecte. Començant per la projecció de futur de cadascú, fins a planificar i dur a terme una idea de negoci i/o activitat econòmica.</a:t>
            </a:r>
            <a:endParaRPr lang="es-ES" sz="2000" dirty="0"/>
          </a:p>
          <a:p>
            <a:endParaRPr lang="es-ES" dirty="0"/>
          </a:p>
          <a:p>
            <a:endParaRPr lang="es-ES" dirty="0"/>
          </a:p>
        </p:txBody>
      </p:sp>
    </p:spTree>
    <p:extLst>
      <p:ext uri="{BB962C8B-B14F-4D97-AF65-F5344CB8AC3E}">
        <p14:creationId xmlns:p14="http://schemas.microsoft.com/office/powerpoint/2010/main" val="22555179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400" dirty="0" smtClean="0"/>
              <a:t>INDICACIONS  IMPORTANTS</a:t>
            </a:r>
            <a:endParaRPr lang="es-ES" sz="4400" dirty="0"/>
          </a:p>
        </p:txBody>
      </p:sp>
      <p:sp>
        <p:nvSpPr>
          <p:cNvPr id="3" name="Marcador de contenido 2"/>
          <p:cNvSpPr>
            <a:spLocks noGrp="1"/>
          </p:cNvSpPr>
          <p:nvPr>
            <p:ph idx="1"/>
          </p:nvPr>
        </p:nvSpPr>
        <p:spPr>
          <a:xfrm>
            <a:off x="495300" y="2603500"/>
            <a:ext cx="10909300" cy="3924300"/>
          </a:xfrm>
        </p:spPr>
        <p:txBody>
          <a:bodyPr>
            <a:noAutofit/>
          </a:bodyPr>
          <a:lstStyle/>
          <a:p>
            <a:pPr algn="just">
              <a:buSzPct val="100000"/>
              <a:buFont typeface="Century Gothic" panose="020B0502020202020204" pitchFamily="34" charset="0"/>
              <a:buChar char="►"/>
            </a:pPr>
            <a:r>
              <a:rPr lang="ca-ES" sz="2400" dirty="0" smtClean="0"/>
              <a:t>Les matèries optatives s’oferiran a 4t depenent de la tria que fareu ben aviat.</a:t>
            </a:r>
          </a:p>
          <a:p>
            <a:pPr algn="just">
              <a:buSzPct val="100000"/>
              <a:buFont typeface="Century Gothic" panose="020B0502020202020204" pitchFamily="34" charset="0"/>
              <a:buChar char="►"/>
            </a:pPr>
            <a:endParaRPr lang="ca-ES" sz="2400" dirty="0" smtClean="0"/>
          </a:p>
          <a:p>
            <a:pPr algn="just">
              <a:buSzPct val="100000"/>
              <a:buFont typeface="Century Gothic" panose="020B0502020202020204" pitchFamily="34" charset="0"/>
              <a:buChar char="►"/>
            </a:pPr>
            <a:r>
              <a:rPr lang="ca-ES" sz="2400" dirty="0" smtClean="0"/>
              <a:t>Tingueu en compte que fer canvis posteriors pot ser complicat per diversos motius (organització del curs, grups plens, possibles desdoblaments…)</a:t>
            </a:r>
          </a:p>
          <a:p>
            <a:pPr marL="0" indent="0" algn="just">
              <a:buSzPct val="100000"/>
              <a:buNone/>
            </a:pPr>
            <a:endParaRPr lang="ca-ES" sz="2400" dirty="0" smtClean="0"/>
          </a:p>
          <a:p>
            <a:pPr algn="just">
              <a:buSzPct val="100000"/>
              <a:buFont typeface="Century Gothic" panose="020B0502020202020204" pitchFamily="34" charset="0"/>
              <a:buChar char="►"/>
            </a:pPr>
            <a:r>
              <a:rPr lang="ca-ES" sz="2400" dirty="0" smtClean="0"/>
              <a:t>Heu d’haver lliurat el full de tria als tutors abans de </a:t>
            </a:r>
            <a:r>
              <a:rPr lang="ca-ES" sz="2400" b="1" dirty="0" smtClean="0"/>
              <a:t>23 de març.</a:t>
            </a:r>
            <a:endParaRPr lang="ca-ES" sz="2400" b="1" dirty="0"/>
          </a:p>
        </p:txBody>
      </p:sp>
    </p:spTree>
    <p:extLst>
      <p:ext uri="{BB962C8B-B14F-4D97-AF65-F5344CB8AC3E}">
        <p14:creationId xmlns:p14="http://schemas.microsoft.com/office/powerpoint/2010/main" val="885374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400" dirty="0" smtClean="0"/>
              <a:t>ABANS DE COMENÇAR</a:t>
            </a:r>
            <a:endParaRPr lang="es-ES" sz="4400" dirty="0"/>
          </a:p>
        </p:txBody>
      </p:sp>
      <p:sp>
        <p:nvSpPr>
          <p:cNvPr id="3" name="Marcador de contenido 2"/>
          <p:cNvSpPr>
            <a:spLocks noGrp="1"/>
          </p:cNvSpPr>
          <p:nvPr>
            <p:ph idx="1"/>
          </p:nvPr>
        </p:nvSpPr>
        <p:spPr>
          <a:xfrm>
            <a:off x="914400" y="2603500"/>
            <a:ext cx="10534389" cy="3416300"/>
          </a:xfrm>
        </p:spPr>
        <p:txBody>
          <a:bodyPr>
            <a:noAutofit/>
          </a:bodyPr>
          <a:lstStyle/>
          <a:p>
            <a:r>
              <a:rPr lang="ca-ES" sz="2800" dirty="0" smtClean="0"/>
              <a:t>Et trobes davant de la teva primera elecció pel que fa al teu itinerari formatiu.</a:t>
            </a:r>
          </a:p>
          <a:p>
            <a:endParaRPr lang="ca-ES" sz="2800" dirty="0" smtClean="0"/>
          </a:p>
          <a:p>
            <a:pPr marL="0" indent="0">
              <a:buNone/>
            </a:pPr>
            <a:endParaRPr lang="ca-ES" sz="2800" dirty="0" smtClean="0"/>
          </a:p>
          <a:p>
            <a:r>
              <a:rPr lang="ca-ES" sz="2800" dirty="0" smtClean="0"/>
              <a:t>La decisió que has de prendre no és definitiva, però pot començar a marcar el teu futur camí educatiu o professional</a:t>
            </a:r>
            <a:endParaRPr lang="ca-ES" sz="2800" dirty="0"/>
          </a:p>
        </p:txBody>
      </p:sp>
    </p:spTree>
    <p:extLst>
      <p:ext uri="{BB962C8B-B14F-4D97-AF65-F5344CB8AC3E}">
        <p14:creationId xmlns:p14="http://schemas.microsoft.com/office/powerpoint/2010/main" val="8555798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400" dirty="0" smtClean="0"/>
              <a:t>I ARA…</a:t>
            </a:r>
            <a:endParaRPr lang="es-ES" sz="4400" dirty="0"/>
          </a:p>
        </p:txBody>
      </p:sp>
      <p:sp>
        <p:nvSpPr>
          <p:cNvPr id="3" name="Marcador de contenido 2"/>
          <p:cNvSpPr>
            <a:spLocks noGrp="1"/>
          </p:cNvSpPr>
          <p:nvPr>
            <p:ph idx="1"/>
          </p:nvPr>
        </p:nvSpPr>
        <p:spPr>
          <a:xfrm>
            <a:off x="1154954" y="3441700"/>
            <a:ext cx="8825659" cy="1231900"/>
          </a:xfrm>
        </p:spPr>
        <p:txBody>
          <a:bodyPr>
            <a:normAutofit/>
          </a:bodyPr>
          <a:lstStyle/>
          <a:p>
            <a:pPr marL="0" indent="0" algn="ctr">
              <a:buNone/>
            </a:pPr>
            <a:r>
              <a:rPr lang="es-ES" sz="6600" dirty="0" smtClean="0">
                <a:solidFill>
                  <a:srgbClr val="0070C0"/>
                </a:solidFill>
              </a:rPr>
              <a:t>BONA TRIA !!! </a:t>
            </a:r>
            <a:endParaRPr lang="es-ES" sz="6600" dirty="0">
              <a:solidFill>
                <a:srgbClr val="0070C0"/>
              </a:solidFill>
            </a:endParaRPr>
          </a:p>
        </p:txBody>
      </p:sp>
    </p:spTree>
    <p:extLst>
      <p:ext uri="{BB962C8B-B14F-4D97-AF65-F5344CB8AC3E}">
        <p14:creationId xmlns:p14="http://schemas.microsoft.com/office/powerpoint/2010/main" val="22720674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400" dirty="0" smtClean="0"/>
              <a:t>REFLEXIONA-HI</a:t>
            </a:r>
            <a:endParaRPr lang="es-ES" sz="4400" dirty="0"/>
          </a:p>
        </p:txBody>
      </p:sp>
      <p:sp>
        <p:nvSpPr>
          <p:cNvPr id="3" name="Marcador de contenido 2"/>
          <p:cNvSpPr>
            <a:spLocks noGrp="1"/>
          </p:cNvSpPr>
          <p:nvPr>
            <p:ph idx="1"/>
          </p:nvPr>
        </p:nvSpPr>
        <p:spPr>
          <a:xfrm>
            <a:off x="726510" y="2603500"/>
            <a:ext cx="10421654" cy="3416300"/>
          </a:xfrm>
        </p:spPr>
        <p:txBody>
          <a:bodyPr>
            <a:normAutofit lnSpcReduction="10000"/>
          </a:bodyPr>
          <a:lstStyle/>
          <a:p>
            <a:r>
              <a:rPr lang="ca-ES" sz="2800" dirty="0" smtClean="0"/>
              <a:t>És per això que cal pensar bé l’elecció, no t’has de precipitar ni has de fer el mateix que les teves amistats. Busca el teu propi camí!</a:t>
            </a:r>
          </a:p>
          <a:p>
            <a:endParaRPr lang="ca-ES" sz="2800" dirty="0" smtClean="0"/>
          </a:p>
          <a:p>
            <a:endParaRPr lang="ca-ES" sz="2800" dirty="0" smtClean="0"/>
          </a:p>
          <a:p>
            <a:r>
              <a:rPr lang="ca-ES" sz="2800" dirty="0" smtClean="0"/>
              <a:t>Compta també amb l’opinió de la gent del teu entorn (pares, professorat, tutor/a…)</a:t>
            </a:r>
          </a:p>
          <a:p>
            <a:endParaRPr lang="es-ES" sz="2400" dirty="0"/>
          </a:p>
        </p:txBody>
      </p:sp>
    </p:spTree>
    <p:extLst>
      <p:ext uri="{BB962C8B-B14F-4D97-AF65-F5344CB8AC3E}">
        <p14:creationId xmlns:p14="http://schemas.microsoft.com/office/powerpoint/2010/main" val="42425737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13983" y="2603500"/>
            <a:ext cx="10722279" cy="3416300"/>
          </a:xfrm>
        </p:spPr>
        <p:txBody>
          <a:bodyPr/>
          <a:lstStyle/>
          <a:p>
            <a:endParaRPr lang="es-ES" sz="2400" dirty="0" smtClean="0">
              <a:latin typeface="Bodoni MT" panose="02070603080606020203" pitchFamily="18" charset="0"/>
            </a:endParaRPr>
          </a:p>
          <a:p>
            <a:r>
              <a:rPr lang="ca-ES" sz="2800" dirty="0" smtClean="0"/>
              <a:t>La decisió final és teva i, per tant, cal que escullis sempre en funció dels teus </a:t>
            </a:r>
            <a:r>
              <a:rPr lang="ca-ES" sz="2800" dirty="0" smtClean="0"/>
              <a:t>interessos i aptituds  </a:t>
            </a:r>
            <a:r>
              <a:rPr lang="ca-ES" sz="2800" dirty="0" smtClean="0"/>
              <a:t>ja que l’objectiu és que acabis estudiant i treballant en allò que més t’agradi.</a:t>
            </a:r>
          </a:p>
          <a:p>
            <a:endParaRPr lang="es-ES" dirty="0"/>
          </a:p>
        </p:txBody>
      </p:sp>
      <p:sp>
        <p:nvSpPr>
          <p:cNvPr id="4" name="Título 1"/>
          <p:cNvSpPr>
            <a:spLocks noGrp="1"/>
          </p:cNvSpPr>
          <p:nvPr>
            <p:ph type="title"/>
          </p:nvPr>
        </p:nvSpPr>
        <p:spPr>
          <a:xfrm>
            <a:off x="1154954" y="973668"/>
            <a:ext cx="8761413" cy="706964"/>
          </a:xfrm>
        </p:spPr>
        <p:txBody>
          <a:bodyPr/>
          <a:lstStyle/>
          <a:p>
            <a:r>
              <a:rPr lang="es-ES" sz="4400" dirty="0" smtClean="0"/>
              <a:t>REFLEXIONA-HI</a:t>
            </a:r>
            <a:endParaRPr lang="es-ES" sz="4400" dirty="0"/>
          </a:p>
        </p:txBody>
      </p:sp>
    </p:spTree>
    <p:extLst>
      <p:ext uri="{BB962C8B-B14F-4D97-AF65-F5344CB8AC3E}">
        <p14:creationId xmlns:p14="http://schemas.microsoft.com/office/powerpoint/2010/main" val="41486644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400" dirty="0" smtClean="0"/>
              <a:t>COMENCEM…</a:t>
            </a:r>
            <a:endParaRPr lang="es-ES" sz="4400" dirty="0"/>
          </a:p>
        </p:txBody>
      </p:sp>
      <p:sp>
        <p:nvSpPr>
          <p:cNvPr id="3" name="Marcador de contenido 2"/>
          <p:cNvSpPr>
            <a:spLocks noGrp="1"/>
          </p:cNvSpPr>
          <p:nvPr>
            <p:ph idx="1"/>
          </p:nvPr>
        </p:nvSpPr>
        <p:spPr>
          <a:xfrm>
            <a:off x="864296" y="2603500"/>
            <a:ext cx="10033348" cy="3416300"/>
          </a:xfrm>
        </p:spPr>
        <p:txBody>
          <a:bodyPr>
            <a:normAutofit/>
          </a:bodyPr>
          <a:lstStyle/>
          <a:p>
            <a:r>
              <a:rPr lang="ca-ES" sz="2800" dirty="0" smtClean="0">
                <a:latin typeface="+mj-lt"/>
              </a:rPr>
              <a:t>L’últim curs de l’ESO inclou dos grups de matèries:</a:t>
            </a:r>
          </a:p>
          <a:p>
            <a:pPr>
              <a:buNone/>
            </a:pPr>
            <a:endParaRPr lang="ca-ES" sz="2800" dirty="0" smtClean="0">
              <a:latin typeface="+mj-lt"/>
            </a:endParaRPr>
          </a:p>
          <a:p>
            <a:pPr>
              <a:buClr>
                <a:srgbClr val="0070C0"/>
              </a:buClr>
              <a:buFont typeface="Arial" pitchFamily="34" charset="0"/>
              <a:buChar char="•"/>
            </a:pPr>
            <a:r>
              <a:rPr lang="ca-ES" sz="2800" b="1" dirty="0" smtClean="0">
                <a:solidFill>
                  <a:srgbClr val="0070C0"/>
                </a:solidFill>
                <a:latin typeface="+mj-lt"/>
              </a:rPr>
              <a:t>Les matèries comunes</a:t>
            </a:r>
          </a:p>
          <a:p>
            <a:pPr>
              <a:buClr>
                <a:srgbClr val="0070C0"/>
              </a:buClr>
              <a:buFont typeface="Arial" pitchFamily="34" charset="0"/>
              <a:buChar char="•"/>
            </a:pPr>
            <a:endParaRPr lang="ca-ES" sz="2800" dirty="0" smtClean="0">
              <a:solidFill>
                <a:srgbClr val="0070C0"/>
              </a:solidFill>
              <a:latin typeface="+mj-lt"/>
            </a:endParaRPr>
          </a:p>
          <a:p>
            <a:pPr>
              <a:buClr>
                <a:srgbClr val="0070C0"/>
              </a:buClr>
              <a:buFont typeface="Arial" pitchFamily="34" charset="0"/>
              <a:buChar char="•"/>
            </a:pPr>
            <a:r>
              <a:rPr lang="ca-ES" sz="2800" b="1" dirty="0" smtClean="0">
                <a:solidFill>
                  <a:srgbClr val="0070C0"/>
                </a:solidFill>
                <a:latin typeface="+mj-lt"/>
              </a:rPr>
              <a:t>Les matèries optatives</a:t>
            </a:r>
          </a:p>
          <a:p>
            <a:endParaRPr lang="es-ES" sz="2400" dirty="0">
              <a:latin typeface="Bodoni MT" panose="02070603080606020203" pitchFamily="18" charset="0"/>
            </a:endParaRPr>
          </a:p>
        </p:txBody>
      </p:sp>
    </p:spTree>
    <p:extLst>
      <p:ext uri="{BB962C8B-B14F-4D97-AF65-F5344CB8AC3E}">
        <p14:creationId xmlns:p14="http://schemas.microsoft.com/office/powerpoint/2010/main" val="42681743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400" dirty="0" smtClean="0"/>
              <a:t>LES MATÈRIES COMUNES</a:t>
            </a:r>
            <a:endParaRPr lang="es-ES" sz="4400" dirty="0"/>
          </a:p>
        </p:txBody>
      </p:sp>
      <p:sp>
        <p:nvSpPr>
          <p:cNvPr id="3" name="Marcador de contenido 2"/>
          <p:cNvSpPr>
            <a:spLocks noGrp="1"/>
          </p:cNvSpPr>
          <p:nvPr>
            <p:ph idx="1"/>
          </p:nvPr>
        </p:nvSpPr>
        <p:spPr>
          <a:xfrm>
            <a:off x="1154954" y="2367419"/>
            <a:ext cx="9993210" cy="3995803"/>
          </a:xfrm>
        </p:spPr>
        <p:txBody>
          <a:bodyPr>
            <a:normAutofit fontScale="47500" lnSpcReduction="20000"/>
          </a:bodyPr>
          <a:lstStyle/>
          <a:p>
            <a:r>
              <a:rPr lang="ca-ES" sz="4200" dirty="0" smtClean="0"/>
              <a:t>Les matèries comunes que hauràs de realitzar a 4t són:</a:t>
            </a:r>
          </a:p>
          <a:p>
            <a:endParaRPr lang="ca-ES" sz="4200" dirty="0" smtClean="0"/>
          </a:p>
          <a:p>
            <a:pPr>
              <a:buClr>
                <a:srgbClr val="0070C0"/>
              </a:buClr>
              <a:buSzPct val="100000"/>
              <a:buFont typeface="Arial" pitchFamily="34" charset="0"/>
              <a:buChar char="•"/>
            </a:pPr>
            <a:r>
              <a:rPr lang="ca-ES" sz="4200" dirty="0" smtClean="0"/>
              <a:t>LLENGUA CATALANA (3h)</a:t>
            </a:r>
          </a:p>
          <a:p>
            <a:pPr>
              <a:buClr>
                <a:srgbClr val="0070C0"/>
              </a:buClr>
              <a:buSzPct val="100000"/>
              <a:buFont typeface="Arial" pitchFamily="34" charset="0"/>
              <a:buChar char="•"/>
            </a:pPr>
            <a:r>
              <a:rPr lang="ca-ES" sz="4200" dirty="0" smtClean="0"/>
              <a:t>LLENGUA CASTELLANA (3h)</a:t>
            </a:r>
          </a:p>
          <a:p>
            <a:pPr>
              <a:buClr>
                <a:srgbClr val="0070C0"/>
              </a:buClr>
              <a:buSzPct val="100000"/>
              <a:buFont typeface="Arial" pitchFamily="34" charset="0"/>
              <a:buChar char="•"/>
            </a:pPr>
            <a:r>
              <a:rPr lang="ca-ES" sz="4200" dirty="0" smtClean="0"/>
              <a:t>ANGLÈS (3h)</a:t>
            </a:r>
          </a:p>
          <a:p>
            <a:pPr>
              <a:buClr>
                <a:srgbClr val="0070C0"/>
              </a:buClr>
              <a:buSzPct val="100000"/>
              <a:buFont typeface="Arial" pitchFamily="34" charset="0"/>
              <a:buChar char="•"/>
            </a:pPr>
            <a:r>
              <a:rPr lang="ca-ES" sz="4200" dirty="0" smtClean="0"/>
              <a:t>MATEMÀTIQUES (4h)</a:t>
            </a:r>
          </a:p>
          <a:p>
            <a:pPr>
              <a:buClr>
                <a:srgbClr val="0070C0"/>
              </a:buClr>
              <a:buSzPct val="100000"/>
              <a:buFont typeface="Arial" pitchFamily="34" charset="0"/>
              <a:buChar char="•"/>
            </a:pPr>
            <a:r>
              <a:rPr lang="ca-ES" sz="4200" dirty="0" smtClean="0"/>
              <a:t>CIÈNCIES SOCIALS (3h)</a:t>
            </a:r>
          </a:p>
          <a:p>
            <a:pPr>
              <a:buClr>
                <a:srgbClr val="0070C0"/>
              </a:buClr>
              <a:buSzPct val="100000"/>
              <a:buFont typeface="Arial" pitchFamily="34" charset="0"/>
              <a:buChar char="•"/>
            </a:pPr>
            <a:r>
              <a:rPr lang="ca-ES" sz="4200" dirty="0" smtClean="0"/>
              <a:t>EDUCACIÓ FÍSICA (2h)</a:t>
            </a:r>
          </a:p>
          <a:p>
            <a:pPr>
              <a:buClr>
                <a:srgbClr val="0070C0"/>
              </a:buClr>
              <a:buSzPct val="100000"/>
              <a:buFont typeface="Arial" pitchFamily="34" charset="0"/>
              <a:buChar char="•"/>
            </a:pPr>
            <a:r>
              <a:rPr lang="ca-ES" sz="4200" dirty="0" smtClean="0"/>
              <a:t>CULTURA I VALORS / RELIGIÓ (1h)</a:t>
            </a:r>
          </a:p>
          <a:p>
            <a:pPr>
              <a:buClr>
                <a:srgbClr val="0070C0"/>
              </a:buClr>
              <a:buSzPct val="100000"/>
              <a:buFont typeface="Arial" pitchFamily="34" charset="0"/>
              <a:buChar char="•"/>
            </a:pPr>
            <a:r>
              <a:rPr lang="ca-ES" sz="4200" dirty="0" smtClean="0"/>
              <a:t>TUTORIA (1h)</a:t>
            </a:r>
          </a:p>
          <a:p>
            <a:endParaRPr lang="es-ES" dirty="0"/>
          </a:p>
        </p:txBody>
      </p:sp>
    </p:spTree>
    <p:extLst>
      <p:ext uri="{BB962C8B-B14F-4D97-AF65-F5344CB8AC3E}">
        <p14:creationId xmlns:p14="http://schemas.microsoft.com/office/powerpoint/2010/main" val="4136468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LES MATÈRIES OPTATIVES</a:t>
            </a:r>
            <a:endParaRPr lang="es-ES" dirty="0"/>
          </a:p>
        </p:txBody>
      </p:sp>
      <p:sp>
        <p:nvSpPr>
          <p:cNvPr id="3" name="Marcador de contenido 2"/>
          <p:cNvSpPr>
            <a:spLocks noGrp="1"/>
          </p:cNvSpPr>
          <p:nvPr>
            <p:ph idx="1"/>
          </p:nvPr>
        </p:nvSpPr>
        <p:spPr>
          <a:xfrm>
            <a:off x="789140" y="2603500"/>
            <a:ext cx="10459233" cy="3416300"/>
          </a:xfrm>
        </p:spPr>
        <p:txBody>
          <a:bodyPr>
            <a:normAutofit/>
          </a:bodyPr>
          <a:lstStyle/>
          <a:p>
            <a:pPr>
              <a:buSzPct val="100000"/>
              <a:buFont typeface="Century Gothic" panose="020B0502020202020204" pitchFamily="34" charset="0"/>
              <a:buChar char="►"/>
            </a:pPr>
            <a:r>
              <a:rPr lang="ca-ES" sz="2000" dirty="0" smtClean="0"/>
              <a:t>Hi ha tres franges horàries dedicades a les matèries optatives.</a:t>
            </a:r>
          </a:p>
          <a:p>
            <a:pPr>
              <a:buSzPct val="100000"/>
              <a:buFont typeface="Century Gothic" panose="020B0502020202020204" pitchFamily="34" charset="0"/>
              <a:buChar char="►"/>
            </a:pPr>
            <a:endParaRPr lang="ca-ES" sz="2000" dirty="0" smtClean="0"/>
          </a:p>
          <a:p>
            <a:pPr>
              <a:buSzPct val="100000"/>
              <a:buFont typeface="Century Gothic" panose="020B0502020202020204" pitchFamily="34" charset="0"/>
              <a:buChar char="►"/>
            </a:pPr>
            <a:r>
              <a:rPr lang="ca-ES" sz="2000" dirty="0" smtClean="0"/>
              <a:t>A cada franja hauràs de triar una d’entre les tres opcions oferides.</a:t>
            </a:r>
          </a:p>
          <a:p>
            <a:pPr marL="0" indent="0">
              <a:buSzPct val="100000"/>
              <a:buNone/>
            </a:pPr>
            <a:endParaRPr lang="ca-ES" sz="2000" dirty="0" smtClean="0"/>
          </a:p>
          <a:p>
            <a:pPr>
              <a:buSzPct val="100000"/>
              <a:buFont typeface="Century Gothic" panose="020B0502020202020204" pitchFamily="34" charset="0"/>
              <a:buChar char="►"/>
            </a:pPr>
            <a:r>
              <a:rPr lang="ca-ES" sz="2000" dirty="0" smtClean="0"/>
              <a:t>És convenient que les numeris per ordre de preferència.</a:t>
            </a:r>
          </a:p>
          <a:p>
            <a:pPr>
              <a:buSzPct val="100000"/>
              <a:buFont typeface="Century Gothic" panose="020B0502020202020204" pitchFamily="34" charset="0"/>
              <a:buChar char="►"/>
            </a:pPr>
            <a:endParaRPr lang="ca-ES" sz="2000" dirty="0" smtClean="0"/>
          </a:p>
          <a:p>
            <a:pPr>
              <a:buSzPct val="100000"/>
              <a:buFont typeface="Century Gothic" panose="020B0502020202020204" pitchFamily="34" charset="0"/>
              <a:buChar char="►"/>
            </a:pPr>
            <a:r>
              <a:rPr lang="ca-ES" sz="2000" dirty="0" smtClean="0"/>
              <a:t>Les franges 1 i 2 són de 3 hores setmanals, mentre que la franja 3 és de 4 hores setmanals.</a:t>
            </a:r>
            <a:endParaRPr lang="ca-ES" sz="2000" dirty="0"/>
          </a:p>
        </p:txBody>
      </p:sp>
    </p:spTree>
    <p:extLst>
      <p:ext uri="{BB962C8B-B14F-4D97-AF65-F5344CB8AC3E}">
        <p14:creationId xmlns:p14="http://schemas.microsoft.com/office/powerpoint/2010/main" val="31706119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4057477055"/>
              </p:ext>
            </p:extLst>
          </p:nvPr>
        </p:nvGraphicFramePr>
        <p:xfrm>
          <a:off x="3299228" y="1698725"/>
          <a:ext cx="4728357" cy="3422450"/>
        </p:xfrm>
        <a:graphic>
          <a:graphicData uri="http://schemas.openxmlformats.org/drawingml/2006/table">
            <a:tbl>
              <a:tblPr firstRow="1" firstCol="1" bandRow="1">
                <a:tableStyleId>{5C22544A-7EE6-4342-B048-85BDC9FD1C3A}</a:tableStyleId>
              </a:tblPr>
              <a:tblGrid>
                <a:gridCol w="4403781">
                  <a:extLst>
                    <a:ext uri="{9D8B030D-6E8A-4147-A177-3AD203B41FA5}">
                      <a16:colId xmlns:a16="http://schemas.microsoft.com/office/drawing/2014/main" val="2689467602"/>
                    </a:ext>
                  </a:extLst>
                </a:gridCol>
                <a:gridCol w="324576">
                  <a:extLst>
                    <a:ext uri="{9D8B030D-6E8A-4147-A177-3AD203B41FA5}">
                      <a16:colId xmlns:a16="http://schemas.microsoft.com/office/drawing/2014/main" val="1148165876"/>
                    </a:ext>
                  </a:extLst>
                </a:gridCol>
              </a:tblGrid>
              <a:tr h="303671">
                <a:tc gridSpan="2">
                  <a:txBody>
                    <a:bodyPr/>
                    <a:lstStyle/>
                    <a:p>
                      <a:pPr algn="ctr">
                        <a:lnSpc>
                          <a:spcPct val="115000"/>
                        </a:lnSpc>
                        <a:spcAft>
                          <a:spcPts val="0"/>
                        </a:spcAft>
                      </a:pPr>
                      <a:r>
                        <a:rPr lang="es-ES" sz="1700" dirty="0">
                          <a:solidFill>
                            <a:schemeClr val="tx1"/>
                          </a:solidFill>
                          <a:effectLst/>
                        </a:rPr>
                        <a:t>FRANGES D’OPTATIVES 4t ESO </a:t>
                      </a:r>
                      <a:endParaRPr lang="ca-E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ca-ES"/>
                    </a:p>
                  </a:txBody>
                  <a:tcPr/>
                </a:tc>
                <a:extLst>
                  <a:ext uri="{0D108BD9-81ED-4DB2-BD59-A6C34878D82A}">
                    <a16:rowId xmlns:a16="http://schemas.microsoft.com/office/drawing/2014/main" val="2607683503"/>
                  </a:ext>
                </a:extLst>
              </a:tr>
              <a:tr h="278365">
                <a:tc gridSpan="2">
                  <a:txBody>
                    <a:bodyPr/>
                    <a:lstStyle/>
                    <a:p>
                      <a:pPr algn="l">
                        <a:lnSpc>
                          <a:spcPct val="115000"/>
                        </a:lnSpc>
                        <a:spcAft>
                          <a:spcPts val="0"/>
                        </a:spcAft>
                      </a:pPr>
                      <a:r>
                        <a:rPr lang="es-ES" sz="1600" dirty="0">
                          <a:solidFill>
                            <a:schemeClr val="tx1"/>
                          </a:solidFill>
                          <a:effectLst/>
                        </a:rPr>
                        <a:t>FRANJA1 (3h)</a:t>
                      </a:r>
                      <a:endParaRPr lang="ca-E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lang="ca-ES"/>
                    </a:p>
                  </a:txBody>
                  <a:tcPr/>
                </a:tc>
                <a:extLst>
                  <a:ext uri="{0D108BD9-81ED-4DB2-BD59-A6C34878D82A}">
                    <a16:rowId xmlns:a16="http://schemas.microsoft.com/office/drawing/2014/main" val="2005968158"/>
                  </a:ext>
                </a:extLst>
              </a:tr>
              <a:tr h="253059">
                <a:tc>
                  <a:txBody>
                    <a:bodyPr/>
                    <a:lstStyle/>
                    <a:p>
                      <a:pPr algn="l">
                        <a:lnSpc>
                          <a:spcPct val="115000"/>
                        </a:lnSpc>
                        <a:spcAft>
                          <a:spcPts val="0"/>
                        </a:spcAft>
                      </a:pPr>
                      <a:r>
                        <a:rPr lang="es-ES" sz="1400" dirty="0">
                          <a:solidFill>
                            <a:schemeClr val="tx1"/>
                          </a:solidFill>
                          <a:effectLst/>
                        </a:rPr>
                        <a:t>BIOLOGIA I GEOLOGIA</a:t>
                      </a:r>
                      <a:endParaRPr lang="ca-E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s-ES" sz="1400">
                          <a:solidFill>
                            <a:schemeClr val="tx1"/>
                          </a:solidFill>
                          <a:effectLst/>
                        </a:rPr>
                        <a:t> </a:t>
                      </a:r>
                      <a:endParaRPr lang="ca-ES"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68797369"/>
                  </a:ext>
                </a:extLst>
              </a:tr>
              <a:tr h="253059">
                <a:tc>
                  <a:txBody>
                    <a:bodyPr/>
                    <a:lstStyle/>
                    <a:p>
                      <a:pPr algn="l">
                        <a:lnSpc>
                          <a:spcPct val="115000"/>
                        </a:lnSpc>
                        <a:spcAft>
                          <a:spcPts val="0"/>
                        </a:spcAft>
                      </a:pPr>
                      <a:r>
                        <a:rPr lang="es-ES" sz="1400" dirty="0">
                          <a:solidFill>
                            <a:schemeClr val="tx1"/>
                          </a:solidFill>
                          <a:effectLst/>
                        </a:rPr>
                        <a:t>MÚSICA</a:t>
                      </a:r>
                      <a:endParaRPr lang="ca-E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s-ES" sz="1400">
                          <a:solidFill>
                            <a:schemeClr val="tx1"/>
                          </a:solidFill>
                          <a:effectLst/>
                        </a:rPr>
                        <a:t> </a:t>
                      </a:r>
                      <a:endParaRPr lang="ca-ES"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791264"/>
                  </a:ext>
                </a:extLst>
              </a:tr>
              <a:tr h="253059">
                <a:tc>
                  <a:txBody>
                    <a:bodyPr/>
                    <a:lstStyle/>
                    <a:p>
                      <a:pPr algn="l">
                        <a:lnSpc>
                          <a:spcPct val="115000"/>
                        </a:lnSpc>
                        <a:spcAft>
                          <a:spcPts val="0"/>
                        </a:spcAft>
                      </a:pPr>
                      <a:r>
                        <a:rPr lang="es-ES" sz="1400" dirty="0">
                          <a:solidFill>
                            <a:schemeClr val="tx1"/>
                          </a:solidFill>
                          <a:effectLst/>
                        </a:rPr>
                        <a:t>TECNOLOGIA </a:t>
                      </a:r>
                      <a:endParaRPr lang="ca-E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s-ES" sz="1400">
                          <a:solidFill>
                            <a:schemeClr val="tx1"/>
                          </a:solidFill>
                          <a:effectLst/>
                        </a:rPr>
                        <a:t> </a:t>
                      </a:r>
                      <a:endParaRPr lang="ca-ES"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3399633"/>
                  </a:ext>
                </a:extLst>
              </a:tr>
              <a:tr h="278365">
                <a:tc gridSpan="2">
                  <a:txBody>
                    <a:bodyPr/>
                    <a:lstStyle/>
                    <a:p>
                      <a:pPr algn="l">
                        <a:lnSpc>
                          <a:spcPct val="115000"/>
                        </a:lnSpc>
                        <a:spcAft>
                          <a:spcPts val="0"/>
                        </a:spcAft>
                      </a:pPr>
                      <a:r>
                        <a:rPr lang="es-ES" sz="1600" dirty="0">
                          <a:solidFill>
                            <a:schemeClr val="tx1"/>
                          </a:solidFill>
                          <a:effectLst/>
                        </a:rPr>
                        <a:t>FRANJA 2 (3h)</a:t>
                      </a:r>
                      <a:endParaRPr lang="ca-E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lang="ca-ES"/>
                    </a:p>
                  </a:txBody>
                  <a:tcPr/>
                </a:tc>
                <a:extLst>
                  <a:ext uri="{0D108BD9-81ED-4DB2-BD59-A6C34878D82A}">
                    <a16:rowId xmlns:a16="http://schemas.microsoft.com/office/drawing/2014/main" val="2613786225"/>
                  </a:ext>
                </a:extLst>
              </a:tr>
              <a:tr h="253059">
                <a:tc>
                  <a:txBody>
                    <a:bodyPr/>
                    <a:lstStyle/>
                    <a:p>
                      <a:pPr algn="l">
                        <a:lnSpc>
                          <a:spcPct val="115000"/>
                        </a:lnSpc>
                        <a:spcAft>
                          <a:spcPts val="0"/>
                        </a:spcAft>
                      </a:pPr>
                      <a:r>
                        <a:rPr lang="es-ES" sz="1400" dirty="0">
                          <a:solidFill>
                            <a:schemeClr val="tx1"/>
                          </a:solidFill>
                          <a:effectLst/>
                        </a:rPr>
                        <a:t>FÍSICA I QUÍMICA</a:t>
                      </a:r>
                      <a:endParaRPr lang="ca-E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s-ES" sz="1400">
                          <a:solidFill>
                            <a:schemeClr val="tx1"/>
                          </a:solidFill>
                          <a:effectLst/>
                        </a:rPr>
                        <a:t> </a:t>
                      </a:r>
                      <a:endParaRPr lang="ca-ES"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28225721"/>
                  </a:ext>
                </a:extLst>
              </a:tr>
              <a:tr h="253059">
                <a:tc>
                  <a:txBody>
                    <a:bodyPr/>
                    <a:lstStyle/>
                    <a:p>
                      <a:pPr algn="l">
                        <a:lnSpc>
                          <a:spcPct val="115000"/>
                        </a:lnSpc>
                        <a:spcAft>
                          <a:spcPts val="0"/>
                        </a:spcAft>
                      </a:pPr>
                      <a:r>
                        <a:rPr lang="es-ES" sz="1400" dirty="0">
                          <a:solidFill>
                            <a:schemeClr val="tx1"/>
                          </a:solidFill>
                          <a:effectLst/>
                        </a:rPr>
                        <a:t>LLATÍ</a:t>
                      </a:r>
                      <a:endParaRPr lang="ca-E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s-ES" sz="1400">
                          <a:solidFill>
                            <a:schemeClr val="tx1"/>
                          </a:solidFill>
                          <a:effectLst/>
                        </a:rPr>
                        <a:t> </a:t>
                      </a:r>
                      <a:endParaRPr lang="ca-ES"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1496821"/>
                  </a:ext>
                </a:extLst>
              </a:tr>
              <a:tr h="253059">
                <a:tc>
                  <a:txBody>
                    <a:bodyPr/>
                    <a:lstStyle/>
                    <a:p>
                      <a:pPr algn="l">
                        <a:lnSpc>
                          <a:spcPct val="115000"/>
                        </a:lnSpc>
                        <a:spcAft>
                          <a:spcPts val="0"/>
                        </a:spcAft>
                      </a:pPr>
                      <a:r>
                        <a:rPr lang="es-ES" sz="1400" dirty="0">
                          <a:solidFill>
                            <a:schemeClr val="tx1"/>
                          </a:solidFill>
                          <a:effectLst/>
                        </a:rPr>
                        <a:t>VISUAL I PLÀSTICA</a:t>
                      </a:r>
                      <a:endParaRPr lang="ca-E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s-ES" sz="1400">
                          <a:solidFill>
                            <a:schemeClr val="tx1"/>
                          </a:solidFill>
                          <a:effectLst/>
                        </a:rPr>
                        <a:t> </a:t>
                      </a:r>
                      <a:endParaRPr lang="ca-ES"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17393350"/>
                  </a:ext>
                </a:extLst>
              </a:tr>
              <a:tr h="278365">
                <a:tc gridSpan="2">
                  <a:txBody>
                    <a:bodyPr/>
                    <a:lstStyle/>
                    <a:p>
                      <a:pPr algn="l">
                        <a:lnSpc>
                          <a:spcPct val="115000"/>
                        </a:lnSpc>
                        <a:spcAft>
                          <a:spcPts val="0"/>
                        </a:spcAft>
                      </a:pPr>
                      <a:r>
                        <a:rPr lang="es-ES" sz="1600" dirty="0">
                          <a:solidFill>
                            <a:schemeClr val="tx1"/>
                          </a:solidFill>
                          <a:effectLst/>
                        </a:rPr>
                        <a:t>FRANJA 3 (4h)</a:t>
                      </a:r>
                      <a:endParaRPr lang="ca-E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lang="ca-ES"/>
                    </a:p>
                  </a:txBody>
                  <a:tcPr/>
                </a:tc>
                <a:extLst>
                  <a:ext uri="{0D108BD9-81ED-4DB2-BD59-A6C34878D82A}">
                    <a16:rowId xmlns:a16="http://schemas.microsoft.com/office/drawing/2014/main" val="887248276"/>
                  </a:ext>
                </a:extLst>
              </a:tr>
              <a:tr h="253059">
                <a:tc>
                  <a:txBody>
                    <a:bodyPr/>
                    <a:lstStyle/>
                    <a:p>
                      <a:pPr algn="l">
                        <a:lnSpc>
                          <a:spcPct val="115000"/>
                        </a:lnSpc>
                        <a:spcAft>
                          <a:spcPts val="0"/>
                        </a:spcAft>
                      </a:pPr>
                      <a:r>
                        <a:rPr lang="es-ES" sz="1400" dirty="0">
                          <a:solidFill>
                            <a:schemeClr val="tx1"/>
                          </a:solidFill>
                          <a:effectLst/>
                        </a:rPr>
                        <a:t>INFORMÀTICA</a:t>
                      </a:r>
                      <a:endParaRPr lang="ca-E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s-ES" sz="1400">
                          <a:solidFill>
                            <a:schemeClr val="tx1"/>
                          </a:solidFill>
                          <a:effectLst/>
                        </a:rPr>
                        <a:t> </a:t>
                      </a:r>
                      <a:endParaRPr lang="ca-ES"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07988673"/>
                  </a:ext>
                </a:extLst>
              </a:tr>
              <a:tr h="253059">
                <a:tc>
                  <a:txBody>
                    <a:bodyPr/>
                    <a:lstStyle/>
                    <a:p>
                      <a:pPr algn="l">
                        <a:lnSpc>
                          <a:spcPct val="115000"/>
                        </a:lnSpc>
                        <a:spcAft>
                          <a:spcPts val="0"/>
                        </a:spcAft>
                      </a:pPr>
                      <a:r>
                        <a:rPr lang="es-ES" sz="1400" dirty="0">
                          <a:solidFill>
                            <a:schemeClr val="tx1"/>
                          </a:solidFill>
                          <a:effectLst/>
                        </a:rPr>
                        <a:t>FRANCÈS</a:t>
                      </a:r>
                      <a:endParaRPr lang="ca-E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s-ES" sz="1400" dirty="0">
                          <a:solidFill>
                            <a:schemeClr val="tx1"/>
                          </a:solidFill>
                          <a:effectLst/>
                        </a:rPr>
                        <a:t> </a:t>
                      </a:r>
                      <a:endParaRPr lang="ca-E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6653625"/>
                  </a:ext>
                </a:extLst>
              </a:tr>
              <a:tr h="253059">
                <a:tc>
                  <a:txBody>
                    <a:bodyPr/>
                    <a:lstStyle/>
                    <a:p>
                      <a:pPr algn="l">
                        <a:lnSpc>
                          <a:spcPct val="115000"/>
                        </a:lnSpc>
                        <a:spcAft>
                          <a:spcPts val="0"/>
                        </a:spcAft>
                      </a:pPr>
                      <a:r>
                        <a:rPr lang="es-ES" sz="1400">
                          <a:solidFill>
                            <a:schemeClr val="tx1"/>
                          </a:solidFill>
                          <a:effectLst/>
                        </a:rPr>
                        <a:t>ECONOMIA + EMPRENEDORIA </a:t>
                      </a:r>
                      <a:endParaRPr lang="ca-ES"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s-ES" sz="1400" dirty="0">
                          <a:solidFill>
                            <a:schemeClr val="tx1"/>
                          </a:solidFill>
                          <a:effectLst/>
                        </a:rPr>
                        <a:t> </a:t>
                      </a:r>
                      <a:endParaRPr lang="ca-E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512" marR="4951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691994"/>
                  </a:ext>
                </a:extLst>
              </a:tr>
            </a:tbl>
          </a:graphicData>
        </a:graphic>
      </p:graphicFrame>
      <p:sp>
        <p:nvSpPr>
          <p:cNvPr id="3" name="Rectangle 1"/>
          <p:cNvSpPr>
            <a:spLocks noChangeArrowheads="1"/>
          </p:cNvSpPr>
          <p:nvPr/>
        </p:nvSpPr>
        <p:spPr bwMode="auto">
          <a:xfrm>
            <a:off x="3050955" y="320506"/>
            <a:ext cx="552273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a-ES" altLang="ca-ES" sz="2000" b="1" i="0" u="sng"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 tria matèries específiques 4t ESO curs 2018-19</a:t>
            </a:r>
            <a:endParaRPr kumimoji="0" lang="ca-ES" altLang="ca-ES" sz="12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a-ES" altLang="ca-ES" sz="18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Nom i cognoms:</a:t>
            </a:r>
            <a:endParaRPr kumimoji="0" lang="ca-ES" altLang="ca-ES" sz="12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a-ES" altLang="ca-ES" sz="18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Modalitat:</a:t>
            </a:r>
            <a:endParaRPr kumimoji="0" lang="ca-ES" altLang="ca-ES" sz="12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a-ES" altLang="ca-ES" sz="16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Numera per ordre de preferència les matèries de cada franja:</a:t>
            </a:r>
            <a:endParaRPr kumimoji="0" lang="ca-ES" altLang="ca-ES" sz="1200" b="0" i="0" u="none" strike="noStrike" cap="none" normalizeH="0" baseline="0" dirty="0" smtClean="0">
              <a:ln>
                <a:noFill/>
              </a:ln>
              <a:solidFill>
                <a:schemeClr val="tx1"/>
              </a:solidFill>
              <a:effectLst/>
            </a:endParaRPr>
          </a:p>
        </p:txBody>
      </p:sp>
      <p:sp>
        <p:nvSpPr>
          <p:cNvPr id="4" name="Rectángulo 3"/>
          <p:cNvSpPr/>
          <p:nvPr/>
        </p:nvSpPr>
        <p:spPr>
          <a:xfrm>
            <a:off x="2657255" y="5292912"/>
            <a:ext cx="6096000" cy="1292662"/>
          </a:xfrm>
          <a:prstGeom prst="rect">
            <a:avLst/>
          </a:prstGeom>
        </p:spPr>
        <p:txBody>
          <a:bodyPr>
            <a:spAutoFit/>
          </a:bodyPr>
          <a:lstStyle/>
          <a:p>
            <a:pPr lvl="0" algn="r" defTabSz="914400" eaLnBrk="0" fontAlgn="base" hangingPunct="0">
              <a:spcBef>
                <a:spcPct val="0"/>
              </a:spcBef>
              <a:spcAft>
                <a:spcPct val="0"/>
              </a:spcAft>
            </a:pPr>
            <a:r>
              <a:rPr lang="ca-ES" altLang="ca-ES" sz="2400" dirty="0" smtClean="0">
                <a:latin typeface="Calibri" panose="020F0502020204030204" pitchFamily="34" charset="0"/>
                <a:ea typeface="Calibri" panose="020F0502020204030204" pitchFamily="34" charset="0"/>
                <a:cs typeface="Times New Roman" panose="02020603050405020304" pitchFamily="18" charset="0"/>
              </a:rPr>
              <a:t> </a:t>
            </a:r>
            <a:r>
              <a:rPr lang="ca-ES" altLang="ca-ES" dirty="0" smtClean="0">
                <a:latin typeface="Calibri" panose="020F0502020204030204" pitchFamily="34" charset="0"/>
                <a:ea typeface="Calibri" panose="020F0502020204030204" pitchFamily="34" charset="0"/>
                <a:cs typeface="Times New Roman" panose="02020603050405020304" pitchFamily="18" charset="0"/>
              </a:rPr>
              <a:t>Vist-i-plau de la família:</a:t>
            </a:r>
            <a:endParaRPr lang="ca-ES" altLang="ca-ES" sz="1600" dirty="0" smtClean="0"/>
          </a:p>
          <a:p>
            <a:pPr lvl="0" defTabSz="914400" eaLnBrk="0" fontAlgn="base" hangingPunct="0">
              <a:spcBef>
                <a:spcPct val="0"/>
              </a:spcBef>
              <a:spcAft>
                <a:spcPct val="0"/>
              </a:spcAft>
            </a:pPr>
            <a:endParaRPr lang="ca-ES" altLang="ca-ES" dirty="0" smtClean="0">
              <a:latin typeface="Calibri" panose="020F0502020204030204" pitchFamily="34" charset="0"/>
              <a:ea typeface="Calibri" panose="020F0502020204030204" pitchFamily="34" charset="0"/>
              <a:cs typeface="Times New Roman" panose="02020603050405020304" pitchFamily="18" charset="0"/>
            </a:endParaRPr>
          </a:p>
          <a:p>
            <a:pPr lvl="0" defTabSz="914400" eaLnBrk="0" fontAlgn="base" hangingPunct="0">
              <a:spcBef>
                <a:spcPct val="0"/>
              </a:spcBef>
              <a:spcAft>
                <a:spcPct val="0"/>
              </a:spcAft>
            </a:pPr>
            <a:endParaRPr lang="ca-ES" altLang="ca-ES" dirty="0">
              <a:latin typeface="Calibri" panose="020F0502020204030204" pitchFamily="34" charset="0"/>
              <a:ea typeface="Calibri" panose="020F0502020204030204" pitchFamily="34" charset="0"/>
              <a:cs typeface="Times New Roman" panose="02020603050405020304" pitchFamily="18" charset="0"/>
            </a:endParaRPr>
          </a:p>
          <a:p>
            <a:pPr lvl="0" defTabSz="914400" eaLnBrk="0" fontAlgn="base" hangingPunct="0">
              <a:spcBef>
                <a:spcPct val="0"/>
              </a:spcBef>
              <a:spcAft>
                <a:spcPct val="0"/>
              </a:spcAft>
            </a:pPr>
            <a:r>
              <a:rPr lang="ca-ES" altLang="ca-ES" dirty="0" smtClean="0">
                <a:latin typeface="Calibri" panose="020F0502020204030204" pitchFamily="34" charset="0"/>
                <a:ea typeface="Calibri" panose="020F0502020204030204" pitchFamily="34" charset="0"/>
                <a:cs typeface="Times New Roman" panose="02020603050405020304" pitchFamily="18" charset="0"/>
              </a:rPr>
              <a:t>Observacions del centre:</a:t>
            </a:r>
            <a:endParaRPr lang="ca-ES" dirty="0"/>
          </a:p>
        </p:txBody>
      </p:sp>
    </p:spTree>
    <p:extLst>
      <p:ext uri="{BB962C8B-B14F-4D97-AF65-F5344CB8AC3E}">
        <p14:creationId xmlns:p14="http://schemas.microsoft.com/office/powerpoint/2010/main" val="20647426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03564" y="973668"/>
            <a:ext cx="10377054" cy="706964"/>
          </a:xfrm>
        </p:spPr>
        <p:txBody>
          <a:bodyPr/>
          <a:lstStyle/>
          <a:p>
            <a:r>
              <a:rPr lang="es-ES" sz="4400" dirty="0" smtClean="0"/>
              <a:t>PER AJUDAR-VOS AMB LA TRIA...</a:t>
            </a:r>
            <a:endParaRPr lang="es-ES" sz="4400" dirty="0"/>
          </a:p>
        </p:txBody>
      </p:sp>
      <p:sp>
        <p:nvSpPr>
          <p:cNvPr id="3" name="Marcador de contenido 2"/>
          <p:cNvSpPr>
            <a:spLocks noGrp="1"/>
          </p:cNvSpPr>
          <p:nvPr>
            <p:ph idx="1"/>
          </p:nvPr>
        </p:nvSpPr>
        <p:spPr>
          <a:xfrm>
            <a:off x="734291" y="2603500"/>
            <a:ext cx="10820400" cy="3416300"/>
          </a:xfrm>
        </p:spPr>
        <p:txBody>
          <a:bodyPr>
            <a:noAutofit/>
          </a:bodyPr>
          <a:lstStyle/>
          <a:p>
            <a:endParaRPr lang="ca-ES" sz="2400" dirty="0" smtClean="0"/>
          </a:p>
          <a:p>
            <a:r>
              <a:rPr lang="ca-ES" sz="2400" dirty="0" smtClean="0"/>
              <a:t>Us oferim un resum de cadascuna de les matèries que podeu triar.</a:t>
            </a:r>
          </a:p>
          <a:p>
            <a:endParaRPr lang="ca-ES" sz="2400" dirty="0" smtClean="0"/>
          </a:p>
          <a:p>
            <a:endParaRPr lang="ca-ES" sz="2400" dirty="0" smtClean="0"/>
          </a:p>
          <a:p>
            <a:r>
              <a:rPr lang="ca-ES" sz="2400" dirty="0" smtClean="0"/>
              <a:t>I si teniu dubtes podeu demanar ajut al coordinador de 2n cicle (Toni </a:t>
            </a:r>
            <a:r>
              <a:rPr lang="ca-ES" sz="2400" dirty="0" err="1" smtClean="0"/>
              <a:t>Sbert</a:t>
            </a:r>
            <a:r>
              <a:rPr lang="ca-ES" sz="2400" dirty="0" smtClean="0"/>
              <a:t>) i a  la coordinadora pedagògica (Roser Molins).</a:t>
            </a:r>
            <a:endParaRPr lang="ca-ES" sz="2400" dirty="0"/>
          </a:p>
        </p:txBody>
      </p:sp>
    </p:spTree>
    <p:extLst>
      <p:ext uri="{BB962C8B-B14F-4D97-AF65-F5344CB8AC3E}">
        <p14:creationId xmlns:p14="http://schemas.microsoft.com/office/powerpoint/2010/main" val="14737474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a de reuniones Ion">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Aspect</Template>
  <TotalTime>1462</TotalTime>
  <Words>1444</Words>
  <Application>Microsoft Office PowerPoint</Application>
  <PresentationFormat>Panorámica</PresentationFormat>
  <Paragraphs>185</Paragraphs>
  <Slides>20</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20</vt:i4>
      </vt:variant>
    </vt:vector>
  </HeadingPairs>
  <TitlesOfParts>
    <vt:vector size="27" baseType="lpstr">
      <vt:lpstr>Arial</vt:lpstr>
      <vt:lpstr>Bodoni MT</vt:lpstr>
      <vt:lpstr>Calibri</vt:lpstr>
      <vt:lpstr>Century Gothic</vt:lpstr>
      <vt:lpstr>Times New Roman</vt:lpstr>
      <vt:lpstr>Wingdings 3</vt:lpstr>
      <vt:lpstr>Sala de reuniones Ion</vt:lpstr>
      <vt:lpstr>QUIN ÉS EL MEU CAMÍ?  Itineraris de 4t d’ESO per als alumnes de 3r</vt:lpstr>
      <vt:lpstr>ABANS DE COMENÇAR</vt:lpstr>
      <vt:lpstr>REFLEXIONA-HI</vt:lpstr>
      <vt:lpstr>REFLEXIONA-HI</vt:lpstr>
      <vt:lpstr>COMENCEM…</vt:lpstr>
      <vt:lpstr>LES MATÈRIES COMUNES</vt:lpstr>
      <vt:lpstr>LES MATÈRIES OPTATIVES</vt:lpstr>
      <vt:lpstr>Presentación de PowerPoint</vt:lpstr>
      <vt:lpstr>PER AJUDAR-VOS AMB LA TRIA...</vt:lpstr>
      <vt:lpstr>BIOLOGIA I GEOLOGIA      FRANJA 1</vt:lpstr>
      <vt:lpstr>MÚSICA                        FRANJA 1</vt:lpstr>
      <vt:lpstr>TECNOLOGIA     FRANJA 1</vt:lpstr>
      <vt:lpstr>FÍSICA I QUÍMICA             FRANJA 2</vt:lpstr>
      <vt:lpstr>LLATÍ                            FRANJA 2</vt:lpstr>
      <vt:lpstr>VISUAL I PLÀSTICA                  FRANJA 2</vt:lpstr>
      <vt:lpstr>INFORMÀTICA                      FRANJA 3</vt:lpstr>
      <vt:lpstr> FRANCÈS                      FRANJA 3  </vt:lpstr>
      <vt:lpstr>ECONOMIA + EMPRENEDORIA   FRANJA 3</vt:lpstr>
      <vt:lpstr>INDICACIONS  IMPORTANTS</vt:lpstr>
      <vt:lpstr>I ARA…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QUIN ÉS EL MEU CAMÍ? Itineraris de 4t d’ESO per als alumnes de 3r</dc:title>
  <dc:creator>roser</dc:creator>
  <cp:lastModifiedBy>roser</cp:lastModifiedBy>
  <cp:revision>31</cp:revision>
  <dcterms:created xsi:type="dcterms:W3CDTF">2018-02-19T11:57:15Z</dcterms:created>
  <dcterms:modified xsi:type="dcterms:W3CDTF">2018-02-21T13:19:11Z</dcterms:modified>
</cp:coreProperties>
</file>