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4027" r:id="rId1"/>
  </p:sldMasterIdLst>
  <p:notesMasterIdLst>
    <p:notesMasterId r:id="rId23"/>
  </p:notesMasterIdLst>
  <p:sldIdLst>
    <p:sldId id="256" r:id="rId2"/>
    <p:sldId id="257" r:id="rId3"/>
    <p:sldId id="275" r:id="rId4"/>
    <p:sldId id="276" r:id="rId5"/>
    <p:sldId id="277" r:id="rId6"/>
    <p:sldId id="261" r:id="rId7"/>
    <p:sldId id="262" r:id="rId8"/>
    <p:sldId id="263" r:id="rId9"/>
    <p:sldId id="264" r:id="rId10"/>
    <p:sldId id="265" r:id="rId11"/>
    <p:sldId id="266" r:id="rId12"/>
    <p:sldId id="278" r:id="rId13"/>
    <p:sldId id="267" r:id="rId14"/>
    <p:sldId id="279" r:id="rId15"/>
    <p:sldId id="268" r:id="rId16"/>
    <p:sldId id="269" r:id="rId17"/>
    <p:sldId id="270" r:id="rId18"/>
    <p:sldId id="271" r:id="rId19"/>
    <p:sldId id="272" r:id="rId20"/>
    <p:sldId id="273" r:id="rId21"/>
    <p:sldId id="274" r:id="rId2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710B340E-10C9-4F07-AA6E-B19EC25F136E}">
  <a:tblStyle styleId="{710B340E-10C9-4F07-AA6E-B19EC25F136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6pPr>
            <a:lvl7pPr marL="3200400" marR="0" lvl="6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7pPr>
            <a:lvl8pPr marL="4572000" marR="0" lvl="7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8pPr>
            <a:lvl9pPr marL="6400800" marR="0" lvl="8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0" marR="0" lvl="0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6pPr>
            <a:lvl7pPr marL="3200400" marR="0" lvl="6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7pPr>
            <a:lvl8pPr marL="4572000" marR="0" lvl="7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8pPr>
            <a:lvl9pPr marL="6400800" marR="0" lvl="8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"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lvl="0">
              <a:spcBef>
                <a:spcPts val="0"/>
              </a:spcBef>
              <a:buChar char="●"/>
              <a:defRPr/>
            </a:lvl1pPr>
            <a:lvl2pPr lvl="1">
              <a:spcBef>
                <a:spcPts val="0"/>
              </a:spcBef>
              <a:buChar char="○"/>
              <a:defRPr/>
            </a:lvl2pPr>
            <a:lvl3pPr lvl="2">
              <a:spcBef>
                <a:spcPts val="0"/>
              </a:spcBef>
              <a:buChar char="■"/>
              <a:defRPr/>
            </a:lvl3pPr>
            <a:lvl4pPr lvl="3">
              <a:spcBef>
                <a:spcPts val="0"/>
              </a:spcBef>
              <a:buChar char="●"/>
              <a:defRPr/>
            </a:lvl4pPr>
            <a:lvl5pPr lvl="4">
              <a:spcBef>
                <a:spcPts val="0"/>
              </a:spcBef>
              <a:buChar char="○"/>
              <a:defRPr/>
            </a:lvl5pPr>
            <a:lvl6pPr lvl="5">
              <a:spcBef>
                <a:spcPts val="0"/>
              </a:spcBef>
              <a:buChar char="■"/>
              <a:defRPr/>
            </a:lvl6pPr>
            <a:lvl7pPr lvl="6">
              <a:spcBef>
                <a:spcPts val="0"/>
              </a:spcBef>
              <a:buChar char="●"/>
              <a:defRPr/>
            </a:lvl7pPr>
            <a:lvl8pPr lvl="7">
              <a:spcBef>
                <a:spcPts val="0"/>
              </a:spcBef>
              <a:buChar char="○"/>
              <a:defRPr/>
            </a:lvl8pPr>
            <a:lvl9pPr lvl="8">
              <a:spcBef>
                <a:spcPts val="0"/>
              </a:spcBef>
              <a:buChar char="■"/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marL="0" marR="0" lvl="0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1pPr>
            <a:lvl2pPr marL="457200" marR="0" lvl="1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2pPr>
            <a:lvl3pPr marL="914400" marR="0" lvl="2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3pPr>
            <a:lvl4pPr marL="1371600" marR="0" lvl="3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4pPr>
            <a:lvl5pPr marL="1828800" marR="0" lvl="4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5pPr>
            <a:lvl6pPr marL="2286000" marR="0" lvl="5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6pPr>
            <a:lvl7pPr marL="3200400" marR="0" lvl="6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7pPr>
            <a:lvl8pPr marL="4572000" marR="0" lvl="7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8pPr>
            <a:lvl9pPr marL="6400800" marR="0" lvl="8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/>
          </a:p>
          <a:p>
            <a:pPr marL="457200" marR="0" lvl="1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</a:pPr>
            <a:endParaRPr/>
          </a:p>
          <a:p>
            <a:pPr marL="914400" marR="0" lvl="2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</a:pPr>
            <a:endParaRPr/>
          </a:p>
          <a:p>
            <a:pPr marL="1371600" marR="0" lvl="3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</a:pPr>
            <a:endParaRPr/>
          </a:p>
          <a:p>
            <a:pPr marL="1828800" marR="0" lvl="4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</a:pPr>
            <a:endParaRPr/>
          </a:p>
          <a:p>
            <a:pPr marL="2286000" marR="0" lvl="5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</a:pPr>
            <a:endParaRPr/>
          </a:p>
          <a:p>
            <a:pPr marL="3200400" marR="0" lvl="6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</a:pPr>
            <a:endParaRPr/>
          </a:p>
          <a:p>
            <a:pPr marL="4572000" marR="0" lvl="7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</a:pPr>
            <a:endParaRPr/>
          </a:p>
          <a:p>
            <a:pPr marL="6400800" marR="0" lvl="8" indent="0" algn="l" rtl="0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325271985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0" name="Shape 130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1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36" name="Shape 13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55" name="Shape 15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6" name="Shape 1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90" name="Shape 1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1" name="Shape 1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98" name="Shape 19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205" name="Shape 2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6" name="Shape 2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6" name="Shape 21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3884612" y="8685211"/>
            <a:ext cx="2971799" cy="4572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1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2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3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4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5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6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7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  <a:p>
            <a:pPr lvl="8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/>
        </p:nvSpPr>
        <p:spPr>
          <a:xfrm>
            <a:off x="3884612" y="8685211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</a:p>
        </p:txBody>
      </p:sp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endParaRPr sz="11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_tradnl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>
  <p:cSld name="Título, gráfico y texto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682625" y="188913"/>
            <a:ext cx="8137525" cy="10080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648200" y="1743075"/>
            <a:ext cx="3811588" cy="15414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Font typeface="Noto Symbol"/>
              <a:buChar char="□"/>
              <a:defRPr/>
            </a:lvl1pPr>
            <a:lvl2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2pPr>
            <a:lvl3pPr marL="1143000" lvl="2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3pPr>
            <a:lvl4pPr marL="160020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5pPr>
            <a:lvl6pPr marL="251460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6pPr>
            <a:lvl7pPr marL="297180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7pPr>
            <a:lvl8pPr marL="342900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8pPr>
            <a:lvl9pPr marL="388620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ítulo, objetos y texto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82625" y="188913"/>
            <a:ext cx="8137525" cy="10080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85800" y="1743075"/>
            <a:ext cx="3809999" cy="15414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Font typeface="Noto Symbol"/>
              <a:buChar char="□"/>
              <a:defRPr/>
            </a:lvl1pPr>
            <a:lvl2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2pPr>
            <a:lvl3pPr marL="1143000" lvl="2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3pPr>
            <a:lvl4pPr marL="160020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5pPr>
            <a:lvl6pPr marL="251460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6pPr>
            <a:lvl7pPr marL="297180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7pPr>
            <a:lvl8pPr marL="342900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8pPr>
            <a:lvl9pPr marL="388620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48200" y="1743075"/>
            <a:ext cx="3811588" cy="15414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342900" lvl="0" indent="-228600" algn="l" rtl="0">
              <a:spcBef>
                <a:spcPts val="360"/>
              </a:spcBef>
              <a:spcAft>
                <a:spcPts val="0"/>
              </a:spcAft>
              <a:buClr>
                <a:srgbClr val="C00000"/>
              </a:buClr>
              <a:buFont typeface="Noto Symbol"/>
              <a:buChar char="□"/>
              <a:defRPr/>
            </a:lvl1pPr>
            <a:lvl2pPr marL="742950" lvl="1" indent="-18415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Noto Symbol"/>
              <a:buChar char="▪"/>
              <a:defRPr/>
            </a:lvl2pPr>
            <a:lvl3pPr marL="1143000" lvl="2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3pPr>
            <a:lvl4pPr marL="1600200" lvl="3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marL="2057400" lvl="4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5pPr>
            <a:lvl6pPr marL="2514600" lvl="5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6pPr>
            <a:lvl7pPr marL="2971800" lvl="6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7pPr>
            <a:lvl8pPr marL="3429000" lvl="7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8pPr>
            <a:lvl9pPr marL="3886200" lvl="8" indent="-1270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682625" y="188913"/>
            <a:ext cx="8137525" cy="1008062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l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l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l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l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_tradnl" smtClean="0"/>
              <a:t>Arrastre la imagen al marcador de posición o haga clic en el icono para agregar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September 28,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_tradnl" smtClean="0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September 28,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  <p:sldLayoutId id="2147484038" r:id="rId11"/>
    <p:sldLayoutId id="2147484039" r:id="rId12"/>
    <p:sldLayoutId id="2147484040" r:id="rId13"/>
    <p:sldLayoutId id="2147484041" r:id="rId14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accesnet.gencat.cat/accesnet/AppJava/html/index.html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ctrTitle"/>
          </p:nvPr>
        </p:nvSpPr>
        <p:spPr>
          <a:xfrm>
            <a:off x="685800" y="2500975"/>
            <a:ext cx="7772400" cy="109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1">
                <a:solidFill>
                  <a:srgbClr val="C00000"/>
                </a:solidFill>
              </a:rPr>
              <a:t>REUNIÓ INFORMATIVA BATXILLERAT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subTitle" idx="1"/>
          </p:nvPr>
        </p:nvSpPr>
        <p:spPr>
          <a:xfrm>
            <a:off x="1371600" y="4502712"/>
            <a:ext cx="6400799" cy="4268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25000"/>
              <a:buFont typeface="Noto Symbol"/>
              <a:buNone/>
            </a:pPr>
            <a:r>
              <a:rPr lang="en-US" sz="2200" b="1" dirty="0">
                <a:solidFill>
                  <a:schemeClr val="dk1"/>
                </a:solidFill>
              </a:rPr>
              <a:t>INS LLANÇÀ</a:t>
            </a:r>
          </a:p>
        </p:txBody>
      </p:sp>
      <p:sp>
        <p:nvSpPr>
          <p:cNvPr id="67" name="Shape 67"/>
          <p:cNvSpPr txBox="1"/>
          <p:nvPr/>
        </p:nvSpPr>
        <p:spPr>
          <a:xfrm>
            <a:off x="685812" y="5367262"/>
            <a:ext cx="2376600" cy="36659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b="1" dirty="0" smtClean="0">
                <a:solidFill>
                  <a:schemeClr val="dk1"/>
                </a:solidFill>
              </a:rPr>
              <a:t>2017-2018</a:t>
            </a:r>
            <a:endParaRPr lang="en-US" sz="1800" b="1" dirty="0">
              <a:solidFill>
                <a:schemeClr val="dk1"/>
              </a:solidFill>
            </a:endParaRPr>
          </a:p>
        </p:txBody>
      </p:sp>
      <p:pic>
        <p:nvPicPr>
          <p:cNvPr id="68" name="Shape 68"/>
          <p:cNvPicPr preferRelativeResize="0"/>
          <p:nvPr/>
        </p:nvPicPr>
        <p:blipFill rotWithShape="1">
          <a:blip r:embed="rId3">
            <a:alphaModFix/>
          </a:blip>
          <a:srcRect r="11956" b="50433"/>
          <a:stretch/>
        </p:blipFill>
        <p:spPr>
          <a:xfrm>
            <a:off x="684200" y="616720"/>
            <a:ext cx="1390550" cy="1560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 b="1">
                <a:solidFill>
                  <a:srgbClr val="980000"/>
                </a:solidFill>
              </a:rPr>
              <a:t>Segon de batxillerat.</a:t>
            </a:r>
          </a:p>
        </p:txBody>
      </p:sp>
      <p:sp>
        <p:nvSpPr>
          <p:cNvPr id="133" name="Shape 13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marL="457200" lvl="0" indent="-3429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</a:pPr>
            <a:r>
              <a:rPr lang="en-US" sz="1800" b="1" dirty="0" err="1">
                <a:solidFill>
                  <a:schemeClr val="dk1"/>
                </a:solidFill>
              </a:rPr>
              <a:t>Ciències</a:t>
            </a:r>
            <a:r>
              <a:rPr lang="en-US" sz="1800" b="1" dirty="0">
                <a:solidFill>
                  <a:schemeClr val="dk1"/>
                </a:solidFill>
              </a:rPr>
              <a:t> </a:t>
            </a:r>
            <a:r>
              <a:rPr lang="en-US" sz="1800" b="1" dirty="0" err="1">
                <a:solidFill>
                  <a:schemeClr val="dk1"/>
                </a:solidFill>
              </a:rPr>
              <a:t>i</a:t>
            </a:r>
            <a:r>
              <a:rPr lang="en-US" sz="1800" b="1" dirty="0">
                <a:solidFill>
                  <a:schemeClr val="dk1"/>
                </a:solidFill>
              </a:rPr>
              <a:t> </a:t>
            </a:r>
            <a:r>
              <a:rPr lang="en-US" sz="1800" b="1" dirty="0" err="1">
                <a:solidFill>
                  <a:schemeClr val="dk1"/>
                </a:solidFill>
              </a:rPr>
              <a:t>tecnologia</a:t>
            </a:r>
            <a:r>
              <a:rPr lang="en-US" sz="1800" b="1" dirty="0">
                <a:solidFill>
                  <a:schemeClr val="dk1"/>
                </a:solidFill>
              </a:rPr>
              <a:t> </a:t>
            </a:r>
          </a:p>
          <a:p>
            <a:pPr marL="1257300" lv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AutoNum type="arabicPeriod"/>
            </a:pPr>
            <a:r>
              <a:rPr lang="en-US" dirty="0" smtClean="0">
                <a:solidFill>
                  <a:schemeClr val="dk1"/>
                </a:solidFill>
              </a:rPr>
              <a:t>MATEMÀTIQUES</a:t>
            </a:r>
          </a:p>
          <a:p>
            <a:pPr marL="1257300" lv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AutoNum type="arabicPeriod"/>
            </a:pPr>
            <a:r>
              <a:rPr lang="en-US" dirty="0" smtClean="0">
                <a:solidFill>
                  <a:schemeClr val="dk1"/>
                </a:solidFill>
              </a:rPr>
              <a:t>FÍSICA</a:t>
            </a:r>
            <a:r>
              <a:rPr lang="en-US" dirty="0">
                <a:solidFill>
                  <a:schemeClr val="dk1"/>
                </a:solidFill>
              </a:rPr>
              <a:t>	</a:t>
            </a:r>
            <a:r>
              <a:rPr lang="en-US" dirty="0" smtClean="0">
                <a:solidFill>
                  <a:schemeClr val="dk1"/>
                </a:solidFill>
              </a:rPr>
              <a:t>  / ASSIGNATURES IOC</a:t>
            </a:r>
            <a:r>
              <a:rPr lang="en-US" dirty="0">
                <a:solidFill>
                  <a:schemeClr val="dk1"/>
                </a:solidFill>
              </a:rPr>
              <a:t>	</a:t>
            </a:r>
            <a:endParaRPr lang="en-US" dirty="0" smtClean="0">
              <a:solidFill>
                <a:schemeClr val="dk1"/>
              </a:solidFill>
            </a:endParaRPr>
          </a:p>
          <a:p>
            <a:pPr marL="1257300" lv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AutoNum type="arabicPeriod"/>
            </a:pPr>
            <a:r>
              <a:rPr lang="en-US" dirty="0" smtClean="0">
                <a:solidFill>
                  <a:schemeClr val="dk1"/>
                </a:solidFill>
              </a:rPr>
              <a:t>QUÍMICA (IOC)</a:t>
            </a:r>
            <a:r>
              <a:rPr lang="en-US" dirty="0">
                <a:solidFill>
                  <a:schemeClr val="dk1"/>
                </a:solidFill>
              </a:rPr>
              <a:t>		</a:t>
            </a:r>
            <a:endParaRPr lang="en-US" dirty="0" smtClean="0">
              <a:solidFill>
                <a:schemeClr val="dk1"/>
              </a:solidFill>
            </a:endParaRPr>
          </a:p>
          <a:p>
            <a:pPr marL="1257300" lv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AutoNum type="arabicPeriod"/>
            </a:pPr>
            <a:r>
              <a:rPr lang="en-US" dirty="0" smtClean="0">
                <a:solidFill>
                  <a:schemeClr val="dk1"/>
                </a:solidFill>
              </a:rPr>
              <a:t>BIOLOGIA </a:t>
            </a:r>
            <a:r>
              <a:rPr lang="en-US" dirty="0">
                <a:solidFill>
                  <a:schemeClr val="dk1"/>
                </a:solidFill>
              </a:rPr>
              <a:t>/ TEC. IND. (IOC)  </a:t>
            </a:r>
          </a:p>
          <a:p>
            <a:pPr marL="0" lvl="0" indent="-6985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sz="1800" b="1" dirty="0">
              <a:solidFill>
                <a:schemeClr val="dk1"/>
              </a:solidFill>
            </a:endParaRPr>
          </a:p>
          <a:p>
            <a:pPr marL="457200" lvl="0" indent="-3429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</a:pPr>
            <a:r>
              <a:rPr lang="en-US" sz="1800" b="1" dirty="0" err="1">
                <a:solidFill>
                  <a:schemeClr val="dk1"/>
                </a:solidFill>
              </a:rPr>
              <a:t>Humanitats</a:t>
            </a:r>
            <a:r>
              <a:rPr lang="en-US" sz="1800" b="1" dirty="0">
                <a:solidFill>
                  <a:schemeClr val="dk1"/>
                </a:solidFill>
              </a:rPr>
              <a:t> </a:t>
            </a:r>
            <a:r>
              <a:rPr lang="en-US" sz="1800" b="1" dirty="0" err="1">
                <a:solidFill>
                  <a:schemeClr val="dk1"/>
                </a:solidFill>
              </a:rPr>
              <a:t>i</a:t>
            </a:r>
            <a:r>
              <a:rPr lang="en-US" sz="1800" b="1" dirty="0">
                <a:solidFill>
                  <a:schemeClr val="dk1"/>
                </a:solidFill>
              </a:rPr>
              <a:t> </a:t>
            </a:r>
            <a:r>
              <a:rPr lang="en-US" sz="1800" b="1" dirty="0" err="1">
                <a:solidFill>
                  <a:schemeClr val="dk1"/>
                </a:solidFill>
              </a:rPr>
              <a:t>ciències</a:t>
            </a:r>
            <a:r>
              <a:rPr lang="en-US" sz="1800" b="1" dirty="0">
                <a:solidFill>
                  <a:schemeClr val="dk1"/>
                </a:solidFill>
              </a:rPr>
              <a:t> socials </a:t>
            </a:r>
          </a:p>
          <a:p>
            <a:pPr marL="1257300" lv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AutoNum type="arabicPeriod"/>
            </a:pPr>
            <a:r>
              <a:rPr lang="en-US" dirty="0" smtClean="0">
                <a:solidFill>
                  <a:schemeClr val="dk1"/>
                </a:solidFill>
              </a:rPr>
              <a:t>LLATÍ / MATEMÀTIQUES APLICADES</a:t>
            </a:r>
          </a:p>
          <a:p>
            <a:pPr marL="1257300" lv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AutoNum type="arabicPeriod"/>
            </a:pPr>
            <a:r>
              <a:rPr lang="en-US" dirty="0" smtClean="0">
                <a:solidFill>
                  <a:schemeClr val="dk1"/>
                </a:solidFill>
              </a:rPr>
              <a:t>LITERATURA CATALANA / EMPRESA II</a:t>
            </a:r>
          </a:p>
          <a:p>
            <a:pPr marL="1257300" lv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AutoNum type="arabicPeriod"/>
            </a:pPr>
            <a:r>
              <a:rPr lang="en-US" dirty="0" smtClean="0">
                <a:solidFill>
                  <a:schemeClr val="dk1"/>
                </a:solidFill>
              </a:rPr>
              <a:t>GEOGRAFIA / ASSIGNATURES IOC</a:t>
            </a:r>
          </a:p>
          <a:p>
            <a:pPr marL="1257300" lvl="0" algn="just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AutoNum type="arabicPeriod"/>
            </a:pPr>
            <a:r>
              <a:rPr lang="en-US" dirty="0" smtClean="0">
                <a:solidFill>
                  <a:schemeClr val="dk1"/>
                </a:solidFill>
              </a:rPr>
              <a:t>Hª DE L’ART / ASSIGNATURES IOC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>
                <a:solidFill>
                  <a:srgbClr val="C00000"/>
                </a:solidFill>
              </a:rPr>
              <a:t>Batxibac 2n de BAT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idx="1"/>
          </p:nvPr>
        </p:nvSpPr>
        <p:spPr>
          <a:xfrm>
            <a:off x="684125" y="1177637"/>
            <a:ext cx="8134500" cy="258618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rmAutofit fontScale="92500" lnSpcReduction="20000"/>
          </a:bodyPr>
          <a:lstStyle/>
          <a:p>
            <a:pPr marL="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 smtClean="0">
                <a:solidFill>
                  <a:schemeClr val="dk1"/>
                </a:solidFill>
              </a:rPr>
              <a:t>Comuna</a:t>
            </a:r>
            <a:r>
              <a:rPr lang="en-US" sz="1800" b="1" dirty="0">
                <a:solidFill>
                  <a:schemeClr val="dk1"/>
                </a:solidFill>
              </a:rPr>
              <a:t>: 	</a:t>
            </a:r>
            <a:r>
              <a:rPr lang="en-US" sz="1800" dirty="0" err="1">
                <a:solidFill>
                  <a:schemeClr val="dk1"/>
                </a:solidFill>
              </a:rPr>
              <a:t>Francès</a:t>
            </a:r>
            <a:r>
              <a:rPr lang="en-US" sz="1800" dirty="0">
                <a:solidFill>
                  <a:schemeClr val="dk1"/>
                </a:solidFill>
              </a:rPr>
              <a:t> 1ª </a:t>
            </a:r>
            <a:r>
              <a:rPr lang="en-US" sz="1800" dirty="0" err="1">
                <a:solidFill>
                  <a:schemeClr val="dk1"/>
                </a:solidFill>
              </a:rPr>
              <a:t>llengua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</a:p>
          <a:p>
            <a:pPr marL="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</a:rPr>
              <a:t>		</a:t>
            </a:r>
            <a:endParaRPr lang="en-US" sz="1800" dirty="0" smtClean="0">
              <a:solidFill>
                <a:schemeClr val="dk1"/>
              </a:solidFill>
            </a:endParaRPr>
          </a:p>
          <a:p>
            <a:pPr marL="0" marR="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</a:rPr>
              <a:t>	</a:t>
            </a:r>
            <a:r>
              <a:rPr lang="en-US" sz="1800" dirty="0" smtClean="0">
                <a:solidFill>
                  <a:schemeClr val="dk1"/>
                </a:solidFill>
              </a:rPr>
              <a:t>	</a:t>
            </a:r>
            <a:r>
              <a:rPr lang="en-US" sz="1800" dirty="0" err="1" smtClean="0">
                <a:solidFill>
                  <a:schemeClr val="dk1"/>
                </a:solidFill>
              </a:rPr>
              <a:t>Història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d’Espanya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i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França</a:t>
            </a:r>
            <a:endParaRPr lang="en-US" sz="1800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</a:pPr>
            <a:r>
              <a:rPr lang="en-US" sz="1800" b="1" dirty="0" smtClean="0">
                <a:solidFill>
                  <a:schemeClr val="dk1"/>
                </a:solidFill>
              </a:rPr>
              <a:t>	</a:t>
            </a:r>
            <a:r>
              <a:rPr lang="en-US" sz="1800" b="1" dirty="0" err="1" smtClean="0">
                <a:solidFill>
                  <a:schemeClr val="dk1"/>
                </a:solidFill>
              </a:rPr>
              <a:t>Ciències</a:t>
            </a:r>
            <a:r>
              <a:rPr lang="en-US" sz="1800" b="1" dirty="0" smtClean="0">
                <a:solidFill>
                  <a:schemeClr val="dk1"/>
                </a:solidFill>
              </a:rPr>
              <a:t> </a:t>
            </a:r>
            <a:r>
              <a:rPr lang="en-US" sz="1800" b="1" dirty="0" err="1">
                <a:solidFill>
                  <a:schemeClr val="dk1"/>
                </a:solidFill>
              </a:rPr>
              <a:t>i</a:t>
            </a:r>
            <a:r>
              <a:rPr lang="en-US" sz="1800" b="1" dirty="0">
                <a:solidFill>
                  <a:schemeClr val="dk1"/>
                </a:solidFill>
              </a:rPr>
              <a:t> </a:t>
            </a:r>
            <a:r>
              <a:rPr lang="en-US" sz="1800" b="1" dirty="0" err="1">
                <a:solidFill>
                  <a:schemeClr val="dk1"/>
                </a:solidFill>
              </a:rPr>
              <a:t>tecnologia</a:t>
            </a:r>
            <a:endParaRPr lang="en-US" sz="1800" b="1" dirty="0">
              <a:solidFill>
                <a:schemeClr val="dk1"/>
              </a:solidFill>
            </a:endParaRPr>
          </a:p>
          <a:p>
            <a:pPr marL="914400" lvl="0" indent="457200" algn="just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dirty="0">
                <a:solidFill>
                  <a:schemeClr val="dk1"/>
                </a:solidFill>
              </a:rPr>
              <a:t>1.LITERATURA FRANCESA / ANG 2ª LLENGUA	 	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chemeClr val="dk1"/>
              </a:solidFill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</a:pPr>
            <a:r>
              <a:rPr lang="en-US" sz="1800" b="1" dirty="0" smtClean="0">
                <a:solidFill>
                  <a:schemeClr val="dk1"/>
                </a:solidFill>
              </a:rPr>
              <a:t>	</a:t>
            </a:r>
            <a:r>
              <a:rPr lang="en-US" sz="1800" b="1" dirty="0" err="1" smtClean="0">
                <a:solidFill>
                  <a:schemeClr val="dk1"/>
                </a:solidFill>
              </a:rPr>
              <a:t>Humanitats</a:t>
            </a:r>
            <a:r>
              <a:rPr lang="en-US" sz="1800" b="1" dirty="0" smtClean="0">
                <a:solidFill>
                  <a:schemeClr val="dk1"/>
                </a:solidFill>
              </a:rPr>
              <a:t> </a:t>
            </a:r>
            <a:r>
              <a:rPr lang="en-US" sz="1800" b="1" dirty="0" err="1">
                <a:solidFill>
                  <a:schemeClr val="dk1"/>
                </a:solidFill>
              </a:rPr>
              <a:t>i</a:t>
            </a:r>
            <a:r>
              <a:rPr lang="en-US" sz="1800" b="1" dirty="0">
                <a:solidFill>
                  <a:schemeClr val="dk1"/>
                </a:solidFill>
              </a:rPr>
              <a:t> </a:t>
            </a:r>
            <a:r>
              <a:rPr lang="en-US" sz="1800" b="1" dirty="0" err="1">
                <a:solidFill>
                  <a:schemeClr val="dk1"/>
                </a:solidFill>
              </a:rPr>
              <a:t>ciències</a:t>
            </a:r>
            <a:r>
              <a:rPr lang="en-US" sz="1800" b="1" dirty="0">
                <a:solidFill>
                  <a:schemeClr val="dk1"/>
                </a:solidFill>
              </a:rPr>
              <a:t> socials </a:t>
            </a:r>
          </a:p>
          <a:p>
            <a:pPr marL="914400" marR="0" lvl="0" indent="45720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1. LITERATURA FRANCESA / ANG 2ª LLENGUA	</a:t>
            </a:r>
          </a:p>
          <a:p>
            <a:pPr marL="914400" marR="0" lvl="0" indent="3873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rPr lang="en-US" dirty="0">
                <a:solidFill>
                  <a:schemeClr val="dk1"/>
                </a:solidFill>
              </a:rPr>
              <a:t>				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None/>
            </a:pPr>
            <a:endParaRPr sz="1800" b="1" dirty="0">
              <a:solidFill>
                <a:schemeClr val="dk1"/>
              </a:solidFill>
            </a:endParaRPr>
          </a:p>
        </p:txBody>
      </p:sp>
      <p:sp>
        <p:nvSpPr>
          <p:cNvPr id="5" name="Shape 141"/>
          <p:cNvSpPr txBox="1"/>
          <p:nvPr/>
        </p:nvSpPr>
        <p:spPr>
          <a:xfrm>
            <a:off x="545604" y="3763818"/>
            <a:ext cx="8134500" cy="142009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just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600" b="1" dirty="0" smtClean="0">
                <a:solidFill>
                  <a:schemeClr val="dk1"/>
                </a:solidFill>
              </a:rPr>
              <a:t>*</a:t>
            </a:r>
            <a:r>
              <a:rPr lang="en-US" sz="1600" dirty="0" smtClean="0">
                <a:solidFill>
                  <a:schemeClr val="dk1"/>
                </a:solidFill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</a:rPr>
              <a:t>Els</a:t>
            </a:r>
            <a:r>
              <a:rPr lang="en-US" sz="1600" dirty="0" smtClean="0">
                <a:solidFill>
                  <a:schemeClr val="dk1"/>
                </a:solidFill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</a:rPr>
              <a:t>alumnes</a:t>
            </a:r>
            <a:r>
              <a:rPr lang="en-US" sz="1600" dirty="0" smtClean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p</a:t>
            </a:r>
            <a:r>
              <a:rPr lang="en-US" sz="1600" dirty="0" err="1" smtClean="0">
                <a:solidFill>
                  <a:schemeClr val="dk1"/>
                </a:solidFill>
              </a:rPr>
              <a:t>oden</a:t>
            </a:r>
            <a:r>
              <a:rPr lang="en-US" sz="1600" dirty="0" smtClean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realitzar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smtClean="0">
                <a:solidFill>
                  <a:schemeClr val="dk1"/>
                </a:solidFill>
              </a:rPr>
              <a:t>la </a:t>
            </a:r>
            <a:r>
              <a:rPr lang="en-US" sz="1600" b="1" dirty="0" err="1" smtClean="0">
                <a:solidFill>
                  <a:schemeClr val="dk1"/>
                </a:solidFill>
              </a:rPr>
              <a:t>fase</a:t>
            </a:r>
            <a:r>
              <a:rPr lang="en-US" sz="1600" b="1" dirty="0" smtClean="0">
                <a:solidFill>
                  <a:schemeClr val="dk1"/>
                </a:solidFill>
              </a:rPr>
              <a:t> </a:t>
            </a:r>
            <a:r>
              <a:rPr lang="en-US" sz="1600" b="1" dirty="0">
                <a:solidFill>
                  <a:schemeClr val="dk1"/>
                </a:solidFill>
              </a:rPr>
              <a:t>general de les PAU </a:t>
            </a:r>
            <a:r>
              <a:rPr lang="en-US" sz="1600" dirty="0">
                <a:solidFill>
                  <a:schemeClr val="dk1"/>
                </a:solidFill>
              </a:rPr>
              <a:t>o </a:t>
            </a:r>
            <a:r>
              <a:rPr lang="en-US" sz="1600" dirty="0" err="1" smtClean="0">
                <a:solidFill>
                  <a:schemeClr val="dk1"/>
                </a:solidFill>
              </a:rPr>
              <a:t>bé</a:t>
            </a:r>
            <a:r>
              <a:rPr lang="en-US" sz="1600" dirty="0" smtClean="0">
                <a:solidFill>
                  <a:schemeClr val="dk1"/>
                </a:solidFill>
              </a:rPr>
              <a:t> la </a:t>
            </a:r>
            <a:r>
              <a:rPr lang="en-US" sz="1600" b="1" dirty="0" err="1" smtClean="0">
                <a:solidFill>
                  <a:schemeClr val="dk1"/>
                </a:solidFill>
              </a:rPr>
              <a:t>prova</a:t>
            </a:r>
            <a:r>
              <a:rPr lang="en-US" sz="1600" b="1" dirty="0" smtClean="0">
                <a:solidFill>
                  <a:schemeClr val="dk1"/>
                </a:solidFill>
              </a:rPr>
              <a:t> </a:t>
            </a:r>
            <a:r>
              <a:rPr lang="en-US" sz="1600" b="1" dirty="0" err="1">
                <a:solidFill>
                  <a:schemeClr val="dk1"/>
                </a:solidFill>
              </a:rPr>
              <a:t>externa</a:t>
            </a:r>
            <a:r>
              <a:rPr lang="en-US" sz="1600" dirty="0">
                <a:solidFill>
                  <a:schemeClr val="dk1"/>
                </a:solidFill>
              </a:rPr>
              <a:t>. La </a:t>
            </a:r>
            <a:r>
              <a:rPr lang="en-US" sz="1600" b="1" dirty="0" err="1">
                <a:solidFill>
                  <a:schemeClr val="dk1"/>
                </a:solidFill>
              </a:rPr>
              <a:t>fase</a:t>
            </a:r>
            <a:r>
              <a:rPr lang="en-US" sz="1600" b="1" dirty="0">
                <a:solidFill>
                  <a:schemeClr val="dk1"/>
                </a:solidFill>
              </a:rPr>
              <a:t> </a:t>
            </a:r>
            <a:r>
              <a:rPr lang="en-US" sz="1600" b="1" dirty="0" err="1">
                <a:solidFill>
                  <a:schemeClr val="dk1"/>
                </a:solidFill>
              </a:rPr>
              <a:t>específica</a:t>
            </a:r>
            <a:r>
              <a:rPr lang="en-US" sz="1600" b="1" dirty="0">
                <a:solidFill>
                  <a:schemeClr val="dk1"/>
                </a:solidFill>
              </a:rPr>
              <a:t> </a:t>
            </a:r>
            <a:r>
              <a:rPr lang="en-US" sz="1600" dirty="0">
                <a:solidFill>
                  <a:schemeClr val="dk1"/>
                </a:solidFill>
              </a:rPr>
              <a:t>de les PAU </a:t>
            </a:r>
            <a:r>
              <a:rPr lang="en-US" sz="1600" b="1" dirty="0" err="1">
                <a:solidFill>
                  <a:schemeClr val="dk1"/>
                </a:solidFill>
              </a:rPr>
              <a:t>funciona</a:t>
            </a:r>
            <a:r>
              <a:rPr lang="en-US" sz="1600" b="1" dirty="0">
                <a:solidFill>
                  <a:schemeClr val="dk1"/>
                </a:solidFill>
              </a:rPr>
              <a:t> </a:t>
            </a:r>
            <a:r>
              <a:rPr lang="en-US" sz="1600" b="1" dirty="0" err="1">
                <a:solidFill>
                  <a:schemeClr val="dk1"/>
                </a:solidFill>
              </a:rPr>
              <a:t>igual</a:t>
            </a:r>
            <a:r>
              <a:rPr lang="en-US" sz="1600" dirty="0">
                <a:solidFill>
                  <a:schemeClr val="dk1"/>
                </a:solidFill>
              </a:rPr>
              <a:t>. </a:t>
            </a:r>
            <a:r>
              <a:rPr lang="en-US" sz="1600" dirty="0" err="1">
                <a:solidFill>
                  <a:schemeClr val="dk1"/>
                </a:solidFill>
              </a:rPr>
              <a:t>També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</a:rPr>
              <a:t>varia</a:t>
            </a:r>
            <a:r>
              <a:rPr lang="en-US" sz="1600" dirty="0" smtClean="0">
                <a:solidFill>
                  <a:schemeClr val="dk1"/>
                </a:solidFill>
              </a:rPr>
              <a:t> la </a:t>
            </a:r>
            <a:r>
              <a:rPr lang="en-US" sz="1600" dirty="0" err="1">
                <a:solidFill>
                  <a:schemeClr val="dk1"/>
                </a:solidFill>
              </a:rPr>
              <a:t>ponderació</a:t>
            </a:r>
            <a:r>
              <a:rPr lang="en-US" sz="1600" dirty="0">
                <a:solidFill>
                  <a:schemeClr val="dk1"/>
                </a:solidFill>
              </a:rPr>
              <a:t> a </a:t>
            </a:r>
            <a:r>
              <a:rPr lang="en-US" sz="1600" dirty="0" err="1">
                <a:solidFill>
                  <a:schemeClr val="dk1"/>
                </a:solidFill>
              </a:rPr>
              <a:t>l’hora</a:t>
            </a:r>
            <a:r>
              <a:rPr lang="en-US" sz="1600" dirty="0">
                <a:solidFill>
                  <a:schemeClr val="dk1"/>
                </a:solidFill>
              </a:rPr>
              <a:t> de </a:t>
            </a:r>
            <a:r>
              <a:rPr lang="en-US" sz="1600" dirty="0" err="1">
                <a:solidFill>
                  <a:schemeClr val="dk1"/>
                </a:solidFill>
              </a:rPr>
              <a:t>calcular</a:t>
            </a:r>
            <a:r>
              <a:rPr lang="en-US" sz="1600" dirty="0">
                <a:solidFill>
                  <a:schemeClr val="dk1"/>
                </a:solidFill>
              </a:rPr>
              <a:t> nota </a:t>
            </a:r>
            <a:r>
              <a:rPr lang="en-US" sz="1600" dirty="0" err="1">
                <a:solidFill>
                  <a:schemeClr val="dk1"/>
                </a:solidFill>
              </a:rPr>
              <a:t>d’accés</a:t>
            </a:r>
            <a:r>
              <a:rPr lang="en-US" sz="1600" dirty="0">
                <a:solidFill>
                  <a:schemeClr val="dk1"/>
                </a:solidFill>
              </a:rPr>
              <a:t>.</a:t>
            </a:r>
          </a:p>
          <a:p>
            <a:pPr lvl="0" algn="just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lang="en-US" sz="1600" dirty="0" smtClean="0">
              <a:solidFill>
                <a:schemeClr val="dk1"/>
              </a:solidFill>
            </a:endParaRPr>
          </a:p>
          <a:p>
            <a:pPr lvl="0" algn="just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600" dirty="0" smtClean="0">
                <a:solidFill>
                  <a:schemeClr val="dk1"/>
                </a:solidFill>
              </a:rPr>
              <a:t>*A </a:t>
            </a:r>
            <a:r>
              <a:rPr lang="en-US" sz="1600" dirty="0" err="1">
                <a:solidFill>
                  <a:schemeClr val="dk1"/>
                </a:solidFill>
              </a:rPr>
              <a:t>segon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dirty="0" err="1">
                <a:solidFill>
                  <a:schemeClr val="dk1"/>
                </a:solidFill>
              </a:rPr>
              <a:t>s’avalua</a:t>
            </a:r>
            <a:r>
              <a:rPr lang="en-US" sz="1600" dirty="0">
                <a:solidFill>
                  <a:schemeClr val="dk1"/>
                </a:solidFill>
              </a:rPr>
              <a:t> el </a:t>
            </a:r>
            <a:r>
              <a:rPr lang="en-US" sz="1600" dirty="0" err="1">
                <a:solidFill>
                  <a:schemeClr val="dk1"/>
                </a:solidFill>
              </a:rPr>
              <a:t>treball</a:t>
            </a:r>
            <a:r>
              <a:rPr lang="en-US" sz="1600" dirty="0">
                <a:solidFill>
                  <a:schemeClr val="dk1"/>
                </a:solidFill>
              </a:rPr>
              <a:t> de </a:t>
            </a:r>
            <a:r>
              <a:rPr lang="en-US" sz="1600" dirty="0" err="1">
                <a:solidFill>
                  <a:schemeClr val="dk1"/>
                </a:solidFill>
              </a:rPr>
              <a:t>recerca</a:t>
            </a:r>
            <a:r>
              <a:rPr lang="en-US" sz="1600" dirty="0">
                <a:solidFill>
                  <a:schemeClr val="dk1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rgbClr val="C00000"/>
                </a:solidFill>
              </a:rPr>
              <a:t>IOC (</a:t>
            </a:r>
            <a:r>
              <a:rPr lang="es-ES" dirty="0" err="1" smtClean="0">
                <a:solidFill>
                  <a:srgbClr val="C00000"/>
                </a:solidFill>
              </a:rPr>
              <a:t>Institut</a:t>
            </a:r>
            <a:r>
              <a:rPr lang="es-ES" dirty="0" smtClean="0">
                <a:solidFill>
                  <a:srgbClr val="C00000"/>
                </a:solidFill>
              </a:rPr>
              <a:t> </a:t>
            </a:r>
            <a:r>
              <a:rPr lang="es-ES" dirty="0" err="1" smtClean="0">
                <a:solidFill>
                  <a:srgbClr val="C00000"/>
                </a:solidFill>
              </a:rPr>
              <a:t>obert</a:t>
            </a:r>
            <a:r>
              <a:rPr lang="es-ES" dirty="0" smtClean="0">
                <a:solidFill>
                  <a:srgbClr val="C00000"/>
                </a:solidFill>
              </a:rPr>
              <a:t> de </a:t>
            </a:r>
            <a:r>
              <a:rPr lang="es-ES" dirty="0" err="1" smtClean="0">
                <a:solidFill>
                  <a:srgbClr val="C00000"/>
                </a:solidFill>
              </a:rPr>
              <a:t>catalunya</a:t>
            </a:r>
            <a:r>
              <a:rPr lang="es-ES" dirty="0" smtClean="0">
                <a:solidFill>
                  <a:srgbClr val="C00000"/>
                </a:solidFill>
              </a:rPr>
              <a:t>)</a:t>
            </a:r>
            <a:endParaRPr lang="es-ES" dirty="0">
              <a:solidFill>
                <a:srgbClr val="C0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720754"/>
          </a:xfrm>
        </p:spPr>
        <p:txBody>
          <a:bodyPr>
            <a:normAutofit fontScale="92500" lnSpcReduction="10000"/>
          </a:bodyPr>
          <a:lstStyle/>
          <a:p>
            <a:endParaRPr lang="es-ES" dirty="0" smtClean="0">
              <a:solidFill>
                <a:srgbClr val="C00000"/>
              </a:solidFill>
            </a:endParaRPr>
          </a:p>
          <a:p>
            <a:pPr algn="just"/>
            <a:r>
              <a:rPr lang="es-ES" dirty="0" smtClean="0">
                <a:solidFill>
                  <a:srgbClr val="C00000"/>
                </a:solidFill>
              </a:rPr>
              <a:t>■ 	</a:t>
            </a:r>
            <a:r>
              <a:rPr lang="es-ES" sz="1800" b="0" dirty="0" smtClean="0"/>
              <a:t>Al </a:t>
            </a:r>
            <a:r>
              <a:rPr lang="es-ES" sz="1800" b="0" dirty="0" err="1" smtClean="0"/>
              <a:t>curs</a:t>
            </a:r>
            <a:r>
              <a:rPr lang="es-ES" sz="1800" b="0" dirty="0" smtClean="0"/>
              <a:t> 2017-2018 </a:t>
            </a:r>
            <a:r>
              <a:rPr lang="es-ES" sz="1800" b="0" dirty="0" err="1" smtClean="0"/>
              <a:t>hi</a:t>
            </a:r>
            <a:r>
              <a:rPr lang="es-ES" sz="1800" b="0" dirty="0" smtClean="0"/>
              <a:t> ha un total de </a:t>
            </a:r>
            <a:r>
              <a:rPr lang="es-ES" sz="1800" dirty="0" smtClean="0"/>
              <a:t>23 </a:t>
            </a:r>
            <a:r>
              <a:rPr lang="es-ES" sz="1800" dirty="0" err="1" smtClean="0"/>
              <a:t>alumnes</a:t>
            </a:r>
            <a:r>
              <a:rPr lang="es-ES" sz="1800" dirty="0" smtClean="0"/>
              <a:t> </a:t>
            </a:r>
            <a:r>
              <a:rPr lang="es-ES" sz="1800" b="0" dirty="0" err="1" smtClean="0"/>
              <a:t>matriculats</a:t>
            </a:r>
            <a:r>
              <a:rPr lang="es-ES" sz="1800" b="0" dirty="0" smtClean="0"/>
              <a:t> a </a:t>
            </a:r>
            <a:r>
              <a:rPr lang="es-ES" sz="1800" b="0" dirty="0" err="1" smtClean="0"/>
              <a:t>l’</a:t>
            </a:r>
            <a:r>
              <a:rPr lang="es-ES" sz="1800" dirty="0" err="1" smtClean="0"/>
              <a:t>IOC</a:t>
            </a:r>
            <a:r>
              <a:rPr lang="es-ES" sz="1800" b="0" dirty="0" smtClean="0"/>
              <a:t> entre </a:t>
            </a:r>
            <a:r>
              <a:rPr lang="es-ES" sz="1800" b="0" dirty="0" err="1" smtClean="0"/>
              <a:t>els</a:t>
            </a:r>
            <a:r>
              <a:rPr lang="es-ES" sz="1800" b="0" dirty="0" smtClean="0"/>
              <a:t> dos cursos de </a:t>
            </a:r>
            <a:r>
              <a:rPr lang="es-ES" sz="1800" b="0" dirty="0" err="1" smtClean="0"/>
              <a:t>Batxillerat</a:t>
            </a:r>
            <a:r>
              <a:rPr lang="es-ES" sz="1800" b="0" dirty="0" smtClean="0"/>
              <a:t> (9 </a:t>
            </a:r>
            <a:r>
              <a:rPr lang="es-ES" sz="1800" b="0" dirty="0" err="1" smtClean="0"/>
              <a:t>alumnes</a:t>
            </a:r>
            <a:r>
              <a:rPr lang="es-ES" sz="1800" b="0" dirty="0" smtClean="0"/>
              <a:t> a 1er de BAT i 14 </a:t>
            </a:r>
            <a:r>
              <a:rPr lang="es-ES" sz="1800" b="0" dirty="0" err="1" smtClean="0"/>
              <a:t>alumnes</a:t>
            </a:r>
            <a:r>
              <a:rPr lang="es-ES" sz="1800" b="0" dirty="0" smtClean="0"/>
              <a:t> a 2n). </a:t>
            </a:r>
            <a:endParaRPr lang="es-ES" sz="1800" dirty="0" smtClean="0">
              <a:solidFill>
                <a:srgbClr val="C00000"/>
              </a:solidFill>
            </a:endParaRPr>
          </a:p>
          <a:p>
            <a:pPr algn="just"/>
            <a:endParaRPr lang="es-ES" sz="1800" dirty="0" smtClean="0">
              <a:solidFill>
                <a:srgbClr val="C00000"/>
              </a:solidFill>
            </a:endParaRPr>
          </a:p>
          <a:p>
            <a:pPr algn="just"/>
            <a:r>
              <a:rPr lang="es-ES" sz="1800" dirty="0" smtClean="0">
                <a:solidFill>
                  <a:srgbClr val="C00000"/>
                </a:solidFill>
              </a:rPr>
              <a:t>■</a:t>
            </a:r>
            <a:r>
              <a:rPr lang="es-ES" sz="1800" dirty="0" smtClean="0"/>
              <a:t>	</a:t>
            </a:r>
            <a:r>
              <a:rPr lang="es-ES" sz="1800" b="0" dirty="0" err="1" smtClean="0"/>
              <a:t>Els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alumnes</a:t>
            </a:r>
            <a:r>
              <a:rPr lang="es-ES" sz="1800" b="0" dirty="0" smtClean="0"/>
              <a:t> que cursen alguna </a:t>
            </a:r>
            <a:r>
              <a:rPr lang="es-ES" sz="1800" b="0" dirty="0" err="1" smtClean="0"/>
              <a:t>assignatura</a:t>
            </a:r>
            <a:r>
              <a:rPr lang="es-ES" sz="1800" b="0" dirty="0" smtClean="0"/>
              <a:t> de </a:t>
            </a:r>
            <a:r>
              <a:rPr lang="es-ES" sz="1800" b="0" dirty="0" err="1" smtClean="0"/>
              <a:t>l’IOC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tenen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assignat</a:t>
            </a:r>
            <a:r>
              <a:rPr lang="es-ES" sz="1800" b="0" dirty="0" smtClean="0"/>
              <a:t> </a:t>
            </a:r>
            <a:r>
              <a:rPr lang="es-ES" sz="1800" dirty="0" smtClean="0"/>
              <a:t>un </a:t>
            </a:r>
            <a:r>
              <a:rPr lang="es-ES" sz="1800" dirty="0" err="1" smtClean="0"/>
              <a:t>espai</a:t>
            </a:r>
            <a:r>
              <a:rPr lang="es-ES" sz="1800" dirty="0" smtClean="0"/>
              <a:t> </a:t>
            </a:r>
            <a:r>
              <a:rPr lang="es-ES" sz="1800" b="0" dirty="0" smtClean="0"/>
              <a:t>del centre </a:t>
            </a:r>
            <a:r>
              <a:rPr lang="es-ES" sz="1800" b="0" dirty="0" err="1" smtClean="0"/>
              <a:t>on</a:t>
            </a:r>
            <a:r>
              <a:rPr lang="es-ES" sz="1800" b="0" dirty="0" smtClean="0"/>
              <a:t> han de </a:t>
            </a:r>
            <a:r>
              <a:rPr lang="es-ES" sz="1800" dirty="0" err="1" smtClean="0"/>
              <a:t>romandre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durant</a:t>
            </a:r>
            <a:r>
              <a:rPr lang="es-ES" sz="1800" b="0" dirty="0" smtClean="0"/>
              <a:t> les </a:t>
            </a:r>
            <a:r>
              <a:rPr lang="es-ES" sz="1800" b="0" dirty="0" err="1" smtClean="0"/>
              <a:t>hores</a:t>
            </a:r>
            <a:r>
              <a:rPr lang="es-ES" sz="1800" b="0" dirty="0" smtClean="0"/>
              <a:t> del </a:t>
            </a:r>
            <a:r>
              <a:rPr lang="es-ES" sz="1800" b="0" dirty="0" err="1" smtClean="0"/>
              <a:t>seu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horari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corresponents</a:t>
            </a:r>
            <a:r>
              <a:rPr lang="es-ES" sz="1800" b="0" dirty="0" smtClean="0"/>
              <a:t> a </a:t>
            </a:r>
            <a:r>
              <a:rPr lang="es-ES" sz="1800" b="0" dirty="0" err="1" smtClean="0"/>
              <a:t>aquestes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assignatures</a:t>
            </a:r>
            <a:r>
              <a:rPr lang="es-ES" sz="1800" b="0" dirty="0" smtClean="0"/>
              <a:t>. </a:t>
            </a:r>
          </a:p>
          <a:p>
            <a:pPr algn="just"/>
            <a:endParaRPr lang="es-ES" sz="1800" b="0" dirty="0" smtClean="0"/>
          </a:p>
          <a:p>
            <a:pPr algn="just"/>
            <a:r>
              <a:rPr lang="es-ES" sz="1800" dirty="0" smtClean="0">
                <a:solidFill>
                  <a:srgbClr val="C00000"/>
                </a:solidFill>
              </a:rPr>
              <a:t>■	</a:t>
            </a:r>
            <a:r>
              <a:rPr lang="es-ES" sz="1800" b="0" dirty="0" smtClean="0"/>
              <a:t>La </a:t>
            </a:r>
            <a:r>
              <a:rPr lang="es-ES" sz="1800" dirty="0" err="1" smtClean="0"/>
              <a:t>presència</a:t>
            </a:r>
            <a:r>
              <a:rPr lang="es-ES" sz="1800" dirty="0" smtClean="0"/>
              <a:t> </a:t>
            </a:r>
            <a:r>
              <a:rPr lang="es-ES" sz="1800" b="0" dirty="0" err="1" smtClean="0"/>
              <a:t>dels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alumnes</a:t>
            </a:r>
            <a:r>
              <a:rPr lang="es-ES" sz="1800" b="0" dirty="0" smtClean="0"/>
              <a:t> al centre </a:t>
            </a:r>
            <a:r>
              <a:rPr lang="es-ES" sz="1800" b="0" dirty="0" err="1" smtClean="0"/>
              <a:t>és</a:t>
            </a:r>
            <a:r>
              <a:rPr lang="es-ES" sz="1800" b="0" dirty="0" smtClean="0"/>
              <a:t> </a:t>
            </a:r>
            <a:r>
              <a:rPr lang="es-ES" sz="1800" dirty="0" err="1" smtClean="0"/>
              <a:t>oblgatòria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mentre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duri</a:t>
            </a:r>
            <a:r>
              <a:rPr lang="es-ES" sz="1800" b="0" dirty="0" smtClean="0"/>
              <a:t> el </a:t>
            </a:r>
            <a:r>
              <a:rPr lang="es-ES" sz="1800" b="0" dirty="0" err="1" smtClean="0"/>
              <a:t>curs</a:t>
            </a:r>
            <a:r>
              <a:rPr lang="es-ES" sz="1800" b="0" dirty="0" smtClean="0"/>
              <a:t> de </a:t>
            </a:r>
            <a:r>
              <a:rPr lang="es-ES" sz="1800" b="0" dirty="0" err="1" smtClean="0"/>
              <a:t>l’IOC</a:t>
            </a:r>
            <a:r>
              <a:rPr lang="es-ES" sz="1800" b="0" dirty="0" smtClean="0"/>
              <a:t>, i, </a:t>
            </a:r>
            <a:r>
              <a:rPr lang="es-ES" sz="1800" b="0" dirty="0" err="1" smtClean="0"/>
              <a:t>només</a:t>
            </a:r>
            <a:r>
              <a:rPr lang="es-ES" sz="1800" b="0" dirty="0" smtClean="0"/>
              <a:t>, </a:t>
            </a:r>
            <a:r>
              <a:rPr lang="es-ES" sz="1800" b="0" dirty="0" err="1" smtClean="0"/>
              <a:t>excepcionalment</a:t>
            </a:r>
            <a:r>
              <a:rPr lang="es-ES" sz="1800" b="0" dirty="0" smtClean="0"/>
              <a:t>, i </a:t>
            </a:r>
            <a:r>
              <a:rPr lang="es-ES" sz="1800" b="0" dirty="0" err="1" smtClean="0"/>
              <a:t>amb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autorització</a:t>
            </a:r>
            <a:r>
              <a:rPr lang="es-ES" sz="1800" b="0" dirty="0" smtClean="0"/>
              <a:t>, poden </a:t>
            </a:r>
            <a:r>
              <a:rPr lang="es-ES" sz="1800" b="0" dirty="0" err="1" smtClean="0"/>
              <a:t>deixar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d’assistir</a:t>
            </a:r>
            <a:r>
              <a:rPr lang="es-ES" sz="1800" b="0" dirty="0" smtClean="0"/>
              <a:t> a les </a:t>
            </a:r>
            <a:r>
              <a:rPr lang="es-ES" sz="1800" b="0" dirty="0" err="1" smtClean="0"/>
              <a:t>classes</a:t>
            </a:r>
            <a:r>
              <a:rPr lang="es-ES" sz="1800" b="0" dirty="0" smtClean="0"/>
              <a:t> de primera i última hora </a:t>
            </a:r>
            <a:r>
              <a:rPr lang="es-ES" sz="1800" b="0" dirty="0" err="1" smtClean="0"/>
              <a:t>quan</a:t>
            </a:r>
            <a:r>
              <a:rPr lang="es-ES" sz="1800" b="0" dirty="0" smtClean="0"/>
              <a:t> el </a:t>
            </a:r>
            <a:r>
              <a:rPr lang="es-ES" sz="1800" b="0" dirty="0" err="1" smtClean="0"/>
              <a:t>curs</a:t>
            </a:r>
            <a:r>
              <a:rPr lang="es-ES" sz="1800" b="0" dirty="0" smtClean="0"/>
              <a:t> a </a:t>
            </a:r>
            <a:r>
              <a:rPr lang="es-ES" sz="1800" b="0" dirty="0" err="1" smtClean="0"/>
              <a:t>distància</a:t>
            </a:r>
            <a:r>
              <a:rPr lang="es-ES" sz="1800" b="0" dirty="0" smtClean="0"/>
              <a:t> encara no </a:t>
            </a:r>
            <a:r>
              <a:rPr lang="es-ES" sz="1800" b="0" dirty="0" err="1" smtClean="0"/>
              <a:t>hagi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començat</a:t>
            </a:r>
            <a:r>
              <a:rPr lang="es-ES" sz="1800" b="0" dirty="0" smtClean="0"/>
              <a:t> o </a:t>
            </a:r>
            <a:r>
              <a:rPr lang="es-ES" sz="1800" b="0" dirty="0" err="1" smtClean="0"/>
              <a:t>quan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ja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hagi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acabat</a:t>
            </a:r>
            <a:r>
              <a:rPr lang="es-ES" sz="1800" b="0" dirty="0" smtClean="0"/>
              <a:t>. </a:t>
            </a:r>
            <a:r>
              <a:rPr lang="es-ES" sz="1800" b="0" dirty="0" err="1" smtClean="0"/>
              <a:t>Els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professors</a:t>
            </a:r>
            <a:r>
              <a:rPr lang="es-ES" sz="1800" b="0" dirty="0" smtClean="0"/>
              <a:t> de </a:t>
            </a:r>
            <a:r>
              <a:rPr lang="es-ES" sz="1800" b="0" dirty="0" err="1" smtClean="0"/>
              <a:t>guàrdia</a:t>
            </a:r>
            <a:r>
              <a:rPr lang="es-ES" sz="1800" b="0" dirty="0" smtClean="0"/>
              <a:t> </a:t>
            </a:r>
            <a:r>
              <a:rPr lang="es-ES" sz="1800" dirty="0" smtClean="0"/>
              <a:t>controlaran </a:t>
            </a:r>
            <a:r>
              <a:rPr lang="es-ES" sz="1800" dirty="0" err="1" smtClean="0"/>
              <a:t>l’assistència</a:t>
            </a:r>
            <a:r>
              <a:rPr lang="es-ES" sz="1800" dirty="0" smtClean="0"/>
              <a:t> </a:t>
            </a:r>
            <a:r>
              <a:rPr lang="es-ES" sz="1800" b="0" dirty="0" smtClean="0"/>
              <a:t>i vigilaran que el </a:t>
            </a:r>
            <a:r>
              <a:rPr lang="es-ES" sz="1800" b="0" dirty="0" err="1" smtClean="0"/>
              <a:t>comportament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sigui</a:t>
            </a:r>
            <a:r>
              <a:rPr lang="es-ES" sz="1800" b="0" dirty="0" smtClean="0"/>
              <a:t> </a:t>
            </a:r>
            <a:r>
              <a:rPr lang="es-ES" sz="1800" b="0" dirty="0" err="1" smtClean="0"/>
              <a:t>l’adient</a:t>
            </a:r>
            <a:r>
              <a:rPr lang="es-ES" sz="1800" b="0" dirty="0" smtClean="0"/>
              <a:t>. </a:t>
            </a:r>
          </a:p>
          <a:p>
            <a:pPr algn="just"/>
            <a:endParaRPr lang="es-ES" b="0" dirty="0" smtClean="0">
              <a:solidFill>
                <a:srgbClr val="C00000"/>
              </a:solidFill>
            </a:endParaRPr>
          </a:p>
          <a:p>
            <a:pPr algn="just"/>
            <a:endParaRPr lang="es-E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684212" y="658091"/>
            <a:ext cx="7773900" cy="5426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2200" b="1" dirty="0">
              <a:solidFill>
                <a:schemeClr val="dk1"/>
              </a:solidFill>
            </a:endParaRPr>
          </a:p>
        </p:txBody>
      </p:sp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682625" y="188913"/>
            <a:ext cx="8137525" cy="46917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dirty="0" err="1">
                <a:solidFill>
                  <a:srgbClr val="C00000"/>
                </a:solidFill>
              </a:rPr>
              <a:t>Treball</a:t>
            </a:r>
            <a:r>
              <a:rPr lang="en-US" sz="2400" b="1" dirty="0">
                <a:solidFill>
                  <a:srgbClr val="C00000"/>
                </a:solidFill>
              </a:rPr>
              <a:t> de </a:t>
            </a:r>
            <a:r>
              <a:rPr lang="en-US" sz="2400" b="1" dirty="0" err="1">
                <a:solidFill>
                  <a:srgbClr val="C00000"/>
                </a:solidFill>
              </a:rPr>
              <a:t>recerca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684212" y="886694"/>
          <a:ext cx="7392987" cy="4100943"/>
        </p:xfrm>
        <a:graphic>
          <a:graphicData uri="http://schemas.openxmlformats.org/drawingml/2006/table">
            <a:tbl>
              <a:tblPr firstRow="1" bandRow="1">
                <a:tableStyleId>{710B340E-10C9-4F07-AA6E-B19EC25F136E}</a:tableStyleId>
              </a:tblPr>
              <a:tblGrid>
                <a:gridCol w="7392987"/>
              </a:tblGrid>
              <a:tr h="58584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800" b="1" dirty="0" smtClean="0">
                          <a:latin typeface="+mj-lt"/>
                          <a:ea typeface="Calibri"/>
                          <a:cs typeface="Times New Roman"/>
                        </a:rPr>
                        <a:t>MEMBRES DE LA COMISSIÓ DEL TREBALL DE RECERCA</a:t>
                      </a:r>
                    </a:p>
                  </a:txBody>
                  <a:tcPr>
                    <a:solidFill>
                      <a:srgbClr val="FF5050"/>
                    </a:solidFill>
                  </a:tcPr>
                </a:tc>
              </a:tr>
              <a:tr h="585849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+mj-lt"/>
                        </a:rPr>
                        <a:t>Georgina </a:t>
                      </a:r>
                      <a:r>
                        <a:rPr lang="es-ES" dirty="0" err="1" smtClean="0">
                          <a:latin typeface="+mj-lt"/>
                        </a:rPr>
                        <a:t>Baró</a:t>
                      </a:r>
                      <a:r>
                        <a:rPr lang="es-ES" dirty="0" smtClean="0">
                          <a:latin typeface="+mj-lt"/>
                        </a:rPr>
                        <a:t> (</a:t>
                      </a:r>
                      <a:r>
                        <a:rPr lang="es-ES" dirty="0" err="1" smtClean="0">
                          <a:latin typeface="+mj-lt"/>
                        </a:rPr>
                        <a:t>Teconologia</a:t>
                      </a:r>
                      <a:r>
                        <a:rPr lang="es-ES" dirty="0" smtClean="0">
                          <a:latin typeface="+mj-lt"/>
                        </a:rPr>
                        <a:t>)</a:t>
                      </a:r>
                      <a:endParaRPr lang="es-ES" dirty="0">
                        <a:latin typeface="+mj-lt"/>
                      </a:endParaRPr>
                    </a:p>
                  </a:txBody>
                  <a:tcPr/>
                </a:tc>
              </a:tr>
              <a:tr h="585849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+mj-lt"/>
                        </a:rPr>
                        <a:t>Sergi </a:t>
                      </a:r>
                      <a:r>
                        <a:rPr lang="es-ES" dirty="0" err="1" smtClean="0">
                          <a:latin typeface="+mj-lt"/>
                        </a:rPr>
                        <a:t>Matarín</a:t>
                      </a:r>
                      <a:r>
                        <a:rPr lang="es-ES" dirty="0" smtClean="0">
                          <a:latin typeface="+mj-lt"/>
                        </a:rPr>
                        <a:t> (</a:t>
                      </a:r>
                      <a:r>
                        <a:rPr lang="es-ES" dirty="0" err="1" smtClean="0">
                          <a:latin typeface="+mj-lt"/>
                        </a:rPr>
                        <a:t>Francès</a:t>
                      </a:r>
                      <a:r>
                        <a:rPr lang="es-ES" dirty="0" smtClean="0">
                          <a:latin typeface="+mj-lt"/>
                        </a:rPr>
                        <a:t>)</a:t>
                      </a:r>
                      <a:endParaRPr lang="es-ES" dirty="0">
                        <a:latin typeface="+mj-lt"/>
                      </a:endParaRPr>
                    </a:p>
                  </a:txBody>
                  <a:tcPr/>
                </a:tc>
              </a:tr>
              <a:tr h="585849">
                <a:tc>
                  <a:txBody>
                    <a:bodyPr/>
                    <a:lstStyle/>
                    <a:p>
                      <a:r>
                        <a:rPr lang="es-ES" dirty="0" err="1" smtClean="0">
                          <a:latin typeface="+mj-lt"/>
                        </a:rPr>
                        <a:t>Lídia</a:t>
                      </a:r>
                      <a:r>
                        <a:rPr lang="es-ES" dirty="0" smtClean="0">
                          <a:latin typeface="+mj-lt"/>
                        </a:rPr>
                        <a:t> Ochoa (Física)</a:t>
                      </a:r>
                      <a:endParaRPr lang="es-ES" dirty="0">
                        <a:latin typeface="+mj-lt"/>
                      </a:endParaRPr>
                    </a:p>
                  </a:txBody>
                  <a:tcPr/>
                </a:tc>
              </a:tr>
              <a:tr h="585849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+mj-lt"/>
                        </a:rPr>
                        <a:t>Adrià Sabater (Química)</a:t>
                      </a:r>
                    </a:p>
                  </a:txBody>
                  <a:tcPr/>
                </a:tc>
              </a:tr>
              <a:tr h="585849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+mj-lt"/>
                        </a:rPr>
                        <a:t>Iván Teruel (</a:t>
                      </a:r>
                      <a:r>
                        <a:rPr lang="es-ES" dirty="0" err="1" smtClean="0">
                          <a:latin typeface="+mj-lt"/>
                        </a:rPr>
                        <a:t>Llengua</a:t>
                      </a:r>
                      <a:r>
                        <a:rPr lang="es-ES" dirty="0" smtClean="0">
                          <a:latin typeface="+mj-lt"/>
                        </a:rPr>
                        <a:t> Castellana)</a:t>
                      </a:r>
                      <a:endParaRPr lang="es-ES" dirty="0">
                        <a:latin typeface="+mj-lt"/>
                      </a:endParaRPr>
                    </a:p>
                  </a:txBody>
                  <a:tcPr/>
                </a:tc>
              </a:tr>
              <a:tr h="585849">
                <a:tc>
                  <a:txBody>
                    <a:bodyPr/>
                    <a:lstStyle/>
                    <a:p>
                      <a:r>
                        <a:rPr lang="es-ES" dirty="0" smtClean="0">
                          <a:latin typeface="+mj-lt"/>
                        </a:rPr>
                        <a:t>Lluís</a:t>
                      </a:r>
                      <a:r>
                        <a:rPr lang="es-ES" baseline="0" dirty="0" smtClean="0">
                          <a:latin typeface="+mj-lt"/>
                        </a:rPr>
                        <a:t> </a:t>
                      </a:r>
                      <a:r>
                        <a:rPr lang="es-ES" baseline="0" dirty="0" err="1" smtClean="0">
                          <a:latin typeface="+mj-lt"/>
                        </a:rPr>
                        <a:t>Valldaura</a:t>
                      </a:r>
                      <a:r>
                        <a:rPr lang="es-ES" baseline="0" dirty="0" smtClean="0">
                          <a:latin typeface="+mj-lt"/>
                        </a:rPr>
                        <a:t> (</a:t>
                      </a:r>
                      <a:r>
                        <a:rPr lang="es-ES" baseline="0" dirty="0" err="1" smtClean="0">
                          <a:latin typeface="+mj-lt"/>
                        </a:rPr>
                        <a:t>Matemàtiques</a:t>
                      </a:r>
                      <a:r>
                        <a:rPr lang="es-ES" baseline="0" dirty="0" smtClean="0">
                          <a:latin typeface="+mj-lt"/>
                        </a:rPr>
                        <a:t>)</a:t>
                      </a:r>
                      <a:endParaRPr lang="es-ES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684212" y="658091"/>
            <a:ext cx="7773900" cy="542636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 dirty="0" smtClean="0">
                <a:solidFill>
                  <a:schemeClr val="dk1"/>
                </a:solidFill>
              </a:rPr>
              <a:t>2017-2019, </a:t>
            </a:r>
            <a:r>
              <a:rPr lang="en-US" sz="2200" b="1" dirty="0">
                <a:solidFill>
                  <a:schemeClr val="dk1"/>
                </a:solidFill>
              </a:rPr>
              <a:t>1r </a:t>
            </a:r>
            <a:r>
              <a:rPr lang="en-US" sz="2200" b="1" dirty="0" err="1">
                <a:solidFill>
                  <a:schemeClr val="dk1"/>
                </a:solidFill>
              </a:rPr>
              <a:t>Batxillerat</a:t>
            </a:r>
            <a:endParaRPr lang="en-US" sz="2200" b="1" dirty="0">
              <a:solidFill>
                <a:schemeClr val="dk1"/>
              </a:solidFill>
            </a:endParaRPr>
          </a:p>
        </p:txBody>
      </p:sp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682625" y="188913"/>
            <a:ext cx="8137525" cy="46917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dirty="0" err="1">
                <a:solidFill>
                  <a:srgbClr val="C00000"/>
                </a:solidFill>
              </a:rPr>
              <a:t>Treball</a:t>
            </a:r>
            <a:r>
              <a:rPr lang="en-US" sz="2400" b="1" dirty="0">
                <a:solidFill>
                  <a:srgbClr val="C00000"/>
                </a:solidFill>
              </a:rPr>
              <a:t> de </a:t>
            </a:r>
            <a:r>
              <a:rPr lang="en-US" sz="2400" b="1" dirty="0" err="1">
                <a:solidFill>
                  <a:srgbClr val="C00000"/>
                </a:solidFill>
              </a:rPr>
              <a:t>recerca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2625" y="2817092"/>
            <a:ext cx="8137500" cy="237836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None/>
            </a:pPr>
            <a:endParaRPr lang="en-US" sz="1800" dirty="0" smtClean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None/>
            </a:pPr>
            <a:r>
              <a:rPr lang="en-US" sz="1800" dirty="0" smtClean="0">
                <a:solidFill>
                  <a:schemeClr val="dk1"/>
                </a:solidFill>
              </a:rPr>
              <a:t>SEGON </a:t>
            </a:r>
            <a:r>
              <a:rPr lang="en-US" sz="1800" dirty="0">
                <a:solidFill>
                  <a:schemeClr val="dk1"/>
                </a:solidFill>
              </a:rPr>
              <a:t>- TERCER TRIMESTRE	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Tx/>
              <a:buChar char="-"/>
            </a:pPr>
            <a:r>
              <a:rPr lang="en-US" sz="1800" dirty="0" err="1" smtClean="0">
                <a:solidFill>
                  <a:schemeClr val="dk1"/>
                </a:solidFill>
              </a:rPr>
              <a:t>Tutories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individualitzades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amb</a:t>
            </a:r>
            <a:r>
              <a:rPr lang="en-US" sz="1800" dirty="0" smtClean="0">
                <a:solidFill>
                  <a:schemeClr val="dk1"/>
                </a:solidFill>
              </a:rPr>
              <a:t> tutor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Tx/>
              <a:buChar char="-"/>
            </a:pPr>
            <a:r>
              <a:rPr lang="en-US" sz="1800" dirty="0" err="1" smtClean="0">
                <a:solidFill>
                  <a:schemeClr val="dk1"/>
                </a:solidFill>
              </a:rPr>
              <a:t>Índex</a:t>
            </a:r>
            <a:r>
              <a:rPr lang="en-US" sz="1800" dirty="0" smtClean="0">
                <a:solidFill>
                  <a:schemeClr val="dk1"/>
                </a:solidFill>
              </a:rPr>
              <a:t> provisional</a:t>
            </a:r>
            <a:endParaRPr lang="en-US" sz="18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Tx/>
              <a:buChar char="-"/>
            </a:pPr>
            <a:r>
              <a:rPr lang="en-US" sz="1800" dirty="0" err="1" smtClean="0">
                <a:solidFill>
                  <a:schemeClr val="dk1"/>
                </a:solidFill>
              </a:rPr>
              <a:t>Redacció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>
                <a:solidFill>
                  <a:schemeClr val="dk1"/>
                </a:solidFill>
              </a:rPr>
              <a:t>marc </a:t>
            </a:r>
            <a:r>
              <a:rPr lang="en-US" sz="1800" dirty="0" err="1">
                <a:solidFill>
                  <a:schemeClr val="dk1"/>
                </a:solidFill>
              </a:rPr>
              <a:t>teòric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endParaRPr lang="en-US" sz="1800" dirty="0" smtClean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Tx/>
              <a:buChar char="-"/>
            </a:pPr>
            <a:r>
              <a:rPr lang="en-US" sz="1800" dirty="0" err="1" smtClean="0">
                <a:solidFill>
                  <a:schemeClr val="dk1"/>
                </a:solidFill>
              </a:rPr>
              <a:t>Calendari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recerca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i</a:t>
            </a:r>
            <a:r>
              <a:rPr lang="en-US" sz="1800" dirty="0">
                <a:solidFill>
                  <a:schemeClr val="dk1"/>
                </a:solidFill>
              </a:rPr>
              <a:t> marc </a:t>
            </a:r>
            <a:r>
              <a:rPr lang="en-US" sz="1800" dirty="0" err="1" smtClean="0">
                <a:solidFill>
                  <a:schemeClr val="dk1"/>
                </a:solidFill>
              </a:rPr>
              <a:t>pràctic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smtClean="0">
                <a:solidFill>
                  <a:schemeClr val="dk1"/>
                </a:solidFill>
              </a:rPr>
              <a:t>(</a:t>
            </a:r>
            <a:r>
              <a:rPr lang="en-US" sz="1800" dirty="0" err="1" smtClean="0">
                <a:solidFill>
                  <a:schemeClr val="dk1"/>
                </a:solidFill>
              </a:rPr>
              <a:t>previsió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estiu</a:t>
            </a:r>
            <a:r>
              <a:rPr lang="en-US" sz="1800" dirty="0" smtClean="0">
                <a:solidFill>
                  <a:schemeClr val="dk1"/>
                </a:solidFill>
              </a:rPr>
              <a:t>)</a:t>
            </a:r>
            <a:endParaRPr lang="en-US" sz="1800" dirty="0">
              <a:solidFill>
                <a:schemeClr val="dk1"/>
              </a:solidFill>
            </a:endParaRPr>
          </a:p>
        </p:txBody>
      </p:sp>
      <p:sp>
        <p:nvSpPr>
          <p:cNvPr id="149" name="Shape 149"/>
          <p:cNvSpPr txBox="1">
            <a:spLocks noGrp="1"/>
          </p:cNvSpPr>
          <p:nvPr>
            <p:ph type="body" idx="4294967295"/>
          </p:nvPr>
        </p:nvSpPr>
        <p:spPr>
          <a:xfrm>
            <a:off x="682625" y="1397000"/>
            <a:ext cx="8461375" cy="210127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None/>
            </a:pPr>
            <a:r>
              <a:rPr lang="en-US" sz="1800" dirty="0">
                <a:solidFill>
                  <a:schemeClr val="dk1"/>
                </a:solidFill>
              </a:rPr>
              <a:t>PRIMER TRIMESTRE	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Tx/>
              <a:buChar char="-"/>
            </a:pPr>
            <a:r>
              <a:rPr lang="en-US" sz="1800" dirty="0" err="1" smtClean="0">
                <a:solidFill>
                  <a:schemeClr val="dk1"/>
                </a:solidFill>
              </a:rPr>
              <a:t>Tria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>
                <a:solidFill>
                  <a:schemeClr val="dk1"/>
                </a:solidFill>
              </a:rPr>
              <a:t>de </a:t>
            </a:r>
            <a:r>
              <a:rPr lang="en-US" sz="1800" dirty="0" err="1">
                <a:solidFill>
                  <a:schemeClr val="dk1"/>
                </a:solidFill>
              </a:rPr>
              <a:t>tema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i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títol</a:t>
            </a:r>
            <a:r>
              <a:rPr lang="en-US" sz="1800" dirty="0">
                <a:solidFill>
                  <a:schemeClr val="dk1"/>
                </a:solidFill>
              </a:rPr>
              <a:t> del </a:t>
            </a:r>
            <a:r>
              <a:rPr lang="en-US" sz="1800" dirty="0" err="1">
                <a:solidFill>
                  <a:schemeClr val="dk1"/>
                </a:solidFill>
              </a:rPr>
              <a:t>treball</a:t>
            </a:r>
            <a:r>
              <a:rPr lang="en-US" sz="1800" dirty="0">
                <a:solidFill>
                  <a:schemeClr val="dk1"/>
                </a:solidFill>
              </a:rPr>
              <a:t> de </a:t>
            </a:r>
            <a:r>
              <a:rPr lang="en-US" sz="1800" dirty="0" err="1">
                <a:solidFill>
                  <a:schemeClr val="dk1"/>
                </a:solidFill>
              </a:rPr>
              <a:t>recerca</a:t>
            </a:r>
            <a:endParaRPr lang="en-US" sz="18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Tx/>
              <a:buChar char="-"/>
            </a:pPr>
            <a:r>
              <a:rPr lang="en-US" sz="1800" dirty="0" err="1" smtClean="0">
                <a:solidFill>
                  <a:schemeClr val="dk1"/>
                </a:solidFill>
              </a:rPr>
              <a:t>Plantejament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d’hipòtesis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i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objectius</a:t>
            </a:r>
            <a:endParaRPr lang="en-US" sz="18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Tx/>
              <a:buChar char="-"/>
            </a:pPr>
            <a:r>
              <a:rPr lang="en-US" sz="1800" dirty="0" err="1" smtClean="0">
                <a:solidFill>
                  <a:schemeClr val="dk1"/>
                </a:solidFill>
              </a:rPr>
              <a:t>Índex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>
                <a:solidFill>
                  <a:schemeClr val="dk1"/>
                </a:solidFill>
              </a:rPr>
              <a:t>/ </a:t>
            </a:r>
            <a:r>
              <a:rPr lang="en-US" sz="1800" dirty="0" err="1">
                <a:solidFill>
                  <a:schemeClr val="dk1"/>
                </a:solidFill>
              </a:rPr>
              <a:t>esquema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inicial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5470112" y="1850786"/>
            <a:ext cx="2988000" cy="4317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dirty="0" err="1">
                <a:solidFill>
                  <a:schemeClr val="dk1"/>
                </a:solidFill>
              </a:rPr>
              <a:t>Assignació</a:t>
            </a:r>
            <a:r>
              <a:rPr lang="en-US" sz="1800" dirty="0">
                <a:solidFill>
                  <a:schemeClr val="dk1"/>
                </a:solidFill>
              </a:rPr>
              <a:t> de tutor del TR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5294231" y="3714123"/>
            <a:ext cx="3525894" cy="4317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800" dirty="0" err="1" smtClean="0">
                <a:solidFill>
                  <a:schemeClr val="dk1"/>
                </a:solidFill>
              </a:rPr>
              <a:t>Mitjan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juny</a:t>
            </a:r>
            <a:r>
              <a:rPr lang="en-US" sz="1800" dirty="0">
                <a:solidFill>
                  <a:schemeClr val="dk1"/>
                </a:solidFill>
              </a:rPr>
              <a:t>: nota de </a:t>
            </a:r>
            <a:r>
              <a:rPr lang="en-US" sz="1800" dirty="0" err="1">
                <a:solidFill>
                  <a:schemeClr val="dk1"/>
                </a:solidFill>
              </a:rPr>
              <a:t>seguiment</a:t>
            </a:r>
            <a:endParaRPr lang="en-US" sz="1800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/>
        </p:nvSpPr>
        <p:spPr>
          <a:xfrm>
            <a:off x="684212" y="819727"/>
            <a:ext cx="7773987" cy="57727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 dirty="0" smtClean="0">
                <a:solidFill>
                  <a:schemeClr val="dk1"/>
                </a:solidFill>
              </a:rPr>
              <a:t>2016 </a:t>
            </a:r>
            <a:r>
              <a:rPr lang="en-US" sz="2200" b="1" dirty="0">
                <a:solidFill>
                  <a:schemeClr val="dk1"/>
                </a:solidFill>
              </a:rPr>
              <a:t>- </a:t>
            </a:r>
            <a:r>
              <a:rPr lang="en-US" sz="2200" b="1" dirty="0" smtClean="0">
                <a:solidFill>
                  <a:schemeClr val="dk1"/>
                </a:solidFill>
              </a:rPr>
              <a:t>2018, </a:t>
            </a:r>
            <a:r>
              <a:rPr lang="en-US" sz="2200" b="1" dirty="0">
                <a:solidFill>
                  <a:schemeClr val="dk1"/>
                </a:solidFill>
              </a:rPr>
              <a:t>2n </a:t>
            </a:r>
            <a:r>
              <a:rPr lang="en-US" sz="2200" b="1" dirty="0" err="1">
                <a:solidFill>
                  <a:schemeClr val="dk1"/>
                </a:solidFill>
              </a:rPr>
              <a:t>Batxillerat</a:t>
            </a:r>
            <a:endParaRPr lang="en-US" sz="2200" b="1" dirty="0">
              <a:solidFill>
                <a:schemeClr val="dk1"/>
              </a:solidFill>
            </a:endParaRPr>
          </a:p>
        </p:txBody>
      </p:sp>
      <p:sp>
        <p:nvSpPr>
          <p:cNvPr id="159" name="Shape 159"/>
          <p:cNvSpPr txBox="1">
            <a:spLocks noGrp="1"/>
          </p:cNvSpPr>
          <p:nvPr>
            <p:ph type="title"/>
          </p:nvPr>
        </p:nvSpPr>
        <p:spPr>
          <a:xfrm>
            <a:off x="682625" y="188913"/>
            <a:ext cx="8137525" cy="45763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dirty="0" err="1">
                <a:solidFill>
                  <a:srgbClr val="C00000"/>
                </a:solidFill>
              </a:rPr>
              <a:t>Treball</a:t>
            </a:r>
            <a:r>
              <a:rPr lang="en-US" sz="2400" b="1" dirty="0">
                <a:solidFill>
                  <a:srgbClr val="C00000"/>
                </a:solidFill>
              </a:rPr>
              <a:t> de </a:t>
            </a:r>
            <a:r>
              <a:rPr lang="en-US" sz="2400" b="1" dirty="0" err="1">
                <a:solidFill>
                  <a:srgbClr val="C00000"/>
                </a:solidFill>
              </a:rPr>
              <a:t>recerca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816675" y="3694546"/>
            <a:ext cx="8137500" cy="211281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None/>
            </a:pPr>
            <a:r>
              <a:rPr lang="en-US" dirty="0">
                <a:solidFill>
                  <a:schemeClr val="dk1"/>
                </a:solidFill>
              </a:rPr>
              <a:t>CONVOCATÒRIA </a:t>
            </a:r>
            <a:r>
              <a:rPr lang="en-US" dirty="0" smtClean="0">
                <a:solidFill>
                  <a:schemeClr val="dk1"/>
                </a:solidFill>
              </a:rPr>
              <a:t>EXTRAORDINÀRIA (</a:t>
            </a:r>
            <a:r>
              <a:rPr lang="en-US" dirty="0" err="1" smtClean="0">
                <a:solidFill>
                  <a:schemeClr val="dk1"/>
                </a:solidFill>
              </a:rPr>
              <a:t>Segon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trimestre</a:t>
            </a:r>
            <a:r>
              <a:rPr lang="en-US" dirty="0" smtClean="0">
                <a:solidFill>
                  <a:schemeClr val="dk1"/>
                </a:solidFill>
              </a:rPr>
              <a:t>)</a:t>
            </a:r>
            <a:r>
              <a:rPr lang="en-US" dirty="0">
                <a:solidFill>
                  <a:schemeClr val="dk1"/>
                </a:solidFill>
              </a:rPr>
              <a:t>	</a:t>
            </a:r>
            <a:endParaRPr lang="en-US" dirty="0" smtClean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Tx/>
              <a:buChar char="-"/>
            </a:pPr>
            <a:r>
              <a:rPr lang="en-US" dirty="0" err="1" smtClean="0">
                <a:solidFill>
                  <a:schemeClr val="dk1"/>
                </a:solidFill>
              </a:rPr>
              <a:t>Presentar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treball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refet</a:t>
            </a:r>
            <a:r>
              <a:rPr lang="en-US" dirty="0">
                <a:solidFill>
                  <a:schemeClr val="dk1"/>
                </a:solidFill>
              </a:rPr>
              <a:t> </a:t>
            </a:r>
            <a:endParaRPr lang="en-US" dirty="0" smtClean="0">
              <a:solidFill>
                <a:schemeClr val="dk1"/>
              </a:solidFill>
            </a:endParaRPr>
          </a:p>
          <a:p>
            <a:pPr indent="-342900">
              <a:spcBef>
                <a:spcPts val="0"/>
              </a:spcBef>
              <a:buSzPct val="100000"/>
              <a:buFontTx/>
              <a:buChar char="-"/>
            </a:pPr>
            <a:r>
              <a:rPr lang="en-US" dirty="0" smtClean="0">
                <a:solidFill>
                  <a:schemeClr val="dk1"/>
                </a:solidFill>
              </a:rPr>
              <a:t>Nota </a:t>
            </a:r>
            <a:r>
              <a:rPr lang="en-US" dirty="0" err="1" smtClean="0">
                <a:solidFill>
                  <a:schemeClr val="dk1"/>
                </a:solidFill>
              </a:rPr>
              <a:t>d’aptitud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ortogràfica</a:t>
            </a:r>
            <a:r>
              <a:rPr lang="en-US" dirty="0">
                <a:solidFill>
                  <a:schemeClr val="dk1"/>
                </a:solidFill>
              </a:rPr>
              <a:t>					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Tx/>
              <a:buChar char="-"/>
            </a:pPr>
            <a:r>
              <a:rPr lang="en-US" dirty="0" smtClean="0">
                <a:solidFill>
                  <a:schemeClr val="dk1"/>
                </a:solidFill>
              </a:rPr>
              <a:t>Nota </a:t>
            </a:r>
            <a:r>
              <a:rPr lang="en-US" dirty="0">
                <a:solidFill>
                  <a:schemeClr val="dk1"/>
                </a:solidFill>
              </a:rPr>
              <a:t>de </a:t>
            </a:r>
            <a:r>
              <a:rPr lang="en-US" dirty="0" err="1">
                <a:solidFill>
                  <a:schemeClr val="dk1"/>
                </a:solidFill>
              </a:rPr>
              <a:t>contingut</a:t>
            </a:r>
            <a:r>
              <a:rPr lang="en-US" dirty="0">
                <a:solidFill>
                  <a:schemeClr val="dk1"/>
                </a:solidFill>
              </a:rPr>
              <a:t> del </a:t>
            </a:r>
            <a:r>
              <a:rPr lang="en-US" dirty="0" err="1">
                <a:solidFill>
                  <a:schemeClr val="dk1"/>
                </a:solidFill>
              </a:rPr>
              <a:t>treball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60" name="Shape 160"/>
          <p:cNvSpPr txBox="1">
            <a:spLocks noGrp="1"/>
          </p:cNvSpPr>
          <p:nvPr>
            <p:ph type="body" idx="4294967295"/>
          </p:nvPr>
        </p:nvSpPr>
        <p:spPr>
          <a:xfrm>
            <a:off x="682626" y="1397000"/>
            <a:ext cx="8271550" cy="204354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None/>
            </a:pPr>
            <a:r>
              <a:rPr lang="en-US" dirty="0">
                <a:solidFill>
                  <a:schemeClr val="dk1"/>
                </a:solidFill>
              </a:rPr>
              <a:t>CONVOCATÒRIA ORDINÀRIA (Primer </a:t>
            </a:r>
            <a:r>
              <a:rPr lang="en-US" dirty="0" err="1">
                <a:solidFill>
                  <a:schemeClr val="dk1"/>
                </a:solidFill>
              </a:rPr>
              <a:t>trimestre</a:t>
            </a:r>
            <a:r>
              <a:rPr lang="en-US" dirty="0">
                <a:solidFill>
                  <a:schemeClr val="dk1"/>
                </a:solidFill>
              </a:rPr>
              <a:t>)	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Tx/>
              <a:buChar char="-"/>
            </a:pPr>
            <a:r>
              <a:rPr lang="en-US" dirty="0" err="1" smtClean="0">
                <a:solidFill>
                  <a:schemeClr val="dk1"/>
                </a:solidFill>
              </a:rPr>
              <a:t>Redacció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>
                <a:solidFill>
                  <a:schemeClr val="dk1"/>
                </a:solidFill>
              </a:rPr>
              <a:t>de la </a:t>
            </a:r>
            <a:r>
              <a:rPr lang="en-US" dirty="0" err="1">
                <a:solidFill>
                  <a:schemeClr val="dk1"/>
                </a:solidFill>
              </a:rPr>
              <a:t>memòria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escrita</a:t>
            </a:r>
            <a:endParaRPr lang="en-US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Tx/>
              <a:buChar char="-"/>
            </a:pPr>
            <a:r>
              <a:rPr lang="en-US" dirty="0" smtClean="0">
                <a:solidFill>
                  <a:schemeClr val="dk1"/>
                </a:solidFill>
              </a:rPr>
              <a:t>Nota </a:t>
            </a:r>
            <a:r>
              <a:rPr lang="en-US" dirty="0" err="1" smtClean="0">
                <a:solidFill>
                  <a:schemeClr val="dk1"/>
                </a:solidFill>
              </a:rPr>
              <a:t>d’aptitud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ortogràfica</a:t>
            </a:r>
            <a:endParaRPr lang="en-US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Tx/>
              <a:buChar char="-"/>
            </a:pPr>
            <a:r>
              <a:rPr lang="en-US" dirty="0" smtClean="0">
                <a:solidFill>
                  <a:schemeClr val="dk1"/>
                </a:solidFill>
              </a:rPr>
              <a:t>Nota </a:t>
            </a:r>
            <a:r>
              <a:rPr lang="en-US" dirty="0">
                <a:solidFill>
                  <a:schemeClr val="dk1"/>
                </a:solidFill>
              </a:rPr>
              <a:t>de </a:t>
            </a:r>
            <a:r>
              <a:rPr lang="en-US" dirty="0" err="1">
                <a:solidFill>
                  <a:schemeClr val="dk1"/>
                </a:solidFill>
              </a:rPr>
              <a:t>contingut</a:t>
            </a:r>
            <a:r>
              <a:rPr lang="en-US" dirty="0">
                <a:solidFill>
                  <a:schemeClr val="dk1"/>
                </a:solidFill>
              </a:rPr>
              <a:t> del </a:t>
            </a:r>
            <a:r>
              <a:rPr lang="en-US" dirty="0" err="1">
                <a:solidFill>
                  <a:schemeClr val="dk1"/>
                </a:solidFill>
              </a:rPr>
              <a:t>treball</a:t>
            </a:r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61" name="Shape 161"/>
          <p:cNvSpPr txBox="1"/>
          <p:nvPr/>
        </p:nvSpPr>
        <p:spPr>
          <a:xfrm>
            <a:off x="4446700" y="2617282"/>
            <a:ext cx="4154663" cy="675000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dirty="0" smtClean="0">
                <a:solidFill>
                  <a:schemeClr val="dk1"/>
                </a:solidFill>
              </a:rPr>
              <a:t>-</a:t>
            </a:r>
            <a:r>
              <a:rPr lang="en-US" sz="1600" b="1" dirty="0" smtClean="0">
                <a:solidFill>
                  <a:schemeClr val="dk1"/>
                </a:solidFill>
              </a:rPr>
              <a:t>18 </a:t>
            </a:r>
            <a:r>
              <a:rPr lang="en-US" sz="1600" b="1" dirty="0" err="1" smtClean="0">
                <a:solidFill>
                  <a:schemeClr val="dk1"/>
                </a:solidFill>
              </a:rPr>
              <a:t>octubre</a:t>
            </a:r>
            <a:r>
              <a:rPr lang="en-US" sz="1600" b="1" dirty="0" smtClean="0">
                <a:solidFill>
                  <a:schemeClr val="dk1"/>
                </a:solidFill>
              </a:rPr>
              <a:t>: </a:t>
            </a:r>
            <a:r>
              <a:rPr lang="en-US" sz="1600" dirty="0" err="1">
                <a:solidFill>
                  <a:schemeClr val="dk1"/>
                </a:solidFill>
              </a:rPr>
              <a:t>entrega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  <a:r>
              <a:rPr lang="en-US" sz="1600" b="1" dirty="0" err="1">
                <a:solidFill>
                  <a:schemeClr val="dk1"/>
                </a:solidFill>
              </a:rPr>
              <a:t>m</a:t>
            </a:r>
            <a:r>
              <a:rPr lang="en-US" sz="1600" b="1" dirty="0" err="1" smtClean="0">
                <a:solidFill>
                  <a:schemeClr val="dk1"/>
                </a:solidFill>
              </a:rPr>
              <a:t>emòria</a:t>
            </a:r>
            <a:r>
              <a:rPr lang="en-US" sz="1600" b="1" dirty="0" smtClean="0">
                <a:solidFill>
                  <a:schemeClr val="dk1"/>
                </a:solidFill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</a:rPr>
              <a:t>escrita</a:t>
            </a:r>
            <a:endParaRPr lang="en-US" sz="16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dirty="0" smtClean="0">
                <a:solidFill>
                  <a:schemeClr val="dk1"/>
                </a:solidFill>
              </a:rPr>
              <a:t>- </a:t>
            </a:r>
            <a:r>
              <a:rPr lang="en-US" sz="1600" b="1" dirty="0">
                <a:solidFill>
                  <a:schemeClr val="dk1"/>
                </a:solidFill>
              </a:rPr>
              <a:t>8</a:t>
            </a:r>
            <a:r>
              <a:rPr lang="en-US" sz="1600" b="1" dirty="0" smtClean="0">
                <a:solidFill>
                  <a:schemeClr val="dk1"/>
                </a:solidFill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</a:rPr>
              <a:t>novembre</a:t>
            </a:r>
            <a:r>
              <a:rPr lang="en-US" sz="1600" b="1" dirty="0" smtClean="0">
                <a:solidFill>
                  <a:schemeClr val="dk1"/>
                </a:solidFill>
              </a:rPr>
              <a:t>: </a:t>
            </a:r>
            <a:r>
              <a:rPr lang="en-US" sz="1600" dirty="0" err="1" smtClean="0">
                <a:solidFill>
                  <a:schemeClr val="dk1"/>
                </a:solidFill>
              </a:rPr>
              <a:t>presentació</a:t>
            </a:r>
            <a:r>
              <a:rPr lang="en-US" sz="1600" b="1" dirty="0" smtClean="0">
                <a:solidFill>
                  <a:schemeClr val="dk1"/>
                </a:solidFill>
              </a:rPr>
              <a:t> </a:t>
            </a:r>
            <a:r>
              <a:rPr lang="en-US" sz="1600" b="1" dirty="0" err="1">
                <a:solidFill>
                  <a:schemeClr val="dk1"/>
                </a:solidFill>
              </a:rPr>
              <a:t>e</a:t>
            </a:r>
            <a:r>
              <a:rPr lang="en-US" sz="1600" b="1" dirty="0" err="1" smtClean="0">
                <a:solidFill>
                  <a:schemeClr val="dk1"/>
                </a:solidFill>
              </a:rPr>
              <a:t>xposició</a:t>
            </a:r>
            <a:r>
              <a:rPr lang="en-US" sz="1600" b="1" dirty="0" smtClean="0">
                <a:solidFill>
                  <a:schemeClr val="dk1"/>
                </a:solidFill>
              </a:rPr>
              <a:t> </a:t>
            </a:r>
            <a:r>
              <a:rPr lang="en-US" sz="1600" b="1" dirty="0">
                <a:solidFill>
                  <a:schemeClr val="dk1"/>
                </a:solidFill>
              </a:rPr>
              <a:t>oral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</a:p>
        </p:txBody>
      </p:sp>
      <p:sp>
        <p:nvSpPr>
          <p:cNvPr id="163" name="Shape 163"/>
          <p:cNvSpPr txBox="1"/>
          <p:nvPr/>
        </p:nvSpPr>
        <p:spPr>
          <a:xfrm>
            <a:off x="4539064" y="4484315"/>
            <a:ext cx="4062299" cy="526411"/>
          </a:xfrm>
          <a:prstGeom prst="rect">
            <a:avLst/>
          </a:prstGeom>
          <a:noFill/>
          <a:ln w="9525" cap="flat" cmpd="sng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dirty="0" smtClean="0">
                <a:solidFill>
                  <a:schemeClr val="dk1"/>
                </a:solidFill>
              </a:rPr>
              <a:t>-8 </a:t>
            </a:r>
            <a:r>
              <a:rPr lang="en-US" sz="1600" b="1" dirty="0" err="1" smtClean="0">
                <a:solidFill>
                  <a:schemeClr val="dk1"/>
                </a:solidFill>
              </a:rPr>
              <a:t>gener</a:t>
            </a:r>
            <a:r>
              <a:rPr lang="en-US" sz="1600" b="1" dirty="0" smtClean="0">
                <a:solidFill>
                  <a:schemeClr val="dk1"/>
                </a:solidFill>
              </a:rPr>
              <a:t>:</a:t>
            </a:r>
            <a:r>
              <a:rPr lang="en-US" sz="1600" dirty="0" smtClean="0">
                <a:solidFill>
                  <a:schemeClr val="dk1"/>
                </a:solidFill>
              </a:rPr>
              <a:t> </a:t>
            </a:r>
            <a:r>
              <a:rPr lang="en-US" sz="1600" dirty="0" err="1" smtClean="0">
                <a:solidFill>
                  <a:schemeClr val="dk1"/>
                </a:solidFill>
              </a:rPr>
              <a:t>entrega</a:t>
            </a:r>
            <a:r>
              <a:rPr lang="en-US" sz="1600" dirty="0" smtClean="0">
                <a:solidFill>
                  <a:schemeClr val="dk1"/>
                </a:solidFill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</a:rPr>
              <a:t>memòria</a:t>
            </a:r>
            <a:r>
              <a:rPr lang="en-US" sz="1600" b="1" dirty="0" smtClean="0">
                <a:solidFill>
                  <a:schemeClr val="dk1"/>
                </a:solidFill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</a:rPr>
              <a:t>refeta</a:t>
            </a:r>
            <a:endParaRPr lang="en-US" sz="1600" b="1" dirty="0" smtClean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1600" b="1" dirty="0" smtClean="0">
                <a:solidFill>
                  <a:schemeClr val="dk1"/>
                </a:solidFill>
              </a:rPr>
              <a:t>-24  </a:t>
            </a:r>
            <a:r>
              <a:rPr lang="en-US" sz="1600" b="1" dirty="0" err="1" smtClean="0">
                <a:solidFill>
                  <a:schemeClr val="dk1"/>
                </a:solidFill>
              </a:rPr>
              <a:t>gener</a:t>
            </a:r>
            <a:r>
              <a:rPr lang="en-US" sz="1600" dirty="0" smtClean="0">
                <a:solidFill>
                  <a:schemeClr val="dk1"/>
                </a:solidFill>
              </a:rPr>
              <a:t>: </a:t>
            </a:r>
            <a:r>
              <a:rPr lang="en-US" sz="1600" dirty="0" err="1" smtClean="0">
                <a:solidFill>
                  <a:schemeClr val="dk1"/>
                </a:solidFill>
              </a:rPr>
              <a:t>presentació</a:t>
            </a:r>
            <a:r>
              <a:rPr lang="en-US" sz="1600" dirty="0" smtClean="0">
                <a:solidFill>
                  <a:schemeClr val="dk1"/>
                </a:solidFill>
              </a:rPr>
              <a:t> </a:t>
            </a:r>
            <a:r>
              <a:rPr lang="en-US" sz="1600" b="1" dirty="0" err="1" smtClean="0">
                <a:solidFill>
                  <a:schemeClr val="dk1"/>
                </a:solidFill>
              </a:rPr>
              <a:t>exposició</a:t>
            </a:r>
            <a:r>
              <a:rPr lang="en-US" sz="1600" b="1" dirty="0" smtClean="0">
                <a:solidFill>
                  <a:schemeClr val="dk1"/>
                </a:solidFill>
              </a:rPr>
              <a:t> </a:t>
            </a:r>
            <a:r>
              <a:rPr lang="en-US" sz="1600" b="1" dirty="0">
                <a:solidFill>
                  <a:schemeClr val="dk1"/>
                </a:solidFill>
              </a:rPr>
              <a:t>oral</a:t>
            </a:r>
            <a:r>
              <a:rPr lang="en-US" sz="1600" dirty="0">
                <a:solidFill>
                  <a:schemeClr val="dk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/>
        </p:nvSpPr>
        <p:spPr>
          <a:xfrm>
            <a:off x="685787" y="1050636"/>
            <a:ext cx="7773900" cy="5310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 dirty="0" err="1">
                <a:solidFill>
                  <a:schemeClr val="dk1"/>
                </a:solidFill>
              </a:rPr>
              <a:t>Inscripció</a:t>
            </a:r>
            <a:r>
              <a:rPr lang="en-US" sz="2200" b="1" dirty="0">
                <a:solidFill>
                  <a:schemeClr val="dk1"/>
                </a:solidFill>
              </a:rPr>
              <a:t> a portal “</a:t>
            </a:r>
            <a:r>
              <a:rPr lang="en-US" sz="2200" b="1" u="sng" dirty="0">
                <a:solidFill>
                  <a:srgbClr val="C00000"/>
                </a:solidFill>
                <a:hlinkClick r:id="rId3"/>
              </a:rPr>
              <a:t>Accesnet</a:t>
            </a:r>
            <a:r>
              <a:rPr lang="en-US" sz="2200" b="1" dirty="0">
                <a:solidFill>
                  <a:schemeClr val="dk1"/>
                </a:solidFill>
              </a:rPr>
              <a:t>”</a:t>
            </a:r>
          </a:p>
        </p:txBody>
      </p:sp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682625" y="323273"/>
            <a:ext cx="8137525" cy="508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>
                <a:solidFill>
                  <a:srgbClr val="C00000"/>
                </a:solidFill>
              </a:rPr>
              <a:t>Proves d’accés a la universitat (PAU)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683400" y="4064000"/>
            <a:ext cx="8137500" cy="80818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1800" b="1" dirty="0" err="1">
                <a:solidFill>
                  <a:schemeClr val="dk1"/>
                </a:solidFill>
              </a:rPr>
              <a:t>Fase</a:t>
            </a:r>
            <a:r>
              <a:rPr lang="en-US" sz="1800" b="1" dirty="0">
                <a:solidFill>
                  <a:schemeClr val="dk1"/>
                </a:solidFill>
              </a:rPr>
              <a:t> general (</a:t>
            </a:r>
            <a:r>
              <a:rPr lang="en-US" sz="1800" b="1" dirty="0" err="1">
                <a:solidFill>
                  <a:schemeClr val="dk1"/>
                </a:solidFill>
              </a:rPr>
              <a:t>obligatòria</a:t>
            </a:r>
            <a:r>
              <a:rPr lang="en-US" sz="1800" b="1" dirty="0">
                <a:solidFill>
                  <a:schemeClr val="dk1"/>
                </a:solidFill>
              </a:rPr>
              <a:t>)</a:t>
            </a:r>
            <a:r>
              <a:rPr lang="en-US" sz="1800" dirty="0">
                <a:solidFill>
                  <a:schemeClr val="dk1"/>
                </a:solidFill>
              </a:rPr>
              <a:t>: </a:t>
            </a:r>
            <a:r>
              <a:rPr lang="en-US" sz="1800" dirty="0" err="1">
                <a:solidFill>
                  <a:schemeClr val="dk1"/>
                </a:solidFill>
              </a:rPr>
              <a:t>Llengua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C</a:t>
            </a:r>
            <a:r>
              <a:rPr lang="en-US" sz="1800" dirty="0" err="1" smtClean="0">
                <a:solidFill>
                  <a:schemeClr val="dk1"/>
                </a:solidFill>
              </a:rPr>
              <a:t>atalana</a:t>
            </a:r>
            <a:r>
              <a:rPr lang="en-US" sz="1800" dirty="0">
                <a:solidFill>
                  <a:schemeClr val="dk1"/>
                </a:solidFill>
              </a:rPr>
              <a:t>, </a:t>
            </a:r>
            <a:r>
              <a:rPr lang="en-US" sz="1800" dirty="0" err="1">
                <a:solidFill>
                  <a:schemeClr val="dk1"/>
                </a:solidFill>
              </a:rPr>
              <a:t>L</a:t>
            </a:r>
            <a:r>
              <a:rPr lang="en-US" sz="1800" dirty="0" err="1" smtClean="0">
                <a:solidFill>
                  <a:schemeClr val="dk1"/>
                </a:solidFill>
              </a:rPr>
              <a:t>lengua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C</a:t>
            </a:r>
            <a:r>
              <a:rPr lang="en-US" sz="1800" dirty="0" err="1" smtClean="0">
                <a:solidFill>
                  <a:schemeClr val="dk1"/>
                </a:solidFill>
              </a:rPr>
              <a:t>astellana</a:t>
            </a:r>
            <a:r>
              <a:rPr lang="en-US" sz="1800" dirty="0">
                <a:solidFill>
                  <a:schemeClr val="dk1"/>
                </a:solidFill>
              </a:rPr>
              <a:t>, </a:t>
            </a:r>
            <a:r>
              <a:rPr lang="en-US" sz="1800" dirty="0" err="1">
                <a:solidFill>
                  <a:schemeClr val="dk1"/>
                </a:solidFill>
              </a:rPr>
              <a:t>A</a:t>
            </a:r>
            <a:r>
              <a:rPr lang="en-US" sz="1800" dirty="0" err="1" smtClean="0">
                <a:solidFill>
                  <a:schemeClr val="dk1"/>
                </a:solidFill>
              </a:rPr>
              <a:t>nglès</a:t>
            </a:r>
            <a:r>
              <a:rPr lang="en-US" sz="1800" dirty="0">
                <a:solidFill>
                  <a:schemeClr val="dk1"/>
                </a:solidFill>
              </a:rPr>
              <a:t>, </a:t>
            </a:r>
            <a:r>
              <a:rPr lang="en-US" sz="1800" dirty="0" err="1" smtClean="0">
                <a:solidFill>
                  <a:schemeClr val="dk1"/>
                </a:solidFill>
              </a:rPr>
              <a:t>Història</a:t>
            </a:r>
            <a:r>
              <a:rPr lang="en-US" sz="1800" dirty="0" smtClean="0">
                <a:solidFill>
                  <a:schemeClr val="dk1"/>
                </a:solidFill>
              </a:rPr>
              <a:t>, </a:t>
            </a:r>
            <a:r>
              <a:rPr lang="en-US" sz="1800" dirty="0" err="1">
                <a:solidFill>
                  <a:schemeClr val="dk1"/>
                </a:solidFill>
              </a:rPr>
              <a:t>m</a:t>
            </a:r>
            <a:r>
              <a:rPr lang="en-US" sz="1800" dirty="0" err="1" smtClean="0">
                <a:solidFill>
                  <a:schemeClr val="dk1"/>
                </a:solidFill>
              </a:rPr>
              <a:t>atèria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comuna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d’opció</a:t>
            </a:r>
            <a:r>
              <a:rPr lang="en-US" sz="1800" dirty="0" smtClean="0">
                <a:solidFill>
                  <a:schemeClr val="dk1"/>
                </a:solidFill>
              </a:rPr>
              <a:t>.</a:t>
            </a:r>
            <a:endParaRPr lang="en-US" sz="1800" dirty="0">
              <a:solidFill>
                <a:schemeClr val="dk1"/>
              </a:solidFill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body" idx="2"/>
          </p:nvPr>
        </p:nvSpPr>
        <p:spPr>
          <a:xfrm>
            <a:off x="683400" y="5068455"/>
            <a:ext cx="8137500" cy="96981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1800" b="1" dirty="0" err="1">
                <a:solidFill>
                  <a:schemeClr val="dk1"/>
                </a:solidFill>
              </a:rPr>
              <a:t>Fase</a:t>
            </a:r>
            <a:r>
              <a:rPr lang="en-US" sz="1800" b="1" dirty="0">
                <a:solidFill>
                  <a:schemeClr val="dk1"/>
                </a:solidFill>
              </a:rPr>
              <a:t> </a:t>
            </a:r>
            <a:r>
              <a:rPr lang="en-US" sz="1800" b="1" dirty="0" err="1">
                <a:solidFill>
                  <a:schemeClr val="dk1"/>
                </a:solidFill>
              </a:rPr>
              <a:t>específica</a:t>
            </a:r>
            <a:r>
              <a:rPr lang="en-US" sz="1800" b="1" dirty="0">
                <a:solidFill>
                  <a:schemeClr val="dk1"/>
                </a:solidFill>
              </a:rPr>
              <a:t> (</a:t>
            </a:r>
            <a:r>
              <a:rPr lang="en-US" sz="1800" b="1" dirty="0" err="1">
                <a:solidFill>
                  <a:schemeClr val="dk1"/>
                </a:solidFill>
              </a:rPr>
              <a:t>voluntària</a:t>
            </a:r>
            <a:r>
              <a:rPr lang="en-US" sz="1800" b="1" dirty="0">
                <a:solidFill>
                  <a:schemeClr val="dk1"/>
                </a:solidFill>
              </a:rPr>
              <a:t>)</a:t>
            </a:r>
            <a:r>
              <a:rPr lang="en-US" sz="1800" dirty="0">
                <a:solidFill>
                  <a:schemeClr val="dk1"/>
                </a:solidFill>
              </a:rPr>
              <a:t>: </a:t>
            </a:r>
            <a:r>
              <a:rPr lang="en-US" sz="1800" dirty="0" err="1">
                <a:solidFill>
                  <a:schemeClr val="dk1"/>
                </a:solidFill>
              </a:rPr>
              <a:t>màxim</a:t>
            </a:r>
            <a:r>
              <a:rPr lang="en-US" sz="1800" dirty="0">
                <a:solidFill>
                  <a:schemeClr val="dk1"/>
                </a:solidFill>
              </a:rPr>
              <a:t> de 3 </a:t>
            </a:r>
            <a:r>
              <a:rPr lang="en-US" sz="1800" dirty="0" err="1">
                <a:solidFill>
                  <a:schemeClr val="dk1"/>
                </a:solidFill>
              </a:rPr>
              <a:t>matèries</a:t>
            </a:r>
            <a:r>
              <a:rPr lang="en-US" sz="1800" dirty="0">
                <a:solidFill>
                  <a:schemeClr val="dk1"/>
                </a:solidFill>
              </a:rPr>
              <a:t> de </a:t>
            </a:r>
            <a:r>
              <a:rPr lang="en-US" sz="1800" dirty="0" err="1">
                <a:solidFill>
                  <a:schemeClr val="dk1"/>
                </a:solidFill>
              </a:rPr>
              <a:t>modalitat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diferents</a:t>
            </a:r>
            <a:r>
              <a:rPr lang="en-US" sz="1800" dirty="0">
                <a:solidFill>
                  <a:schemeClr val="dk1"/>
                </a:solidFill>
              </a:rPr>
              <a:t> de la </a:t>
            </a:r>
            <a:r>
              <a:rPr lang="en-US" sz="1800" dirty="0" err="1">
                <a:solidFill>
                  <a:schemeClr val="dk1"/>
                </a:solidFill>
              </a:rPr>
              <a:t>triada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smtClean="0">
                <a:solidFill>
                  <a:schemeClr val="dk1"/>
                </a:solidFill>
              </a:rPr>
              <a:t>per a </a:t>
            </a:r>
            <a:r>
              <a:rPr lang="en-US" sz="1800" dirty="0">
                <a:solidFill>
                  <a:schemeClr val="dk1"/>
                </a:solidFill>
              </a:rPr>
              <a:t>la </a:t>
            </a:r>
            <a:r>
              <a:rPr lang="en-US" sz="1800" dirty="0" err="1">
                <a:solidFill>
                  <a:schemeClr val="dk1"/>
                </a:solidFill>
              </a:rPr>
              <a:t>fase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específica</a:t>
            </a:r>
            <a:r>
              <a:rPr lang="en-US" sz="1800" dirty="0">
                <a:solidFill>
                  <a:schemeClr val="dk1"/>
                </a:solidFill>
              </a:rPr>
              <a:t>.</a:t>
            </a:r>
          </a:p>
        </p:txBody>
      </p:sp>
      <p:sp>
        <p:nvSpPr>
          <p:cNvPr id="172" name="Shape 172"/>
          <p:cNvSpPr txBox="1">
            <a:spLocks noGrp="1"/>
          </p:cNvSpPr>
          <p:nvPr>
            <p:ph type="body" idx="4294967295"/>
          </p:nvPr>
        </p:nvSpPr>
        <p:spPr>
          <a:xfrm>
            <a:off x="681849" y="2211388"/>
            <a:ext cx="8462151" cy="96361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1800" dirty="0" smtClean="0">
                <a:solidFill>
                  <a:schemeClr val="dk1"/>
                </a:solidFill>
              </a:rPr>
              <a:t>-Finals </a:t>
            </a:r>
            <a:r>
              <a:rPr lang="en-US" sz="1800" dirty="0">
                <a:solidFill>
                  <a:schemeClr val="dk1"/>
                </a:solidFill>
              </a:rPr>
              <a:t>de </a:t>
            </a:r>
            <a:r>
              <a:rPr lang="en-US" sz="1800" dirty="0" err="1" smtClean="0">
                <a:solidFill>
                  <a:schemeClr val="dk1"/>
                </a:solidFill>
              </a:rPr>
              <a:t>maig</a:t>
            </a:r>
            <a:r>
              <a:rPr lang="en-US" sz="1800" dirty="0" smtClean="0">
                <a:solidFill>
                  <a:schemeClr val="dk1"/>
                </a:solidFill>
              </a:rPr>
              <a:t> / </a:t>
            </a:r>
            <a:r>
              <a:rPr lang="en-US" sz="1800" dirty="0" err="1">
                <a:solidFill>
                  <a:schemeClr val="dk1"/>
                </a:solidFill>
              </a:rPr>
              <a:t>principis</a:t>
            </a:r>
            <a:r>
              <a:rPr lang="en-US" sz="1800" dirty="0">
                <a:solidFill>
                  <a:schemeClr val="dk1"/>
                </a:solidFill>
              </a:rPr>
              <a:t> de </a:t>
            </a:r>
            <a:r>
              <a:rPr lang="en-US" sz="1800" dirty="0" err="1">
                <a:solidFill>
                  <a:schemeClr val="dk1"/>
                </a:solidFill>
              </a:rPr>
              <a:t>juny</a:t>
            </a:r>
            <a:r>
              <a:rPr lang="en-US" sz="1800" dirty="0">
                <a:solidFill>
                  <a:schemeClr val="dk1"/>
                </a:solidFill>
              </a:rPr>
              <a:t>: </a:t>
            </a:r>
            <a:r>
              <a:rPr lang="en-US" sz="1800" dirty="0" err="1">
                <a:solidFill>
                  <a:schemeClr val="dk1"/>
                </a:solidFill>
              </a:rPr>
              <a:t>confirmació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matrícula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i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pagament</a:t>
            </a:r>
            <a:r>
              <a:rPr lang="en-US" sz="1800" dirty="0">
                <a:solidFill>
                  <a:schemeClr val="dk1"/>
                </a:solidFill>
              </a:rPr>
              <a:t> de les taxes</a:t>
            </a: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endParaRPr lang="en-US" sz="1800" dirty="0" smtClean="0">
              <a:solidFill>
                <a:schemeClr val="dk1"/>
              </a:solidFill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1800" dirty="0" smtClean="0">
                <a:solidFill>
                  <a:schemeClr val="dk1"/>
                </a:solidFill>
              </a:rPr>
              <a:t>-</a:t>
            </a:r>
            <a:r>
              <a:rPr lang="en-US" sz="1800" dirty="0" err="1" smtClean="0">
                <a:solidFill>
                  <a:schemeClr val="dk1"/>
                </a:solidFill>
              </a:rPr>
              <a:t>Selectivitat</a:t>
            </a:r>
            <a:r>
              <a:rPr lang="en-US" sz="1800" dirty="0">
                <a:solidFill>
                  <a:schemeClr val="dk1"/>
                </a:solidFill>
              </a:rPr>
              <a:t>: ??? de </a:t>
            </a:r>
            <a:r>
              <a:rPr lang="en-US" sz="1800" dirty="0" err="1">
                <a:solidFill>
                  <a:schemeClr val="dk1"/>
                </a:solidFill>
              </a:rPr>
              <a:t>juny</a:t>
            </a:r>
            <a:r>
              <a:rPr lang="en-US" sz="1800" dirty="0">
                <a:solidFill>
                  <a:schemeClr val="dk1"/>
                </a:solidFill>
              </a:rPr>
              <a:t> / ??? de </a:t>
            </a:r>
            <a:r>
              <a:rPr lang="en-US" sz="1800" dirty="0" err="1" smtClean="0">
                <a:solidFill>
                  <a:schemeClr val="dk1"/>
                </a:solidFill>
              </a:rPr>
              <a:t>setembre</a:t>
            </a:r>
            <a:r>
              <a:rPr lang="en-US" sz="1800" dirty="0" smtClean="0">
                <a:solidFill>
                  <a:schemeClr val="dk1"/>
                </a:solidFill>
              </a:rPr>
              <a:t> (no </a:t>
            </a:r>
            <a:r>
              <a:rPr lang="en-US" sz="1800" dirty="0" err="1" smtClean="0">
                <a:solidFill>
                  <a:schemeClr val="dk1"/>
                </a:solidFill>
              </a:rPr>
              <a:t>s’han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publicat</a:t>
            </a:r>
            <a:r>
              <a:rPr lang="en-US" sz="1800" dirty="0" smtClean="0">
                <a:solidFill>
                  <a:schemeClr val="dk1"/>
                </a:solidFill>
              </a:rPr>
              <a:t> les dates </a:t>
            </a:r>
            <a:r>
              <a:rPr lang="en-US" sz="1800" dirty="0" err="1" smtClean="0">
                <a:solidFill>
                  <a:schemeClr val="dk1"/>
                </a:solidFill>
              </a:rPr>
              <a:t>encara</a:t>
            </a:r>
            <a:r>
              <a:rPr lang="en-US" sz="1800" dirty="0" smtClean="0">
                <a:solidFill>
                  <a:schemeClr val="dk1"/>
                </a:solidFill>
              </a:rPr>
              <a:t>)</a:t>
            </a:r>
            <a:endParaRPr lang="en-US" sz="1800" dirty="0">
              <a:solidFill>
                <a:schemeClr val="dk1"/>
              </a:solidFill>
            </a:endParaRPr>
          </a:p>
        </p:txBody>
      </p:sp>
      <p:sp>
        <p:nvSpPr>
          <p:cNvPr id="171" name="Shape 171"/>
          <p:cNvSpPr txBox="1">
            <a:spLocks noGrp="1"/>
          </p:cNvSpPr>
          <p:nvPr>
            <p:ph type="body" idx="4294967295"/>
          </p:nvPr>
        </p:nvSpPr>
        <p:spPr>
          <a:xfrm>
            <a:off x="685787" y="1581727"/>
            <a:ext cx="8458213" cy="62966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</a:pPr>
            <a:r>
              <a:rPr lang="en-US" sz="1800" dirty="0" smtClean="0">
                <a:solidFill>
                  <a:schemeClr val="dk1"/>
                </a:solidFill>
              </a:rPr>
              <a:t>-Finals </a:t>
            </a:r>
            <a:r>
              <a:rPr lang="en-US" sz="1800" dirty="0">
                <a:solidFill>
                  <a:schemeClr val="dk1"/>
                </a:solidFill>
              </a:rPr>
              <a:t>de </a:t>
            </a:r>
            <a:r>
              <a:rPr lang="en-US" sz="1800" dirty="0" err="1">
                <a:solidFill>
                  <a:schemeClr val="dk1"/>
                </a:solidFill>
              </a:rPr>
              <a:t>febrer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principis</a:t>
            </a:r>
            <a:r>
              <a:rPr lang="en-US" sz="1800" dirty="0">
                <a:solidFill>
                  <a:schemeClr val="dk1"/>
                </a:solidFill>
              </a:rPr>
              <a:t> de </a:t>
            </a:r>
            <a:r>
              <a:rPr lang="en-US" sz="1800" dirty="0" err="1">
                <a:solidFill>
                  <a:schemeClr val="dk1"/>
                </a:solidFill>
              </a:rPr>
              <a:t>març</a:t>
            </a:r>
            <a:r>
              <a:rPr lang="en-US" sz="1800" dirty="0">
                <a:solidFill>
                  <a:schemeClr val="dk1"/>
                </a:solidFill>
              </a:rPr>
              <a:t>: </a:t>
            </a:r>
            <a:r>
              <a:rPr lang="en-US" sz="1800" dirty="0" err="1">
                <a:solidFill>
                  <a:schemeClr val="dk1"/>
                </a:solidFill>
              </a:rPr>
              <a:t>comprovació</a:t>
            </a:r>
            <a:r>
              <a:rPr lang="en-US" sz="1800" dirty="0">
                <a:solidFill>
                  <a:schemeClr val="dk1"/>
                </a:solidFill>
              </a:rPr>
              <a:t> de </a:t>
            </a:r>
            <a:r>
              <a:rPr lang="en-US" sz="1800" dirty="0" err="1">
                <a:solidFill>
                  <a:schemeClr val="dk1"/>
                </a:solidFill>
              </a:rPr>
              <a:t>dades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i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preinscripció</a:t>
            </a:r>
            <a:endParaRPr lang="en-US" sz="1800" dirty="0">
              <a:solidFill>
                <a:schemeClr val="dk1"/>
              </a:solidFill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681849" y="3396237"/>
            <a:ext cx="7773900" cy="431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>
                <a:solidFill>
                  <a:schemeClr val="dk1"/>
                </a:solidFill>
              </a:rPr>
              <a:t>Estructura de les proves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Shape 181"/>
          <p:cNvSpPr txBox="1"/>
          <p:nvPr/>
        </p:nvSpPr>
        <p:spPr>
          <a:xfrm>
            <a:off x="685787" y="1442862"/>
            <a:ext cx="7773900" cy="431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>
                <a:solidFill>
                  <a:schemeClr val="dk1"/>
                </a:solidFill>
              </a:rPr>
              <a:t>Nota d’accés</a:t>
            </a:r>
          </a:p>
        </p:txBody>
      </p:sp>
      <p:sp>
        <p:nvSpPr>
          <p:cNvPr id="182" name="Shape 18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>
                <a:solidFill>
                  <a:srgbClr val="C00000"/>
                </a:solidFill>
              </a:rPr>
              <a:t>Proves d’accés a la universitat (PAU)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682625" y="2512412"/>
            <a:ext cx="8137500" cy="1078224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dirty="0" smtClean="0">
                <a:solidFill>
                  <a:schemeClr val="dk1"/>
                </a:solidFill>
                <a:latin typeface="+mj-lt"/>
              </a:rPr>
              <a:t>*</a:t>
            </a:r>
            <a:r>
              <a:rPr lang="es-ES" b="0" dirty="0">
                <a:latin typeface="+mj-lt"/>
              </a:rPr>
              <a:t>La </a:t>
            </a:r>
            <a:r>
              <a:rPr lang="es-ES" dirty="0" err="1">
                <a:latin typeface="+mj-lt"/>
              </a:rPr>
              <a:t>qualificació</a:t>
            </a:r>
            <a:r>
              <a:rPr lang="es-ES" dirty="0">
                <a:latin typeface="+mj-lt"/>
              </a:rPr>
              <a:t> de la fase general </a:t>
            </a:r>
            <a:r>
              <a:rPr lang="es-ES" b="0" dirty="0">
                <a:latin typeface="+mj-lt"/>
              </a:rPr>
              <a:t>(QFG) </a:t>
            </a:r>
            <a:r>
              <a:rPr lang="es-ES" b="0" dirty="0" err="1">
                <a:latin typeface="+mj-lt"/>
              </a:rPr>
              <a:t>és</a:t>
            </a:r>
            <a:r>
              <a:rPr lang="es-ES" b="0" dirty="0">
                <a:latin typeface="+mj-lt"/>
              </a:rPr>
              <a:t> la </a:t>
            </a:r>
            <a:r>
              <a:rPr lang="es-ES" dirty="0" err="1">
                <a:latin typeface="+mj-lt"/>
              </a:rPr>
              <a:t>mitjana</a:t>
            </a:r>
            <a:r>
              <a:rPr lang="es-ES" dirty="0">
                <a:latin typeface="+mj-lt"/>
              </a:rPr>
              <a:t> </a:t>
            </a:r>
            <a:r>
              <a:rPr lang="es-ES" dirty="0" err="1">
                <a:latin typeface="+mj-lt"/>
              </a:rPr>
              <a:t>aritmètica</a:t>
            </a:r>
            <a:r>
              <a:rPr lang="es-ES" dirty="0">
                <a:latin typeface="+mj-lt"/>
              </a:rPr>
              <a:t> </a:t>
            </a:r>
            <a:r>
              <a:rPr lang="es-ES" b="0" dirty="0">
                <a:latin typeface="+mj-lt"/>
              </a:rPr>
              <a:t>de les cinc </a:t>
            </a:r>
            <a:r>
              <a:rPr lang="es-ES" b="0" dirty="0" err="1">
                <a:latin typeface="+mj-lt"/>
              </a:rPr>
              <a:t>proves</a:t>
            </a:r>
            <a:r>
              <a:rPr lang="es-ES" b="0" dirty="0">
                <a:latin typeface="+mj-lt"/>
              </a:rPr>
              <a:t>. </a:t>
            </a:r>
            <a:r>
              <a:rPr lang="es-ES" b="0" dirty="0" err="1">
                <a:latin typeface="+mj-lt"/>
              </a:rPr>
              <a:t>Cadascuna</a:t>
            </a:r>
            <a:r>
              <a:rPr lang="es-ES" b="0" dirty="0">
                <a:latin typeface="+mj-lt"/>
              </a:rPr>
              <a:t> de les </a:t>
            </a:r>
            <a:r>
              <a:rPr lang="es-ES" b="0" dirty="0" err="1">
                <a:latin typeface="+mj-lt"/>
              </a:rPr>
              <a:t>proves</a:t>
            </a:r>
            <a:r>
              <a:rPr lang="es-ES" b="0" dirty="0">
                <a:latin typeface="+mj-lt"/>
              </a:rPr>
              <a:t> es </a:t>
            </a:r>
            <a:r>
              <a:rPr lang="es-ES" b="0" dirty="0" err="1">
                <a:latin typeface="+mj-lt"/>
              </a:rPr>
              <a:t>qualifica</a:t>
            </a:r>
            <a:r>
              <a:rPr lang="es-ES" b="0" dirty="0">
                <a:latin typeface="+mj-lt"/>
              </a:rPr>
              <a:t> </a:t>
            </a:r>
            <a:r>
              <a:rPr lang="es-ES" b="0" dirty="0" err="1">
                <a:latin typeface="+mj-lt"/>
              </a:rPr>
              <a:t>amb</a:t>
            </a:r>
            <a:r>
              <a:rPr lang="es-ES" b="0" dirty="0">
                <a:latin typeface="+mj-lt"/>
              </a:rPr>
              <a:t> una </a:t>
            </a:r>
            <a:r>
              <a:rPr lang="es-ES" b="0" dirty="0" err="1">
                <a:latin typeface="+mj-lt"/>
              </a:rPr>
              <a:t>puntuació</a:t>
            </a:r>
            <a:r>
              <a:rPr lang="es-ES" b="0" dirty="0">
                <a:latin typeface="+mj-lt"/>
              </a:rPr>
              <a:t> de 0 a 10. </a:t>
            </a:r>
            <a:r>
              <a:rPr lang="es-ES" b="0" dirty="0" err="1" smtClean="0">
                <a:latin typeface="+mj-lt"/>
              </a:rPr>
              <a:t>És</a:t>
            </a:r>
            <a:r>
              <a:rPr lang="es-ES" b="0" dirty="0" smtClean="0">
                <a:latin typeface="+mj-lt"/>
              </a:rPr>
              <a:t> </a:t>
            </a:r>
            <a:r>
              <a:rPr lang="es-ES" b="0" dirty="0" err="1" smtClean="0">
                <a:latin typeface="+mj-lt"/>
              </a:rPr>
              <a:t>condició</a:t>
            </a:r>
            <a:r>
              <a:rPr lang="es-ES" b="0" dirty="0" smtClean="0">
                <a:latin typeface="+mj-lt"/>
              </a:rPr>
              <a:t> </a:t>
            </a:r>
            <a:r>
              <a:rPr lang="es-ES" b="0" dirty="0">
                <a:latin typeface="+mj-lt"/>
              </a:rPr>
              <a:t>indispensable </a:t>
            </a:r>
            <a:r>
              <a:rPr lang="es-ES" b="0" dirty="0" err="1">
                <a:latin typeface="+mj-lt"/>
              </a:rPr>
              <a:t>tenir</a:t>
            </a:r>
            <a:r>
              <a:rPr lang="es-ES" b="0" dirty="0">
                <a:latin typeface="+mj-lt"/>
              </a:rPr>
              <a:t> una nota de la fase general (QFG) igual a superior a 4 puntos per tal de poder optar a una nota </a:t>
            </a:r>
            <a:r>
              <a:rPr lang="es-ES" b="0" dirty="0" err="1">
                <a:latin typeface="+mj-lt"/>
              </a:rPr>
              <a:t>d’accés</a:t>
            </a:r>
            <a:r>
              <a:rPr lang="es-ES" b="0" dirty="0">
                <a:latin typeface="+mj-lt"/>
              </a:rPr>
              <a:t>. </a:t>
            </a:r>
            <a:endParaRPr lang="en-US" b="0" dirty="0" smtClean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body" idx="2"/>
          </p:nvPr>
        </p:nvSpPr>
        <p:spPr>
          <a:xfrm>
            <a:off x="685787" y="4287998"/>
            <a:ext cx="7227599" cy="475639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</a:rPr>
              <a:t>Nota </a:t>
            </a:r>
            <a:r>
              <a:rPr lang="en-US" sz="1800" dirty="0" err="1">
                <a:solidFill>
                  <a:schemeClr val="dk1"/>
                </a:solidFill>
              </a:rPr>
              <a:t>d’accés</a:t>
            </a:r>
            <a:r>
              <a:rPr lang="en-US" sz="1800" dirty="0">
                <a:solidFill>
                  <a:schemeClr val="dk1"/>
                </a:solidFill>
              </a:rPr>
              <a:t> + (</a:t>
            </a:r>
            <a:r>
              <a:rPr lang="en-US" sz="1800" dirty="0" err="1">
                <a:solidFill>
                  <a:schemeClr val="dk1"/>
                </a:solidFill>
              </a:rPr>
              <a:t>ponderació</a:t>
            </a:r>
            <a:r>
              <a:rPr lang="en-US" sz="1800" dirty="0">
                <a:solidFill>
                  <a:schemeClr val="dk1"/>
                </a:solidFill>
              </a:rPr>
              <a:t>) </a:t>
            </a:r>
            <a:r>
              <a:rPr lang="en-US" sz="1800" dirty="0" err="1">
                <a:solidFill>
                  <a:schemeClr val="dk1"/>
                </a:solidFill>
              </a:rPr>
              <a:t>Específica</a:t>
            </a:r>
            <a:r>
              <a:rPr lang="en-US" sz="1800" dirty="0">
                <a:solidFill>
                  <a:schemeClr val="dk1"/>
                </a:solidFill>
              </a:rPr>
              <a:t> 1 + (</a:t>
            </a:r>
            <a:r>
              <a:rPr lang="en-US" sz="1800" dirty="0" err="1">
                <a:solidFill>
                  <a:schemeClr val="dk1"/>
                </a:solidFill>
              </a:rPr>
              <a:t>ponderació</a:t>
            </a:r>
            <a:r>
              <a:rPr lang="en-US" sz="1800" dirty="0">
                <a:solidFill>
                  <a:schemeClr val="dk1"/>
                </a:solidFill>
              </a:rPr>
              <a:t>) </a:t>
            </a:r>
            <a:r>
              <a:rPr lang="en-US" sz="1800" dirty="0" err="1">
                <a:solidFill>
                  <a:schemeClr val="dk1"/>
                </a:solidFill>
              </a:rPr>
              <a:t>Específica</a:t>
            </a:r>
            <a:r>
              <a:rPr lang="en-US" sz="1800" dirty="0">
                <a:solidFill>
                  <a:schemeClr val="dk1"/>
                </a:solidFill>
              </a:rPr>
              <a:t> 2</a:t>
            </a:r>
          </a:p>
        </p:txBody>
      </p:sp>
      <p:sp>
        <p:nvSpPr>
          <p:cNvPr id="185" name="Shape 185"/>
          <p:cNvSpPr txBox="1">
            <a:spLocks noGrp="1"/>
          </p:cNvSpPr>
          <p:nvPr>
            <p:ph type="body" idx="4294967295"/>
          </p:nvPr>
        </p:nvSpPr>
        <p:spPr>
          <a:xfrm>
            <a:off x="577273" y="5091544"/>
            <a:ext cx="8566727" cy="1547091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indent="0" algn="just">
              <a:spcBef>
                <a:spcPts val="0"/>
              </a:spcBef>
            </a:pPr>
            <a:r>
              <a:rPr lang="es-ES" b="0" dirty="0" smtClean="0">
                <a:latin typeface="+mj-lt"/>
              </a:rPr>
              <a:t>*La </a:t>
            </a:r>
            <a:r>
              <a:rPr lang="es-ES" dirty="0">
                <a:latin typeface="+mj-lt"/>
              </a:rPr>
              <a:t>nota </a:t>
            </a:r>
            <a:r>
              <a:rPr lang="es-ES" dirty="0" err="1">
                <a:latin typeface="+mj-lt"/>
              </a:rPr>
              <a:t>d’admissió</a:t>
            </a:r>
            <a:r>
              <a:rPr lang="es-ES" dirty="0">
                <a:latin typeface="+mj-lt"/>
              </a:rPr>
              <a:t> (</a:t>
            </a:r>
            <a:r>
              <a:rPr lang="es-ES" dirty="0" err="1">
                <a:latin typeface="+mj-lt"/>
              </a:rPr>
              <a:t>mínim</a:t>
            </a:r>
            <a:r>
              <a:rPr lang="es-ES" dirty="0">
                <a:latin typeface="+mj-lt"/>
              </a:rPr>
              <a:t> 5 i </a:t>
            </a:r>
            <a:r>
              <a:rPr lang="es-ES" dirty="0" err="1" smtClean="0">
                <a:latin typeface="+mj-lt"/>
              </a:rPr>
              <a:t>màxim</a:t>
            </a:r>
            <a:r>
              <a:rPr lang="es-ES" dirty="0" smtClean="0">
                <a:latin typeface="+mj-lt"/>
              </a:rPr>
              <a:t> </a:t>
            </a:r>
            <a:r>
              <a:rPr lang="es-ES" dirty="0">
                <a:latin typeface="+mj-lt"/>
              </a:rPr>
              <a:t>14) </a:t>
            </a:r>
            <a:r>
              <a:rPr lang="es-ES" b="0" dirty="0">
                <a:latin typeface="+mj-lt"/>
              </a:rPr>
              <a:t>a un </a:t>
            </a:r>
            <a:r>
              <a:rPr lang="es-ES" b="0" dirty="0" err="1">
                <a:latin typeface="+mj-lt"/>
              </a:rPr>
              <a:t>determinat</a:t>
            </a:r>
            <a:r>
              <a:rPr lang="es-ES" b="0" dirty="0">
                <a:latin typeface="+mj-lt"/>
              </a:rPr>
              <a:t> </a:t>
            </a:r>
            <a:r>
              <a:rPr lang="es-ES" b="0" dirty="0" err="1">
                <a:latin typeface="+mj-lt"/>
              </a:rPr>
              <a:t>estudi</a:t>
            </a:r>
            <a:r>
              <a:rPr lang="es-ES" b="0" dirty="0">
                <a:latin typeface="+mj-lt"/>
              </a:rPr>
              <a:t> de </a:t>
            </a:r>
            <a:r>
              <a:rPr lang="es-ES" b="0" dirty="0" err="1">
                <a:latin typeface="+mj-lt"/>
              </a:rPr>
              <a:t>grau</a:t>
            </a:r>
            <a:r>
              <a:rPr lang="es-ES" b="0" dirty="0">
                <a:latin typeface="+mj-lt"/>
              </a:rPr>
              <a:t> incorpora les </a:t>
            </a:r>
            <a:r>
              <a:rPr lang="es-ES" b="0" dirty="0" err="1">
                <a:latin typeface="+mj-lt"/>
              </a:rPr>
              <a:t>qualificacions</a:t>
            </a:r>
            <a:r>
              <a:rPr lang="es-ES" b="0" dirty="0">
                <a:latin typeface="+mj-lt"/>
              </a:rPr>
              <a:t> de les </a:t>
            </a:r>
            <a:r>
              <a:rPr lang="es-ES" b="0" dirty="0" err="1">
                <a:latin typeface="+mj-lt"/>
              </a:rPr>
              <a:t>matèries</a:t>
            </a:r>
            <a:r>
              <a:rPr lang="es-ES" b="0" dirty="0">
                <a:latin typeface="+mj-lt"/>
              </a:rPr>
              <a:t> de la fase específica, </a:t>
            </a:r>
            <a:r>
              <a:rPr lang="es-ES" b="0" dirty="0" err="1">
                <a:latin typeface="+mj-lt"/>
              </a:rPr>
              <a:t>ponderant</a:t>
            </a:r>
            <a:r>
              <a:rPr lang="es-ES" b="0" dirty="0">
                <a:latin typeface="+mj-lt"/>
              </a:rPr>
              <a:t>-les </a:t>
            </a:r>
            <a:r>
              <a:rPr lang="es-ES" b="0" dirty="0" err="1">
                <a:latin typeface="+mj-lt"/>
              </a:rPr>
              <a:t>segons</a:t>
            </a:r>
            <a:r>
              <a:rPr lang="es-ES" b="0" dirty="0">
                <a:latin typeface="+mj-lt"/>
              </a:rPr>
              <a:t> el </a:t>
            </a:r>
            <a:r>
              <a:rPr lang="es-ES" b="0" dirty="0" err="1">
                <a:latin typeface="+mj-lt"/>
              </a:rPr>
              <a:t>coeficient</a:t>
            </a:r>
            <a:r>
              <a:rPr lang="es-ES" b="0" dirty="0">
                <a:latin typeface="+mj-lt"/>
              </a:rPr>
              <a:t> que </a:t>
            </a:r>
            <a:r>
              <a:rPr lang="es-ES" b="0" dirty="0" err="1">
                <a:latin typeface="+mj-lt"/>
              </a:rPr>
              <a:t>correspongui</a:t>
            </a:r>
            <a:r>
              <a:rPr lang="es-ES" b="0" dirty="0">
                <a:latin typeface="+mj-lt"/>
              </a:rPr>
              <a:t>. Fa falta que </a:t>
            </a:r>
            <a:r>
              <a:rPr lang="es-ES" b="0" dirty="0" err="1">
                <a:latin typeface="+mj-lt"/>
              </a:rPr>
              <a:t>aquestes</a:t>
            </a:r>
            <a:r>
              <a:rPr lang="es-ES" b="0" dirty="0">
                <a:latin typeface="+mj-lt"/>
              </a:rPr>
              <a:t> </a:t>
            </a:r>
            <a:r>
              <a:rPr lang="es-ES" b="0" dirty="0" err="1">
                <a:latin typeface="+mj-lt"/>
              </a:rPr>
              <a:t>matèries</a:t>
            </a:r>
            <a:r>
              <a:rPr lang="es-ES" b="0" dirty="0">
                <a:latin typeface="+mj-lt"/>
              </a:rPr>
              <a:t> </a:t>
            </a:r>
            <a:r>
              <a:rPr lang="es-ES" b="0" dirty="0" err="1">
                <a:latin typeface="+mj-lt"/>
              </a:rPr>
              <a:t>estiguin</a:t>
            </a:r>
            <a:r>
              <a:rPr lang="es-ES" b="0" dirty="0">
                <a:latin typeface="+mj-lt"/>
              </a:rPr>
              <a:t> </a:t>
            </a:r>
            <a:r>
              <a:rPr lang="es-ES" b="0" dirty="0" err="1">
                <a:latin typeface="+mj-lt"/>
              </a:rPr>
              <a:t>vinculades</a:t>
            </a:r>
            <a:r>
              <a:rPr lang="es-ES" b="0" dirty="0">
                <a:latin typeface="+mj-lt"/>
              </a:rPr>
              <a:t> a la branca de </a:t>
            </a:r>
            <a:r>
              <a:rPr lang="es-ES" b="0" dirty="0" err="1">
                <a:latin typeface="+mj-lt"/>
              </a:rPr>
              <a:t>coneixement</a:t>
            </a:r>
            <a:r>
              <a:rPr lang="es-ES" b="0" dirty="0">
                <a:latin typeface="+mj-lt"/>
              </a:rPr>
              <a:t> en </a:t>
            </a:r>
            <a:r>
              <a:rPr lang="es-ES" b="0" dirty="0" err="1" smtClean="0">
                <a:latin typeface="+mj-lt"/>
              </a:rPr>
              <a:t>què</a:t>
            </a:r>
            <a:r>
              <a:rPr lang="es-ES" b="0" dirty="0" smtClean="0">
                <a:latin typeface="+mj-lt"/>
              </a:rPr>
              <a:t> </a:t>
            </a:r>
            <a:r>
              <a:rPr lang="es-ES" b="0" dirty="0" err="1">
                <a:latin typeface="+mj-lt"/>
              </a:rPr>
              <a:t>s’inscriu</a:t>
            </a:r>
            <a:r>
              <a:rPr lang="es-ES" b="0" dirty="0">
                <a:latin typeface="+mj-lt"/>
              </a:rPr>
              <a:t> el </a:t>
            </a:r>
            <a:r>
              <a:rPr lang="es-ES" b="0" dirty="0" err="1">
                <a:latin typeface="+mj-lt"/>
              </a:rPr>
              <a:t>títol</a:t>
            </a:r>
            <a:r>
              <a:rPr lang="es-ES" b="0" dirty="0">
                <a:latin typeface="+mj-lt"/>
              </a:rPr>
              <a:t> de </a:t>
            </a:r>
            <a:r>
              <a:rPr lang="es-ES" b="0" dirty="0" err="1">
                <a:latin typeface="+mj-lt"/>
              </a:rPr>
              <a:t>grau</a:t>
            </a:r>
            <a:r>
              <a:rPr lang="es-ES" b="0" dirty="0">
                <a:latin typeface="+mj-lt"/>
              </a:rPr>
              <a:t> </a:t>
            </a:r>
            <a:r>
              <a:rPr lang="es-ES" b="0" dirty="0" err="1">
                <a:latin typeface="+mj-lt"/>
              </a:rPr>
              <a:t>on</a:t>
            </a:r>
            <a:r>
              <a:rPr lang="es-ES" b="0" dirty="0">
                <a:latin typeface="+mj-lt"/>
              </a:rPr>
              <a:t> es fa la </a:t>
            </a:r>
            <a:r>
              <a:rPr lang="es-ES" b="0" dirty="0" err="1">
                <a:latin typeface="+mj-lt"/>
              </a:rPr>
              <a:t>preinscripció</a:t>
            </a:r>
            <a:r>
              <a:rPr lang="es-ES" sz="1800" b="0" dirty="0">
                <a:latin typeface="+mj-lt"/>
              </a:rPr>
              <a:t>. </a:t>
            </a:r>
            <a:endParaRPr lang="en-US" sz="1800" b="0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183" name="Shape 183"/>
          <p:cNvSpPr txBox="1">
            <a:spLocks noGrp="1"/>
          </p:cNvSpPr>
          <p:nvPr>
            <p:ph type="body" idx="4294967295"/>
          </p:nvPr>
        </p:nvSpPr>
        <p:spPr>
          <a:xfrm>
            <a:off x="685787" y="1951037"/>
            <a:ext cx="7227599" cy="473507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dk1"/>
                </a:solidFill>
              </a:rPr>
              <a:t>0’6 Nota </a:t>
            </a:r>
            <a:r>
              <a:rPr lang="en-US" sz="1800" dirty="0" err="1">
                <a:solidFill>
                  <a:schemeClr val="dk1"/>
                </a:solidFill>
              </a:rPr>
              <a:t>mitjana</a:t>
            </a:r>
            <a:r>
              <a:rPr lang="en-US" sz="1800" dirty="0">
                <a:solidFill>
                  <a:schemeClr val="dk1"/>
                </a:solidFill>
              </a:rPr>
              <a:t> de </a:t>
            </a:r>
            <a:r>
              <a:rPr lang="en-US" sz="1800" dirty="0" err="1">
                <a:solidFill>
                  <a:schemeClr val="dk1"/>
                </a:solidFill>
              </a:rPr>
              <a:t>Batxillerat</a:t>
            </a:r>
            <a:r>
              <a:rPr lang="en-US" sz="1800" dirty="0">
                <a:solidFill>
                  <a:schemeClr val="dk1"/>
                </a:solidFill>
              </a:rPr>
              <a:t> + 0’4 </a:t>
            </a:r>
            <a:r>
              <a:rPr lang="en-US" sz="1800" dirty="0" err="1">
                <a:solidFill>
                  <a:schemeClr val="dk1"/>
                </a:solidFill>
              </a:rPr>
              <a:t>Qualificació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Fase</a:t>
            </a:r>
            <a:r>
              <a:rPr lang="en-US" sz="1800" dirty="0">
                <a:solidFill>
                  <a:schemeClr val="dk1"/>
                </a:solidFill>
              </a:rPr>
              <a:t> general</a:t>
            </a:r>
          </a:p>
        </p:txBody>
      </p:sp>
      <p:sp>
        <p:nvSpPr>
          <p:cNvPr id="184" name="Shape 184"/>
          <p:cNvSpPr txBox="1"/>
          <p:nvPr/>
        </p:nvSpPr>
        <p:spPr>
          <a:xfrm>
            <a:off x="685787" y="3706091"/>
            <a:ext cx="8254204" cy="42718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 dirty="0" smtClean="0">
                <a:solidFill>
                  <a:schemeClr val="dk1"/>
                </a:solidFill>
              </a:rPr>
              <a:t>Nota </a:t>
            </a:r>
            <a:r>
              <a:rPr lang="en-US" sz="2200" b="1" dirty="0" err="1">
                <a:solidFill>
                  <a:schemeClr val="dk1"/>
                </a:solidFill>
              </a:rPr>
              <a:t>d’admissió</a:t>
            </a:r>
            <a:endParaRPr lang="en-US" sz="2200" b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>
                <a:solidFill>
                  <a:srgbClr val="C00000"/>
                </a:solidFill>
              </a:rPr>
              <a:t>Després de Batxillerat</a:t>
            </a:r>
          </a:p>
        </p:txBody>
      </p:sp>
      <p:sp>
        <p:nvSpPr>
          <p:cNvPr id="194" name="Shape 194"/>
          <p:cNvSpPr txBox="1"/>
          <p:nvPr/>
        </p:nvSpPr>
        <p:spPr>
          <a:xfrm>
            <a:off x="684200" y="3706092"/>
            <a:ext cx="8137500" cy="1018308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600"/>
              </a:spcBef>
              <a:buNone/>
            </a:pPr>
            <a:r>
              <a:rPr lang="en-US" sz="1800" b="1" dirty="0" err="1" smtClean="0">
                <a:solidFill>
                  <a:schemeClr val="dk1"/>
                </a:solidFill>
              </a:rPr>
              <a:t>Mitjan</a:t>
            </a:r>
            <a:r>
              <a:rPr lang="en-US" sz="1800" b="1" dirty="0" smtClean="0">
                <a:solidFill>
                  <a:schemeClr val="dk1"/>
                </a:solidFill>
              </a:rPr>
              <a:t> </a:t>
            </a:r>
            <a:r>
              <a:rPr lang="en-US" sz="1800" b="1" dirty="0" err="1">
                <a:solidFill>
                  <a:schemeClr val="tx1"/>
                </a:solidFill>
              </a:rPr>
              <a:t>març</a:t>
            </a:r>
            <a:r>
              <a:rPr lang="en-US" sz="1800" dirty="0">
                <a:solidFill>
                  <a:schemeClr val="dk1"/>
                </a:solidFill>
              </a:rPr>
              <a:t>: </a:t>
            </a:r>
            <a:r>
              <a:rPr lang="en-US" sz="1800" dirty="0" err="1">
                <a:solidFill>
                  <a:schemeClr val="dk1"/>
                </a:solidFill>
              </a:rPr>
              <a:t>Inscripció</a:t>
            </a:r>
            <a:r>
              <a:rPr lang="en-US" sz="1800" dirty="0">
                <a:solidFill>
                  <a:schemeClr val="dk1"/>
                </a:solidFill>
              </a:rPr>
              <a:t> proves </a:t>
            </a:r>
            <a:r>
              <a:rPr lang="en-US" sz="1800" dirty="0" err="1">
                <a:solidFill>
                  <a:schemeClr val="dk1"/>
                </a:solidFill>
              </a:rPr>
              <a:t>d'accés</a:t>
            </a:r>
            <a:r>
              <a:rPr lang="en-US" sz="1800" dirty="0">
                <a:solidFill>
                  <a:schemeClr val="dk1"/>
                </a:solidFill>
              </a:rPr>
              <a:t> a </a:t>
            </a:r>
            <a:r>
              <a:rPr lang="en-US" sz="1800" dirty="0" err="1">
                <a:solidFill>
                  <a:schemeClr val="dk1"/>
                </a:solidFill>
              </a:rPr>
              <a:t>cicles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formatius</a:t>
            </a:r>
            <a:r>
              <a:rPr lang="en-US" sz="1800" dirty="0">
                <a:solidFill>
                  <a:schemeClr val="dk1"/>
                </a:solidFill>
              </a:rPr>
              <a:t> de </a:t>
            </a:r>
            <a:r>
              <a:rPr lang="en-US" sz="1800" dirty="0" err="1">
                <a:solidFill>
                  <a:schemeClr val="dk1"/>
                </a:solidFill>
              </a:rPr>
              <a:t>grau</a:t>
            </a:r>
            <a:r>
              <a:rPr lang="en-US" sz="1800" dirty="0">
                <a:solidFill>
                  <a:schemeClr val="dk1"/>
                </a:solidFill>
              </a:rPr>
              <a:t> superior (19 </a:t>
            </a:r>
            <a:r>
              <a:rPr lang="en-US" sz="1800" dirty="0" err="1">
                <a:solidFill>
                  <a:schemeClr val="dk1"/>
                </a:solidFill>
              </a:rPr>
              <a:t>anys</a:t>
            </a:r>
            <a:r>
              <a:rPr lang="en-US" sz="1800" dirty="0">
                <a:solidFill>
                  <a:schemeClr val="dk1"/>
                </a:solidFill>
              </a:rPr>
              <a:t> a </a:t>
            </a:r>
            <a:r>
              <a:rPr lang="en-US" sz="1800" dirty="0" smtClean="0">
                <a:solidFill>
                  <a:schemeClr val="dk1"/>
                </a:solidFill>
              </a:rPr>
              <a:t>2017)</a:t>
            </a:r>
          </a:p>
          <a:p>
            <a:pPr lvl="0">
              <a:spcBef>
                <a:spcPts val="600"/>
              </a:spcBef>
            </a:pPr>
            <a:r>
              <a:rPr lang="en-US" sz="1800" b="1" dirty="0" smtClean="0">
                <a:solidFill>
                  <a:schemeClr val="dk1"/>
                </a:solidFill>
              </a:rPr>
              <a:t>Web </a:t>
            </a:r>
            <a:r>
              <a:rPr lang="en-US" sz="1800" b="1" dirty="0" err="1" smtClean="0">
                <a:solidFill>
                  <a:schemeClr val="dk1"/>
                </a:solidFill>
              </a:rPr>
              <a:t>d’interés</a:t>
            </a:r>
            <a:r>
              <a:rPr lang="en-US" sz="1800" dirty="0" smtClean="0">
                <a:solidFill>
                  <a:schemeClr val="dk1"/>
                </a:solidFill>
              </a:rPr>
              <a:t>: http://queestudiar.gencat.cat/ca/preinscripcio/estudis/</a:t>
            </a:r>
          </a:p>
          <a:p>
            <a:pPr lvl="0" rtl="0">
              <a:spcBef>
                <a:spcPts val="600"/>
              </a:spcBef>
              <a:buNone/>
            </a:pPr>
            <a:endParaRPr lang="en-US" sz="1800" dirty="0">
              <a:solidFill>
                <a:schemeClr val="dk1"/>
              </a:solidFill>
            </a:endParaRPr>
          </a:p>
        </p:txBody>
      </p:sp>
      <p:sp>
        <p:nvSpPr>
          <p:cNvPr id="195" name="Shape 195"/>
          <p:cNvSpPr txBox="1"/>
          <p:nvPr/>
        </p:nvSpPr>
        <p:spPr>
          <a:xfrm>
            <a:off x="684200" y="1196975"/>
            <a:ext cx="8137500" cy="2509116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lnSpc>
                <a:spcPct val="91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1800" dirty="0" err="1">
                <a:solidFill>
                  <a:schemeClr val="dk1"/>
                </a:solidFill>
              </a:rPr>
              <a:t>Els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estudiants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que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hagin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superat</a:t>
            </a:r>
            <a:r>
              <a:rPr lang="en-US" sz="1800" dirty="0">
                <a:solidFill>
                  <a:schemeClr val="dk1"/>
                </a:solidFill>
              </a:rPr>
              <a:t> totes les </a:t>
            </a:r>
            <a:r>
              <a:rPr lang="en-US" sz="1800" dirty="0" err="1">
                <a:solidFill>
                  <a:schemeClr val="dk1"/>
                </a:solidFill>
              </a:rPr>
              <a:t>matèries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cursades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rebran</a:t>
            </a:r>
            <a:r>
              <a:rPr lang="en-US" sz="1800" dirty="0">
                <a:solidFill>
                  <a:schemeClr val="dk1"/>
                </a:solidFill>
              </a:rPr>
              <a:t> el </a:t>
            </a:r>
            <a:r>
              <a:rPr lang="en-US" sz="1800" dirty="0" err="1">
                <a:solidFill>
                  <a:schemeClr val="dk1"/>
                </a:solidFill>
              </a:rPr>
              <a:t>títol</a:t>
            </a:r>
            <a:r>
              <a:rPr lang="en-US" sz="1800" dirty="0">
                <a:solidFill>
                  <a:schemeClr val="dk1"/>
                </a:solidFill>
              </a:rPr>
              <a:t> de </a:t>
            </a:r>
            <a:r>
              <a:rPr lang="en-US" sz="1800" dirty="0" err="1">
                <a:solidFill>
                  <a:schemeClr val="dk1"/>
                </a:solidFill>
              </a:rPr>
              <a:t>B</a:t>
            </a:r>
            <a:r>
              <a:rPr lang="en-US" sz="1800" dirty="0" err="1" smtClean="0">
                <a:solidFill>
                  <a:schemeClr val="dk1"/>
                </a:solidFill>
              </a:rPr>
              <a:t>atxillerat</a:t>
            </a:r>
            <a:r>
              <a:rPr lang="en-US" sz="1800" dirty="0">
                <a:solidFill>
                  <a:schemeClr val="dk1"/>
                </a:solidFill>
              </a:rPr>
              <a:t>. </a:t>
            </a:r>
            <a:r>
              <a:rPr lang="en-US" sz="1800" dirty="0" err="1">
                <a:solidFill>
                  <a:schemeClr val="dk1"/>
                </a:solidFill>
              </a:rPr>
              <a:t>Amb</a:t>
            </a:r>
            <a:r>
              <a:rPr lang="en-US" sz="1800" dirty="0">
                <a:solidFill>
                  <a:schemeClr val="dk1"/>
                </a:solidFill>
              </a:rPr>
              <a:t> el </a:t>
            </a:r>
            <a:r>
              <a:rPr lang="en-US" sz="1800" dirty="0" err="1">
                <a:solidFill>
                  <a:schemeClr val="dk1"/>
                </a:solidFill>
              </a:rPr>
              <a:t>títol</a:t>
            </a:r>
            <a:r>
              <a:rPr lang="en-US" sz="1800" dirty="0">
                <a:solidFill>
                  <a:schemeClr val="dk1"/>
                </a:solidFill>
              </a:rPr>
              <a:t> de </a:t>
            </a:r>
            <a:r>
              <a:rPr lang="en-US" sz="1800" dirty="0" err="1">
                <a:solidFill>
                  <a:schemeClr val="dk1"/>
                </a:solidFill>
              </a:rPr>
              <a:t>B</a:t>
            </a:r>
            <a:r>
              <a:rPr lang="en-US" sz="1800" dirty="0" err="1" smtClean="0">
                <a:solidFill>
                  <a:schemeClr val="dk1"/>
                </a:solidFill>
              </a:rPr>
              <a:t>atxillerat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es</a:t>
            </a:r>
            <a:r>
              <a:rPr lang="en-US" sz="1800" dirty="0">
                <a:solidFill>
                  <a:schemeClr val="dk1"/>
                </a:solidFill>
              </a:rPr>
              <a:t> pot </a:t>
            </a:r>
            <a:r>
              <a:rPr lang="en-US" sz="1800" dirty="0" err="1">
                <a:solidFill>
                  <a:schemeClr val="dk1"/>
                </a:solidFill>
              </a:rPr>
              <a:t>accedir</a:t>
            </a:r>
            <a:r>
              <a:rPr lang="en-US" sz="1800" dirty="0">
                <a:solidFill>
                  <a:schemeClr val="dk1"/>
                </a:solidFill>
              </a:rPr>
              <a:t> a:</a:t>
            </a:r>
          </a:p>
          <a:p>
            <a:pPr marL="457200" lvl="0" indent="-342900" rtl="0">
              <a:lnSpc>
                <a:spcPct val="91000"/>
              </a:lnSpc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1800" dirty="0">
                <a:solidFill>
                  <a:schemeClr val="dk1"/>
                </a:solidFill>
              </a:rPr>
              <a:t>L</a:t>
            </a:r>
            <a:r>
              <a:rPr lang="en-US" sz="1800" dirty="0" smtClean="0">
                <a:solidFill>
                  <a:schemeClr val="dk1"/>
                </a:solidFill>
              </a:rPr>
              <a:t>a </a:t>
            </a:r>
            <a:r>
              <a:rPr lang="en-US" sz="1800" dirty="0" err="1">
                <a:solidFill>
                  <a:schemeClr val="dk1"/>
                </a:solidFill>
              </a:rPr>
              <a:t>u</a:t>
            </a:r>
            <a:r>
              <a:rPr lang="en-US" sz="1800" dirty="0" err="1" smtClean="0">
                <a:solidFill>
                  <a:schemeClr val="dk1"/>
                </a:solidFill>
              </a:rPr>
              <a:t>niversitat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>
                <a:solidFill>
                  <a:schemeClr val="dk1"/>
                </a:solidFill>
              </a:rPr>
              <a:t>(un cop </a:t>
            </a:r>
            <a:r>
              <a:rPr lang="en-US" sz="1800" dirty="0" err="1">
                <a:solidFill>
                  <a:schemeClr val="dk1"/>
                </a:solidFill>
              </a:rPr>
              <a:t>aprovades</a:t>
            </a:r>
            <a:r>
              <a:rPr lang="en-US" sz="1800" dirty="0">
                <a:solidFill>
                  <a:schemeClr val="dk1"/>
                </a:solidFill>
              </a:rPr>
              <a:t> les proves </a:t>
            </a:r>
            <a:r>
              <a:rPr lang="en-US" sz="1800" dirty="0" err="1">
                <a:solidFill>
                  <a:schemeClr val="dk1"/>
                </a:solidFill>
              </a:rPr>
              <a:t>d’accés</a:t>
            </a:r>
            <a:r>
              <a:rPr lang="en-US" sz="1800" dirty="0">
                <a:solidFill>
                  <a:schemeClr val="dk1"/>
                </a:solidFill>
              </a:rPr>
              <a:t>),</a:t>
            </a:r>
          </a:p>
          <a:p>
            <a:pPr marL="457200" marR="0" lvl="0" indent="-342900" algn="l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1800" dirty="0">
                <a:solidFill>
                  <a:schemeClr val="dk1"/>
                </a:solidFill>
              </a:rPr>
              <a:t>U</a:t>
            </a:r>
            <a:r>
              <a:rPr lang="en-US" sz="1800" dirty="0" smtClean="0">
                <a:solidFill>
                  <a:schemeClr val="dk1"/>
                </a:solidFill>
              </a:rPr>
              <a:t>n </a:t>
            </a:r>
            <a:r>
              <a:rPr lang="en-US" sz="1800" dirty="0" err="1">
                <a:solidFill>
                  <a:schemeClr val="dk1"/>
                </a:solidFill>
              </a:rPr>
              <a:t>c</a:t>
            </a:r>
            <a:r>
              <a:rPr lang="en-US" sz="1800" dirty="0" err="1" smtClean="0">
                <a:solidFill>
                  <a:schemeClr val="dk1"/>
                </a:solidFill>
              </a:rPr>
              <a:t>icle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f</a:t>
            </a:r>
            <a:r>
              <a:rPr lang="en-US" sz="1800" dirty="0" err="1" smtClean="0">
                <a:solidFill>
                  <a:schemeClr val="dk1"/>
                </a:solidFill>
              </a:rPr>
              <a:t>ormatiu</a:t>
            </a:r>
            <a:r>
              <a:rPr lang="en-US" sz="1800" dirty="0" smtClean="0">
                <a:solidFill>
                  <a:schemeClr val="dk1"/>
                </a:solidFill>
              </a:rPr>
              <a:t> de </a:t>
            </a:r>
            <a:r>
              <a:rPr lang="en-US" sz="1800" dirty="0" err="1" smtClean="0">
                <a:solidFill>
                  <a:schemeClr val="dk1"/>
                </a:solidFill>
              </a:rPr>
              <a:t>grau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>
                <a:solidFill>
                  <a:schemeClr val="dk1"/>
                </a:solidFill>
              </a:rPr>
              <a:t>s</a:t>
            </a:r>
            <a:r>
              <a:rPr lang="en-US" sz="1800" dirty="0" smtClean="0">
                <a:solidFill>
                  <a:schemeClr val="dk1"/>
                </a:solidFill>
              </a:rPr>
              <a:t>uperior </a:t>
            </a:r>
            <a:r>
              <a:rPr lang="en-US" sz="1800" dirty="0">
                <a:solidFill>
                  <a:schemeClr val="dk1"/>
                </a:solidFill>
              </a:rPr>
              <a:t>de </a:t>
            </a:r>
            <a:r>
              <a:rPr lang="en-US" sz="1800" dirty="0" err="1">
                <a:solidFill>
                  <a:schemeClr val="dk1"/>
                </a:solidFill>
              </a:rPr>
              <a:t>f</a:t>
            </a:r>
            <a:r>
              <a:rPr lang="en-US" sz="1800" dirty="0" err="1" smtClean="0">
                <a:solidFill>
                  <a:schemeClr val="dk1"/>
                </a:solidFill>
              </a:rPr>
              <a:t>ormació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>
                <a:solidFill>
                  <a:schemeClr val="dk1"/>
                </a:solidFill>
              </a:rPr>
              <a:t>p</a:t>
            </a:r>
            <a:r>
              <a:rPr lang="en-US" sz="1800" dirty="0" smtClean="0">
                <a:solidFill>
                  <a:schemeClr val="dk1"/>
                </a:solidFill>
              </a:rPr>
              <a:t>rofessional </a:t>
            </a:r>
            <a:r>
              <a:rPr lang="en-US" sz="1800" dirty="0" err="1">
                <a:solidFill>
                  <a:schemeClr val="dk1"/>
                </a:solidFill>
              </a:rPr>
              <a:t>e</a:t>
            </a:r>
            <a:r>
              <a:rPr lang="en-US" sz="1800" dirty="0" err="1" smtClean="0">
                <a:solidFill>
                  <a:schemeClr val="dk1"/>
                </a:solidFill>
              </a:rPr>
              <a:t>specífica</a:t>
            </a:r>
            <a:r>
              <a:rPr lang="en-US" sz="1800" dirty="0">
                <a:solidFill>
                  <a:schemeClr val="dk1"/>
                </a:solidFill>
              </a:rPr>
              <a:t>, </a:t>
            </a:r>
            <a:r>
              <a:rPr lang="en-US" sz="1800" dirty="0" smtClean="0">
                <a:solidFill>
                  <a:schemeClr val="dk1"/>
                </a:solidFill>
              </a:rPr>
              <a:t>Arts </a:t>
            </a:r>
            <a:r>
              <a:rPr lang="en-US" sz="1800" dirty="0" err="1">
                <a:solidFill>
                  <a:schemeClr val="dk1"/>
                </a:solidFill>
              </a:rPr>
              <a:t>p</a:t>
            </a:r>
            <a:r>
              <a:rPr lang="en-US" sz="1800" dirty="0" err="1" smtClean="0">
                <a:solidFill>
                  <a:schemeClr val="dk1"/>
                </a:solidFill>
              </a:rPr>
              <a:t>làstiques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i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d</a:t>
            </a:r>
            <a:r>
              <a:rPr lang="en-US" sz="1800" dirty="0" err="1" smtClean="0">
                <a:solidFill>
                  <a:schemeClr val="dk1"/>
                </a:solidFill>
              </a:rPr>
              <a:t>isseny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>
                <a:solidFill>
                  <a:schemeClr val="dk1"/>
                </a:solidFill>
              </a:rPr>
              <a:t>o </a:t>
            </a:r>
            <a:r>
              <a:rPr lang="en-US" sz="1800" dirty="0" err="1" smtClean="0">
                <a:solidFill>
                  <a:schemeClr val="dk1"/>
                </a:solidFill>
              </a:rPr>
              <a:t>d’Ensenyaments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esportius</a:t>
            </a:r>
            <a:r>
              <a:rPr lang="en-US" sz="1800" dirty="0" smtClean="0">
                <a:solidFill>
                  <a:schemeClr val="dk1"/>
                </a:solidFill>
              </a:rPr>
              <a:t>.</a:t>
            </a:r>
            <a:endParaRPr lang="en-US" sz="1800" dirty="0">
              <a:solidFill>
                <a:schemeClr val="dk1"/>
              </a:solidFill>
            </a:endParaRPr>
          </a:p>
          <a:p>
            <a:pPr marL="457200" marR="0" lvl="0" indent="-342900" algn="l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1800" dirty="0" err="1">
                <a:solidFill>
                  <a:schemeClr val="dk1"/>
                </a:solidFill>
              </a:rPr>
              <a:t>E</a:t>
            </a:r>
            <a:r>
              <a:rPr lang="en-US" sz="1800" dirty="0" err="1" smtClean="0">
                <a:solidFill>
                  <a:schemeClr val="dk1"/>
                </a:solidFill>
              </a:rPr>
              <a:t>nsenyaments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>
                <a:solidFill>
                  <a:schemeClr val="dk1"/>
                </a:solidFill>
              </a:rPr>
              <a:t>s</a:t>
            </a:r>
            <a:r>
              <a:rPr lang="en-US" sz="1800" dirty="0" smtClean="0">
                <a:solidFill>
                  <a:schemeClr val="dk1"/>
                </a:solidFill>
              </a:rPr>
              <a:t>uperiors </a:t>
            </a:r>
            <a:r>
              <a:rPr lang="en-US" sz="1800" dirty="0" err="1" smtClean="0">
                <a:solidFill>
                  <a:schemeClr val="dk1"/>
                </a:solidFill>
              </a:rPr>
              <a:t>artístics</a:t>
            </a:r>
            <a:r>
              <a:rPr lang="en-US" sz="1800" dirty="0" smtClean="0">
                <a:solidFill>
                  <a:schemeClr val="dk1"/>
                </a:solidFill>
              </a:rPr>
              <a:t>.</a:t>
            </a:r>
            <a:endParaRPr lang="en-US" sz="1800" dirty="0">
              <a:solidFill>
                <a:schemeClr val="dk1"/>
              </a:solidFill>
            </a:endParaRPr>
          </a:p>
          <a:p>
            <a:pPr marL="457200" marR="0" lvl="0" indent="-342900" algn="l" rtl="0">
              <a:lnSpc>
                <a:spcPct val="91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●"/>
            </a:pPr>
            <a:r>
              <a:rPr lang="en-US" sz="1800" dirty="0">
                <a:solidFill>
                  <a:schemeClr val="dk1"/>
                </a:solidFill>
              </a:rPr>
              <a:t>E</a:t>
            </a:r>
            <a:r>
              <a:rPr lang="en-US" sz="1800" dirty="0" smtClean="0">
                <a:solidFill>
                  <a:schemeClr val="dk1"/>
                </a:solidFill>
              </a:rPr>
              <a:t>l </a:t>
            </a:r>
            <a:r>
              <a:rPr lang="en-US" sz="1800" dirty="0" err="1">
                <a:solidFill>
                  <a:schemeClr val="dk1"/>
                </a:solidFill>
              </a:rPr>
              <a:t>món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laboral</a:t>
            </a:r>
            <a:r>
              <a:rPr lang="en-US" sz="1800" dirty="0">
                <a:solidFill>
                  <a:schemeClr val="dk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>
                <a:solidFill>
                  <a:srgbClr val="C00000"/>
                </a:solidFill>
              </a:rPr>
              <a:t>Després de Batxillerat</a:t>
            </a:r>
          </a:p>
        </p:txBody>
      </p:sp>
      <p:pic>
        <p:nvPicPr>
          <p:cNvPr id="202" name="Shape 2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6950" y="1335100"/>
            <a:ext cx="8373174" cy="4628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1371600" y="1982225"/>
            <a:ext cx="4776900" cy="55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 b="1">
              <a:solidFill>
                <a:srgbClr val="C00000"/>
              </a:solidFill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1371600" y="2537825"/>
            <a:ext cx="4776900" cy="5556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 b="1">
              <a:solidFill>
                <a:srgbClr val="C00000"/>
              </a:solidFill>
            </a:endParaRPr>
          </a:p>
        </p:txBody>
      </p:sp>
      <p:sp>
        <p:nvSpPr>
          <p:cNvPr id="75" name="Shape 75"/>
          <p:cNvSpPr txBox="1"/>
          <p:nvPr/>
        </p:nvSpPr>
        <p:spPr>
          <a:xfrm>
            <a:off x="1705575" y="1233055"/>
            <a:ext cx="5320200" cy="484909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sz="2400" b="1" dirty="0">
              <a:solidFill>
                <a:srgbClr val="C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400" b="1" dirty="0">
              <a:solidFill>
                <a:srgbClr val="C00000"/>
              </a:solidFill>
            </a:endParaRPr>
          </a:p>
          <a:p>
            <a:pPr marL="457200" marR="0" lvl="0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AutoNum type="arabicPeriod"/>
            </a:pPr>
            <a:r>
              <a:rPr lang="en-US" sz="2400" b="1" dirty="0" err="1">
                <a:solidFill>
                  <a:srgbClr val="C00000"/>
                </a:solidFill>
              </a:rPr>
              <a:t>Calendari</a:t>
            </a:r>
            <a:r>
              <a:rPr lang="en-US" sz="2400" b="1" dirty="0">
                <a:solidFill>
                  <a:srgbClr val="C00000"/>
                </a:solidFill>
              </a:rPr>
              <a:t> de curs</a:t>
            </a:r>
          </a:p>
          <a:p>
            <a:pPr marL="457200" lvl="0" indent="-381000" rtl="0">
              <a:spcBef>
                <a:spcPts val="0"/>
              </a:spcBef>
              <a:buClr>
                <a:srgbClr val="C00000"/>
              </a:buClr>
              <a:buSzPct val="100000"/>
              <a:buAutoNum type="arabicPeriod"/>
            </a:pPr>
            <a:r>
              <a:rPr lang="en-US" sz="2400" b="1" dirty="0" err="1">
                <a:solidFill>
                  <a:srgbClr val="C00000"/>
                </a:solidFill>
              </a:rPr>
              <a:t>Matèries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i</a:t>
            </a:r>
            <a:r>
              <a:rPr lang="en-US" sz="2400" b="1" dirty="0">
                <a:solidFill>
                  <a:srgbClr val="C00000"/>
                </a:solidFill>
              </a:rPr>
              <a:t> professors</a:t>
            </a:r>
          </a:p>
          <a:p>
            <a:pPr marL="457200" lvl="0" indent="-381000" rtl="0">
              <a:spcBef>
                <a:spcPts val="0"/>
              </a:spcBef>
              <a:buClr>
                <a:srgbClr val="C00000"/>
              </a:buClr>
              <a:buSzPct val="100000"/>
              <a:buAutoNum type="arabicPeriod"/>
            </a:pPr>
            <a:r>
              <a:rPr lang="en-US" sz="2400" b="1" dirty="0" err="1">
                <a:solidFill>
                  <a:srgbClr val="C00000"/>
                </a:solidFill>
              </a:rPr>
              <a:t>Estructura</a:t>
            </a:r>
            <a:r>
              <a:rPr lang="en-US" sz="2400" b="1" dirty="0">
                <a:solidFill>
                  <a:srgbClr val="C00000"/>
                </a:solidFill>
              </a:rPr>
              <a:t> del </a:t>
            </a:r>
            <a:r>
              <a:rPr lang="en-US" sz="2400" b="1" dirty="0" err="1">
                <a:solidFill>
                  <a:srgbClr val="C00000"/>
                </a:solidFill>
              </a:rPr>
              <a:t>batxillerat</a:t>
            </a:r>
            <a:endParaRPr lang="en-US" sz="2400" b="1" dirty="0">
              <a:solidFill>
                <a:srgbClr val="C00000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C00000"/>
              </a:buClr>
              <a:buSzPct val="100000"/>
              <a:buAutoNum type="arabicPeriod"/>
            </a:pPr>
            <a:r>
              <a:rPr lang="en-US" sz="2400" b="1" dirty="0" err="1" smtClean="0">
                <a:solidFill>
                  <a:srgbClr val="C00000"/>
                </a:solidFill>
              </a:rPr>
              <a:t>Normativa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pPr marL="457200" lvl="0" indent="-381000">
              <a:buClr>
                <a:srgbClr val="C00000"/>
              </a:buClr>
              <a:buSzPct val="100000"/>
              <a:buAutoNum type="arabicPeriod"/>
            </a:pPr>
            <a:r>
              <a:rPr lang="en-US" sz="2400" b="1" dirty="0" smtClean="0">
                <a:solidFill>
                  <a:srgbClr val="C00000"/>
                </a:solidFill>
              </a:rPr>
              <a:t>IOC</a:t>
            </a:r>
            <a:endParaRPr lang="en-US" sz="2400" b="1" dirty="0">
              <a:solidFill>
                <a:srgbClr val="C00000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C00000"/>
              </a:buClr>
              <a:buSzPct val="100000"/>
              <a:buAutoNum type="arabicPeriod"/>
            </a:pPr>
            <a:r>
              <a:rPr lang="en-US" sz="2400" b="1" dirty="0" err="1">
                <a:solidFill>
                  <a:srgbClr val="C00000"/>
                </a:solidFill>
              </a:rPr>
              <a:t>Treball</a:t>
            </a:r>
            <a:r>
              <a:rPr lang="en-US" sz="2400" b="1" dirty="0">
                <a:solidFill>
                  <a:srgbClr val="C00000"/>
                </a:solidFill>
              </a:rPr>
              <a:t> de </a:t>
            </a:r>
            <a:r>
              <a:rPr lang="en-US" sz="2400" b="1" dirty="0" err="1" smtClean="0">
                <a:solidFill>
                  <a:srgbClr val="C00000"/>
                </a:solidFill>
              </a:rPr>
              <a:t>recerca</a:t>
            </a:r>
            <a:endParaRPr lang="en-US" sz="2400" b="1" dirty="0">
              <a:solidFill>
                <a:srgbClr val="C00000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C00000"/>
              </a:buClr>
              <a:buSzPct val="100000"/>
              <a:buAutoNum type="arabicPeriod"/>
            </a:pPr>
            <a:r>
              <a:rPr lang="en-US" sz="2400" b="1" dirty="0">
                <a:solidFill>
                  <a:srgbClr val="C00000"/>
                </a:solidFill>
              </a:rPr>
              <a:t>Proves </a:t>
            </a:r>
            <a:r>
              <a:rPr lang="en-US" sz="2400" b="1" dirty="0" err="1">
                <a:solidFill>
                  <a:srgbClr val="C00000"/>
                </a:solidFill>
              </a:rPr>
              <a:t>d’accés</a:t>
            </a:r>
            <a:r>
              <a:rPr lang="en-US" sz="2400" b="1" dirty="0">
                <a:solidFill>
                  <a:srgbClr val="C00000"/>
                </a:solidFill>
              </a:rPr>
              <a:t> a  la </a:t>
            </a:r>
            <a:r>
              <a:rPr lang="en-US" sz="2400" b="1" dirty="0" err="1">
                <a:solidFill>
                  <a:srgbClr val="C00000"/>
                </a:solidFill>
              </a:rPr>
              <a:t>universitat</a:t>
            </a:r>
            <a:endParaRPr lang="en-US" sz="2400" b="1" dirty="0">
              <a:solidFill>
                <a:srgbClr val="C00000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C00000"/>
              </a:buClr>
              <a:buSzPct val="100000"/>
              <a:buAutoNum type="arabicPeriod"/>
            </a:pPr>
            <a:r>
              <a:rPr lang="en-US" sz="2400" b="1" dirty="0" err="1">
                <a:solidFill>
                  <a:srgbClr val="C00000"/>
                </a:solidFill>
              </a:rPr>
              <a:t>Després</a:t>
            </a:r>
            <a:r>
              <a:rPr lang="en-US" sz="2400" b="1" dirty="0">
                <a:solidFill>
                  <a:srgbClr val="C00000"/>
                </a:solidFill>
              </a:rPr>
              <a:t> del </a:t>
            </a:r>
            <a:r>
              <a:rPr lang="en-US" sz="2400" b="1" dirty="0" err="1">
                <a:solidFill>
                  <a:srgbClr val="C00000"/>
                </a:solidFill>
              </a:rPr>
              <a:t>Batxillerat</a:t>
            </a:r>
            <a:endParaRPr lang="en-US" sz="2400" b="1" dirty="0">
              <a:solidFill>
                <a:srgbClr val="C00000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C00000"/>
              </a:buClr>
              <a:buSzPct val="100000"/>
              <a:buAutoNum type="arabicPeriod"/>
            </a:pPr>
            <a:r>
              <a:rPr lang="en-US" sz="2400" b="1" dirty="0" err="1">
                <a:solidFill>
                  <a:srgbClr val="C00000"/>
                </a:solidFill>
              </a:rPr>
              <a:t>Tutoria</a:t>
            </a:r>
            <a:endParaRPr lang="en-US" sz="2400" b="1" dirty="0">
              <a:solidFill>
                <a:srgbClr val="C00000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C00000"/>
              </a:buClr>
              <a:buSzPct val="100000"/>
              <a:buAutoNum type="arabicPeriod"/>
            </a:pPr>
            <a:r>
              <a:rPr lang="en-US" sz="2400" b="1" dirty="0" err="1">
                <a:solidFill>
                  <a:srgbClr val="C00000"/>
                </a:solidFill>
              </a:rPr>
              <a:t>Sortides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activitats</a:t>
            </a:r>
            <a:endParaRPr lang="en-US" sz="2400" b="1" dirty="0">
              <a:solidFill>
                <a:srgbClr val="C00000"/>
              </a:solidFill>
            </a:endParaRPr>
          </a:p>
          <a:p>
            <a:pPr marL="457200" lvl="0" indent="-381000" rtl="0">
              <a:spcBef>
                <a:spcPts val="0"/>
              </a:spcBef>
              <a:buClr>
                <a:srgbClr val="C00000"/>
              </a:buClr>
              <a:buSzPct val="100000"/>
              <a:buAutoNum type="arabicPeriod"/>
            </a:pPr>
            <a:r>
              <a:rPr lang="en-US" sz="2400" b="1" dirty="0" err="1">
                <a:solidFill>
                  <a:srgbClr val="C00000"/>
                </a:solidFill>
              </a:rPr>
              <a:t>Precs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preguntes</a:t>
            </a:r>
            <a:endParaRPr lang="en-US" sz="2400" b="1" dirty="0">
              <a:solidFill>
                <a:srgbClr val="C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400" b="1" dirty="0">
              <a:solidFill>
                <a:srgbClr val="C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400" b="1" dirty="0">
              <a:solidFill>
                <a:srgbClr val="C00000"/>
              </a:solidFill>
            </a:endParaRPr>
          </a:p>
          <a:p>
            <a:pPr lvl="0" rtl="0">
              <a:spcBef>
                <a:spcPts val="0"/>
              </a:spcBef>
              <a:buNone/>
            </a:pPr>
            <a:endParaRPr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/>
        </p:nvSpPr>
        <p:spPr>
          <a:xfrm>
            <a:off x="2803131" y="1903525"/>
            <a:ext cx="3465299" cy="431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>
                <a:solidFill>
                  <a:schemeClr val="dk1"/>
                </a:solidFill>
              </a:rPr>
              <a:t>1r BATXILLERAT</a:t>
            </a:r>
          </a:p>
        </p:txBody>
      </p:sp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>
                <a:solidFill>
                  <a:srgbClr val="C00000"/>
                </a:solidFill>
              </a:rPr>
              <a:t>Tutoria a Batxillerat</a:t>
            </a:r>
          </a:p>
        </p:txBody>
      </p:sp>
      <p:sp>
        <p:nvSpPr>
          <p:cNvPr id="210" name="Shape 210"/>
          <p:cNvSpPr>
            <a:spLocks noGrp="1"/>
          </p:cNvSpPr>
          <p:nvPr>
            <p:ph type="tbl" idx="4294967295"/>
          </p:nvPr>
        </p:nvSpPr>
        <p:spPr>
          <a:xfrm>
            <a:off x="0" y="2335213"/>
            <a:ext cx="3536950" cy="76993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1800">
                <a:solidFill>
                  <a:schemeClr val="dk1"/>
                </a:solidFill>
              </a:rPr>
              <a:t>TREBALL DE RECERCA</a:t>
            </a:r>
          </a:p>
          <a:p>
            <a:pPr marL="4572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1800">
                <a:solidFill>
                  <a:schemeClr val="dk1"/>
                </a:solidFill>
              </a:rPr>
              <a:t>ORIENTACIÓ, SEGUIMENT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212" name="Shape 212"/>
          <p:cNvSpPr>
            <a:spLocks noGrp="1"/>
          </p:cNvSpPr>
          <p:nvPr>
            <p:ph type="tbl" idx="4294967295"/>
          </p:nvPr>
        </p:nvSpPr>
        <p:spPr>
          <a:xfrm>
            <a:off x="0" y="3935413"/>
            <a:ext cx="3632200" cy="14351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1800">
                <a:solidFill>
                  <a:schemeClr val="dk1"/>
                </a:solidFill>
              </a:rPr>
              <a:t>TREBALL DE RECERCA</a:t>
            </a:r>
          </a:p>
          <a:p>
            <a:pPr marL="4572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1800">
                <a:solidFill>
                  <a:schemeClr val="dk1"/>
                </a:solidFill>
              </a:rPr>
              <a:t>ORIENTACIÓ, SEGUIMENT</a:t>
            </a:r>
          </a:p>
          <a:p>
            <a:pPr marL="4572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Char char="●"/>
            </a:pPr>
            <a:r>
              <a:rPr lang="en-US" sz="1800">
                <a:solidFill>
                  <a:schemeClr val="dk1"/>
                </a:solidFill>
              </a:rPr>
              <a:t>INSCRIPCIÓ PAU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800">
              <a:solidFill>
                <a:schemeClr val="dk1"/>
              </a:solidFill>
            </a:endParaRPr>
          </a:p>
        </p:txBody>
      </p:sp>
      <p:sp>
        <p:nvSpPr>
          <p:cNvPr id="211" name="Shape 211"/>
          <p:cNvSpPr txBox="1"/>
          <p:nvPr/>
        </p:nvSpPr>
        <p:spPr>
          <a:xfrm>
            <a:off x="2719349" y="3504400"/>
            <a:ext cx="2669400" cy="431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>
                <a:solidFill>
                  <a:schemeClr val="dk1"/>
                </a:solidFill>
              </a:rPr>
              <a:t>2n BATXILLERAT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/>
        </p:nvSpPr>
        <p:spPr>
          <a:xfrm>
            <a:off x="685062" y="1679412"/>
            <a:ext cx="7773900" cy="43170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US" sz="2200" b="1" dirty="0">
                <a:solidFill>
                  <a:schemeClr val="dk1"/>
                </a:solidFill>
              </a:rPr>
              <a:t>1r </a:t>
            </a:r>
            <a:r>
              <a:rPr lang="en-US" sz="2200" b="1" dirty="0" err="1" smtClean="0">
                <a:solidFill>
                  <a:schemeClr val="dk1"/>
                </a:solidFill>
              </a:rPr>
              <a:t>Batxillerat</a:t>
            </a:r>
            <a:r>
              <a:rPr lang="en-US" sz="2200" b="1" dirty="0" smtClean="0">
                <a:solidFill>
                  <a:schemeClr val="dk1"/>
                </a:solidFill>
              </a:rPr>
              <a:t> (dates </a:t>
            </a:r>
            <a:r>
              <a:rPr lang="en-US" sz="2200" b="1" dirty="0" err="1" smtClean="0">
                <a:solidFill>
                  <a:schemeClr val="dk1"/>
                </a:solidFill>
              </a:rPr>
              <a:t>aproximades</a:t>
            </a:r>
            <a:r>
              <a:rPr lang="en-US" sz="2200" b="1" dirty="0" smtClean="0">
                <a:solidFill>
                  <a:schemeClr val="dk1"/>
                </a:solidFill>
              </a:rPr>
              <a:t> o per </a:t>
            </a:r>
            <a:r>
              <a:rPr lang="en-US" sz="2200" b="1" dirty="0" err="1" smtClean="0">
                <a:solidFill>
                  <a:schemeClr val="dk1"/>
                </a:solidFill>
              </a:rPr>
              <a:t>confirmar</a:t>
            </a:r>
            <a:r>
              <a:rPr lang="en-US" sz="2200" b="1" dirty="0" smtClean="0">
                <a:solidFill>
                  <a:schemeClr val="dk1"/>
                </a:solidFill>
              </a:rPr>
              <a:t>)</a:t>
            </a:r>
            <a:endParaRPr lang="en-US" sz="2200" b="1" dirty="0">
              <a:solidFill>
                <a:schemeClr val="dk1"/>
              </a:solidFill>
            </a:endParaRPr>
          </a:p>
        </p:txBody>
      </p:sp>
      <p:sp>
        <p:nvSpPr>
          <p:cNvPr id="219" name="Shape 21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dirty="0" err="1">
                <a:solidFill>
                  <a:srgbClr val="C00000"/>
                </a:solidFill>
              </a:rPr>
              <a:t>Sortides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i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activitats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</a:rPr>
              <a:t>previstes</a:t>
            </a:r>
            <a:r>
              <a:rPr lang="en-US" sz="2400" b="1" dirty="0" smtClean="0">
                <a:solidFill>
                  <a:srgbClr val="C00000"/>
                </a:solidFill>
              </a:rPr>
              <a:t> (</a:t>
            </a:r>
            <a:r>
              <a:rPr lang="en-US" sz="2400" b="1" dirty="0" err="1" smtClean="0">
                <a:solidFill>
                  <a:srgbClr val="C00000"/>
                </a:solidFill>
              </a:rPr>
              <a:t>provisionals</a:t>
            </a:r>
            <a:r>
              <a:rPr lang="en-US" sz="2400" b="1" dirty="0" smtClean="0">
                <a:solidFill>
                  <a:srgbClr val="C00000"/>
                </a:solidFill>
              </a:rPr>
              <a:t>)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221" name="Shape 221"/>
          <p:cNvSpPr>
            <a:spLocks noGrp="1"/>
          </p:cNvSpPr>
          <p:nvPr>
            <p:ph type="tbl" idx="4294967295"/>
          </p:nvPr>
        </p:nvSpPr>
        <p:spPr>
          <a:xfrm>
            <a:off x="682625" y="2193637"/>
            <a:ext cx="8461375" cy="2262908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buSzPct val="25000"/>
            </a:pPr>
            <a:r>
              <a:rPr lang="en-US" dirty="0">
                <a:solidFill>
                  <a:schemeClr val="dk1"/>
                </a:solidFill>
              </a:rPr>
              <a:t>-</a:t>
            </a:r>
            <a:r>
              <a:rPr lang="en-US" dirty="0" err="1" smtClean="0">
                <a:solidFill>
                  <a:schemeClr val="dk1"/>
                </a:solidFill>
              </a:rPr>
              <a:t>Acollida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alumnes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Batxibac</a:t>
            </a:r>
            <a:r>
              <a:rPr lang="en-US" dirty="0">
                <a:solidFill>
                  <a:schemeClr val="dk1"/>
                </a:solidFill>
              </a:rPr>
              <a:t> de </a:t>
            </a:r>
            <a:r>
              <a:rPr lang="en-US" dirty="0" err="1" smtClean="0">
                <a:solidFill>
                  <a:schemeClr val="dk1"/>
                </a:solidFill>
              </a:rPr>
              <a:t>Ceret</a:t>
            </a:r>
            <a:r>
              <a:rPr lang="en-US" dirty="0" smtClean="0">
                <a:solidFill>
                  <a:schemeClr val="dk1"/>
                </a:solidFill>
              </a:rPr>
              <a:t> (</a:t>
            </a:r>
            <a:r>
              <a:rPr lang="en-US" dirty="0" err="1" smtClean="0">
                <a:solidFill>
                  <a:schemeClr val="dk1"/>
                </a:solidFill>
              </a:rPr>
              <a:t>gener</a:t>
            </a:r>
            <a:r>
              <a:rPr lang="en-US" dirty="0" smtClean="0">
                <a:solidFill>
                  <a:schemeClr val="dk1"/>
                </a:solidFill>
              </a:rPr>
              <a:t>/</a:t>
            </a:r>
            <a:r>
              <a:rPr lang="en-US" dirty="0" err="1" smtClean="0">
                <a:solidFill>
                  <a:schemeClr val="dk1"/>
                </a:solidFill>
              </a:rPr>
              <a:t>febrer</a:t>
            </a:r>
            <a:r>
              <a:rPr lang="en-US" dirty="0" smtClean="0">
                <a:solidFill>
                  <a:schemeClr val="dk1"/>
                </a:solidFill>
              </a:rPr>
              <a:t>)</a:t>
            </a:r>
            <a:endParaRPr lang="en-US" dirty="0">
              <a:solidFill>
                <a:schemeClr val="dk1"/>
              </a:solidFill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buSzPct val="25000"/>
            </a:pPr>
            <a:r>
              <a:rPr lang="en-US" dirty="0" smtClean="0">
                <a:solidFill>
                  <a:schemeClr val="dk1"/>
                </a:solidFill>
              </a:rPr>
              <a:t>-</a:t>
            </a:r>
            <a:r>
              <a:rPr lang="en-US" dirty="0" err="1" smtClean="0">
                <a:solidFill>
                  <a:schemeClr val="dk1"/>
                </a:solidFill>
              </a:rPr>
              <a:t>Estada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alumnes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Batxibac</a:t>
            </a:r>
            <a:r>
              <a:rPr lang="en-US" dirty="0">
                <a:solidFill>
                  <a:schemeClr val="dk1"/>
                </a:solidFill>
              </a:rPr>
              <a:t> a </a:t>
            </a:r>
            <a:r>
              <a:rPr lang="en-US" dirty="0" err="1" smtClean="0">
                <a:solidFill>
                  <a:schemeClr val="dk1"/>
                </a:solidFill>
              </a:rPr>
              <a:t>Ceret</a:t>
            </a:r>
            <a:r>
              <a:rPr lang="en-US" dirty="0" smtClean="0">
                <a:solidFill>
                  <a:schemeClr val="dk1"/>
                </a:solidFill>
              </a:rPr>
              <a:t> (</a:t>
            </a:r>
            <a:r>
              <a:rPr lang="en-US" dirty="0" err="1" smtClean="0">
                <a:solidFill>
                  <a:schemeClr val="dk1"/>
                </a:solidFill>
              </a:rPr>
              <a:t>març</a:t>
            </a:r>
            <a:r>
              <a:rPr lang="en-US" dirty="0" smtClean="0">
                <a:solidFill>
                  <a:schemeClr val="dk1"/>
                </a:solidFill>
              </a:rPr>
              <a:t>)</a:t>
            </a:r>
            <a:endParaRPr lang="en-US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SzPct val="25000"/>
              <a:buNone/>
            </a:pPr>
            <a:r>
              <a:rPr lang="en-US" dirty="0" smtClean="0">
                <a:solidFill>
                  <a:schemeClr val="dk1"/>
                </a:solidFill>
              </a:rPr>
              <a:t>-</a:t>
            </a:r>
            <a:r>
              <a:rPr lang="en-US" dirty="0" err="1" smtClean="0">
                <a:solidFill>
                  <a:schemeClr val="dk1"/>
                </a:solidFill>
              </a:rPr>
              <a:t>Viatge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>
                <a:solidFill>
                  <a:schemeClr val="dk1"/>
                </a:solidFill>
              </a:rPr>
              <a:t>a Dublin </a:t>
            </a:r>
            <a:r>
              <a:rPr lang="en-US" dirty="0" smtClean="0">
                <a:solidFill>
                  <a:schemeClr val="dk1"/>
                </a:solidFill>
              </a:rPr>
              <a:t>(</a:t>
            </a:r>
            <a:r>
              <a:rPr lang="en-US" dirty="0" err="1">
                <a:solidFill>
                  <a:schemeClr val="dk1"/>
                </a:solidFill>
              </a:rPr>
              <a:t>A</a:t>
            </a:r>
            <a:r>
              <a:rPr lang="en-US" dirty="0" err="1" smtClean="0">
                <a:solidFill>
                  <a:schemeClr val="dk1"/>
                </a:solidFill>
              </a:rPr>
              <a:t>nglès</a:t>
            </a:r>
            <a:r>
              <a:rPr lang="en-US" dirty="0" smtClean="0">
                <a:solidFill>
                  <a:schemeClr val="dk1"/>
                </a:solidFill>
              </a:rPr>
              <a:t>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SzPct val="25000"/>
              <a:buNone/>
            </a:pPr>
            <a:r>
              <a:rPr lang="en-US" dirty="0" smtClean="0">
                <a:solidFill>
                  <a:schemeClr val="dk1"/>
                </a:solidFill>
              </a:rPr>
              <a:t>-</a:t>
            </a:r>
            <a:r>
              <a:rPr lang="en-US" dirty="0" err="1" smtClean="0">
                <a:solidFill>
                  <a:schemeClr val="dk1"/>
                </a:solidFill>
              </a:rPr>
              <a:t>Teatre</a:t>
            </a:r>
            <a:r>
              <a:rPr lang="en-US" dirty="0" smtClean="0">
                <a:solidFill>
                  <a:schemeClr val="dk1"/>
                </a:solidFill>
              </a:rPr>
              <a:t> (</a:t>
            </a:r>
            <a:r>
              <a:rPr lang="en-US" dirty="0" err="1" smtClean="0">
                <a:solidFill>
                  <a:schemeClr val="dk1"/>
                </a:solidFill>
              </a:rPr>
              <a:t>Castellà</a:t>
            </a:r>
            <a:r>
              <a:rPr lang="en-US" dirty="0" smtClean="0">
                <a:solidFill>
                  <a:schemeClr val="dk1"/>
                </a:solidFill>
              </a:rPr>
              <a:t>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SzPct val="25000"/>
              <a:buNone/>
            </a:pPr>
            <a:r>
              <a:rPr lang="en-US" dirty="0" smtClean="0">
                <a:solidFill>
                  <a:schemeClr val="dk1"/>
                </a:solidFill>
              </a:rPr>
              <a:t>-</a:t>
            </a:r>
            <a:r>
              <a:rPr lang="en-US" dirty="0" err="1" smtClean="0">
                <a:solidFill>
                  <a:schemeClr val="dk1"/>
                </a:solidFill>
              </a:rPr>
              <a:t>Ruta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literària</a:t>
            </a:r>
            <a:r>
              <a:rPr lang="en-US" dirty="0" smtClean="0">
                <a:solidFill>
                  <a:schemeClr val="dk1"/>
                </a:solidFill>
              </a:rPr>
              <a:t> Don </a:t>
            </a:r>
            <a:r>
              <a:rPr lang="en-US" dirty="0" err="1" smtClean="0">
                <a:solidFill>
                  <a:schemeClr val="dk1"/>
                </a:solidFill>
              </a:rPr>
              <a:t>Quijote</a:t>
            </a:r>
            <a:r>
              <a:rPr lang="en-US" dirty="0" smtClean="0">
                <a:solidFill>
                  <a:schemeClr val="dk1"/>
                </a:solidFill>
              </a:rPr>
              <a:t> a Barcelona (</a:t>
            </a:r>
            <a:r>
              <a:rPr lang="en-US" dirty="0" err="1" smtClean="0">
                <a:solidFill>
                  <a:schemeClr val="dk1"/>
                </a:solidFill>
              </a:rPr>
              <a:t>abril</a:t>
            </a:r>
            <a:r>
              <a:rPr lang="en-US" dirty="0" smtClean="0">
                <a:solidFill>
                  <a:schemeClr val="dk1"/>
                </a:solidFill>
              </a:rPr>
              <a:t>?)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SzPct val="25000"/>
              <a:buNone/>
            </a:pPr>
            <a:r>
              <a:rPr lang="en-US" dirty="0" smtClean="0">
                <a:solidFill>
                  <a:schemeClr val="dk1"/>
                </a:solidFill>
              </a:rPr>
              <a:t>-</a:t>
            </a:r>
            <a:r>
              <a:rPr lang="en-US" dirty="0" err="1" smtClean="0">
                <a:solidFill>
                  <a:schemeClr val="dk1"/>
                </a:solidFill>
              </a:rPr>
              <a:t>Sortida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Biologia</a:t>
            </a:r>
            <a:r>
              <a:rPr lang="en-US" dirty="0" smtClean="0">
                <a:solidFill>
                  <a:schemeClr val="dk1"/>
                </a:solidFill>
              </a:rPr>
              <a:t> a Barcelona (?)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buSzPct val="25000"/>
            </a:pPr>
            <a:r>
              <a:rPr lang="en-US" dirty="0">
                <a:solidFill>
                  <a:schemeClr val="dk1"/>
                </a:solidFill>
              </a:rPr>
              <a:t>-</a:t>
            </a:r>
            <a:r>
              <a:rPr lang="en-US" dirty="0" err="1">
                <a:solidFill>
                  <a:schemeClr val="dk1"/>
                </a:solidFill>
              </a:rPr>
              <a:t>Narinan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i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Clekayant</a:t>
            </a:r>
            <a:r>
              <a:rPr lang="en-US" dirty="0" smtClean="0">
                <a:solidFill>
                  <a:schemeClr val="dk1"/>
                </a:solidFill>
              </a:rPr>
              <a:t> (</a:t>
            </a:r>
            <a:r>
              <a:rPr lang="en-US" dirty="0" err="1" smtClean="0">
                <a:solidFill>
                  <a:schemeClr val="dk1"/>
                </a:solidFill>
              </a:rPr>
              <a:t>juny</a:t>
            </a:r>
            <a:r>
              <a:rPr lang="en-US" dirty="0" smtClean="0">
                <a:solidFill>
                  <a:schemeClr val="dk1"/>
                </a:solidFill>
              </a:rPr>
              <a:t>)</a:t>
            </a:r>
            <a:endParaRPr lang="en-US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SzPct val="25000"/>
              <a:buNone/>
            </a:pPr>
            <a:endParaRPr lang="en-US" sz="1800" dirty="0">
              <a:solidFill>
                <a:schemeClr val="dk1"/>
              </a:solidFill>
            </a:endParaRPr>
          </a:p>
        </p:txBody>
      </p:sp>
      <p:sp>
        <p:nvSpPr>
          <p:cNvPr id="224" name="Shape 224"/>
          <p:cNvSpPr>
            <a:spLocks noGrp="1"/>
          </p:cNvSpPr>
          <p:nvPr>
            <p:ph type="tbl" idx="4294967295"/>
          </p:nvPr>
        </p:nvSpPr>
        <p:spPr>
          <a:xfrm>
            <a:off x="682625" y="4814455"/>
            <a:ext cx="8461376" cy="1835727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SzPct val="25000"/>
              <a:buNone/>
            </a:pPr>
            <a:r>
              <a:rPr lang="en-US" sz="1800" dirty="0" smtClean="0">
                <a:solidFill>
                  <a:schemeClr val="dk1"/>
                </a:solidFill>
              </a:rPr>
              <a:t>-</a:t>
            </a:r>
            <a:r>
              <a:rPr lang="en-US" dirty="0" err="1" smtClean="0">
                <a:solidFill>
                  <a:schemeClr val="dk1"/>
                </a:solidFill>
              </a:rPr>
              <a:t>Portes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obertes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UdG</a:t>
            </a:r>
            <a:endParaRPr lang="en-US" dirty="0" smtClean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SzPct val="25000"/>
              <a:buNone/>
            </a:pPr>
            <a:r>
              <a:rPr lang="en-US" dirty="0" smtClean="0">
                <a:solidFill>
                  <a:schemeClr val="dk1"/>
                </a:solidFill>
              </a:rPr>
              <a:t>-</a:t>
            </a:r>
            <a:r>
              <a:rPr lang="en-US" dirty="0" err="1" smtClean="0">
                <a:solidFill>
                  <a:schemeClr val="dk1"/>
                </a:solidFill>
              </a:rPr>
              <a:t>Saló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>
                <a:solidFill>
                  <a:schemeClr val="dk1"/>
                </a:solidFill>
              </a:rPr>
              <a:t>de </a:t>
            </a:r>
            <a:r>
              <a:rPr lang="en-US" dirty="0" err="1">
                <a:solidFill>
                  <a:schemeClr val="dk1"/>
                </a:solidFill>
              </a:rPr>
              <a:t>l’ensenyament</a:t>
            </a:r>
            <a:r>
              <a:rPr lang="en-US" dirty="0">
                <a:solidFill>
                  <a:schemeClr val="dk1"/>
                </a:solidFill>
              </a:rPr>
              <a:t> BCN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SzPct val="25000"/>
              <a:buNone/>
            </a:pPr>
            <a:r>
              <a:rPr lang="en-US" dirty="0" smtClean="0">
                <a:solidFill>
                  <a:schemeClr val="dk1"/>
                </a:solidFill>
              </a:rPr>
              <a:t>-Roma </a:t>
            </a:r>
            <a:r>
              <a:rPr lang="en-US" dirty="0">
                <a:solidFill>
                  <a:schemeClr val="dk1"/>
                </a:solidFill>
              </a:rPr>
              <a:t>(</a:t>
            </a:r>
            <a:r>
              <a:rPr lang="en-US" dirty="0" err="1">
                <a:solidFill>
                  <a:schemeClr val="dk1"/>
                </a:solidFill>
              </a:rPr>
              <a:t>Història</a:t>
            </a:r>
            <a:r>
              <a:rPr lang="en-US" dirty="0">
                <a:solidFill>
                  <a:schemeClr val="dk1"/>
                </a:solidFill>
              </a:rPr>
              <a:t> de </a:t>
            </a:r>
            <a:r>
              <a:rPr lang="en-US" dirty="0" err="1" smtClean="0">
                <a:solidFill>
                  <a:schemeClr val="dk1"/>
                </a:solidFill>
              </a:rPr>
              <a:t>l’art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smtClean="0">
                <a:solidFill>
                  <a:schemeClr val="dk1"/>
                </a:solidFill>
              </a:rPr>
              <a:t>/ </a:t>
            </a:r>
            <a:r>
              <a:rPr lang="en-US" dirty="0">
                <a:solidFill>
                  <a:schemeClr val="dk1"/>
                </a:solidFill>
              </a:rPr>
              <a:t>f</a:t>
            </a:r>
            <a:r>
              <a:rPr lang="en-US" dirty="0" smtClean="0">
                <a:solidFill>
                  <a:schemeClr val="dk1"/>
                </a:solidFill>
              </a:rPr>
              <a:t>inals de </a:t>
            </a:r>
            <a:r>
              <a:rPr lang="en-US" dirty="0" err="1" smtClean="0">
                <a:solidFill>
                  <a:schemeClr val="dk1"/>
                </a:solidFill>
              </a:rPr>
              <a:t>desembre</a:t>
            </a:r>
            <a:r>
              <a:rPr lang="en-US" dirty="0" smtClean="0">
                <a:solidFill>
                  <a:schemeClr val="dk1"/>
                </a:solidFill>
              </a:rPr>
              <a:t> o </a:t>
            </a:r>
            <a:r>
              <a:rPr lang="en-US" dirty="0" err="1" smtClean="0">
                <a:solidFill>
                  <a:schemeClr val="dk1"/>
                </a:solidFill>
              </a:rPr>
              <a:t>principis</a:t>
            </a:r>
            <a:r>
              <a:rPr lang="en-US" dirty="0" smtClean="0">
                <a:solidFill>
                  <a:schemeClr val="dk1"/>
                </a:solidFill>
              </a:rPr>
              <a:t> de </a:t>
            </a:r>
            <a:r>
              <a:rPr lang="en-US" dirty="0" err="1" smtClean="0">
                <a:solidFill>
                  <a:schemeClr val="dk1"/>
                </a:solidFill>
              </a:rPr>
              <a:t>gener</a:t>
            </a:r>
            <a:r>
              <a:rPr lang="en-US" dirty="0" smtClean="0">
                <a:solidFill>
                  <a:schemeClr val="dk1"/>
                </a:solidFill>
              </a:rPr>
              <a:t>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SzPct val="25000"/>
              <a:buNone/>
            </a:pPr>
            <a:r>
              <a:rPr lang="en-US" dirty="0" smtClean="0">
                <a:solidFill>
                  <a:schemeClr val="dk1"/>
                </a:solidFill>
              </a:rPr>
              <a:t>-</a:t>
            </a:r>
            <a:r>
              <a:rPr lang="en-US" dirty="0" err="1" smtClean="0">
                <a:solidFill>
                  <a:schemeClr val="dk1"/>
                </a:solidFill>
              </a:rPr>
              <a:t>Teatre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>
                <a:solidFill>
                  <a:schemeClr val="dk1"/>
                </a:solidFill>
              </a:rPr>
              <a:t>Figueres</a:t>
            </a:r>
            <a:r>
              <a:rPr lang="en-US" dirty="0">
                <a:solidFill>
                  <a:schemeClr val="dk1"/>
                </a:solidFill>
              </a:rPr>
              <a:t> (</a:t>
            </a:r>
            <a:r>
              <a:rPr lang="en-US" dirty="0" smtClean="0">
                <a:solidFill>
                  <a:schemeClr val="dk1"/>
                </a:solidFill>
              </a:rPr>
              <a:t>Cat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smtClean="0">
                <a:solidFill>
                  <a:schemeClr val="dk1"/>
                </a:solidFill>
              </a:rPr>
              <a:t>/ </a:t>
            </a:r>
            <a:r>
              <a:rPr lang="en-US" dirty="0" err="1" smtClean="0">
                <a:solidFill>
                  <a:schemeClr val="dk1"/>
                </a:solidFill>
              </a:rPr>
              <a:t>novembre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i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febrer</a:t>
            </a:r>
            <a:r>
              <a:rPr lang="en-US" dirty="0" smtClean="0">
                <a:solidFill>
                  <a:schemeClr val="dk1"/>
                </a:solidFill>
              </a:rPr>
              <a:t>; Cast / </a:t>
            </a:r>
            <a:r>
              <a:rPr lang="en-US" dirty="0" err="1" smtClean="0">
                <a:solidFill>
                  <a:schemeClr val="dk1"/>
                </a:solidFill>
              </a:rPr>
              <a:t>febrer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i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abril</a:t>
            </a:r>
            <a:r>
              <a:rPr lang="en-US" dirty="0" smtClean="0">
                <a:solidFill>
                  <a:schemeClr val="dk1"/>
                </a:solidFill>
              </a:rPr>
              <a:t>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SzPct val="25000"/>
              <a:buNone/>
            </a:pPr>
            <a:r>
              <a:rPr lang="en-US" dirty="0" smtClean="0">
                <a:solidFill>
                  <a:schemeClr val="dk1"/>
                </a:solidFill>
              </a:rPr>
              <a:t>-</a:t>
            </a:r>
            <a:r>
              <a:rPr lang="en-US" dirty="0" err="1" smtClean="0">
                <a:solidFill>
                  <a:schemeClr val="dk1"/>
                </a:solidFill>
              </a:rPr>
              <a:t>Olimpiada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Geografia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UdG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SzPct val="25000"/>
              <a:buNone/>
            </a:pPr>
            <a:r>
              <a:rPr lang="en-US" dirty="0" smtClean="0">
                <a:solidFill>
                  <a:schemeClr val="dk1"/>
                </a:solidFill>
              </a:rPr>
              <a:t>-</a:t>
            </a:r>
            <a:r>
              <a:rPr lang="en-US" dirty="0" err="1" smtClean="0">
                <a:solidFill>
                  <a:schemeClr val="dk1"/>
                </a:solidFill>
              </a:rPr>
              <a:t>Fer</a:t>
            </a: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err="1" smtClean="0">
                <a:solidFill>
                  <a:schemeClr val="dk1"/>
                </a:solidFill>
              </a:rPr>
              <a:t>cim</a:t>
            </a:r>
            <a:r>
              <a:rPr lang="en-US" dirty="0" smtClean="0">
                <a:solidFill>
                  <a:schemeClr val="dk1"/>
                </a:solidFill>
              </a:rPr>
              <a:t> a </a:t>
            </a:r>
            <a:r>
              <a:rPr lang="en-US" dirty="0" err="1" smtClean="0">
                <a:solidFill>
                  <a:schemeClr val="dk1"/>
                </a:solidFill>
              </a:rPr>
              <a:t>Banyuls</a:t>
            </a:r>
            <a:r>
              <a:rPr lang="en-US" dirty="0" smtClean="0">
                <a:solidFill>
                  <a:schemeClr val="dk1"/>
                </a:solidFill>
              </a:rPr>
              <a:t> (</a:t>
            </a:r>
            <a:r>
              <a:rPr lang="en-US" dirty="0" err="1" smtClean="0">
                <a:solidFill>
                  <a:schemeClr val="dk1"/>
                </a:solidFill>
              </a:rPr>
              <a:t>Geografia</a:t>
            </a:r>
            <a:r>
              <a:rPr lang="en-US" dirty="0" smtClean="0">
                <a:solidFill>
                  <a:schemeClr val="dk1"/>
                </a:solidFill>
              </a:rPr>
              <a:t>)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SzPct val="25000"/>
              <a:buNone/>
            </a:pPr>
            <a:endParaRPr lang="en-US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chemeClr val="dk1"/>
                </a:solidFill>
              </a:rPr>
              <a:t>                                                </a:t>
            </a: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chemeClr val="dk1"/>
                </a:solidFill>
              </a:rPr>
              <a:t>		</a:t>
            </a:r>
          </a:p>
          <a:p>
            <a:pPr marL="3200400" marR="0" lvl="0" indent="457200" algn="l" rtl="0">
              <a:spcBef>
                <a:spcPts val="0"/>
              </a:spcBef>
              <a:buSzPct val="25000"/>
              <a:buNone/>
            </a:pPr>
            <a:r>
              <a:rPr lang="en-US" sz="1800" dirty="0">
                <a:solidFill>
                  <a:schemeClr val="dk1"/>
                </a:solidFill>
              </a:rPr>
              <a:t>		</a:t>
            </a:r>
          </a:p>
        </p:txBody>
      </p:sp>
      <p:sp>
        <p:nvSpPr>
          <p:cNvPr id="222" name="Shape 222"/>
          <p:cNvSpPr txBox="1"/>
          <p:nvPr/>
        </p:nvSpPr>
        <p:spPr>
          <a:xfrm>
            <a:off x="685062" y="4260273"/>
            <a:ext cx="7773900" cy="554182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>
              <a:buClr>
                <a:schemeClr val="dk1"/>
              </a:buClr>
              <a:buSzPct val="25000"/>
            </a:pPr>
            <a:r>
              <a:rPr lang="en-US" sz="2200" b="1" dirty="0">
                <a:solidFill>
                  <a:schemeClr val="dk1"/>
                </a:solidFill>
              </a:rPr>
              <a:t>2n </a:t>
            </a:r>
            <a:r>
              <a:rPr lang="en-US" sz="2200" b="1" dirty="0" err="1" smtClean="0">
                <a:solidFill>
                  <a:schemeClr val="dk1"/>
                </a:solidFill>
              </a:rPr>
              <a:t>Batxillerat</a:t>
            </a:r>
            <a:r>
              <a:rPr lang="en-US" sz="2200" b="1" dirty="0">
                <a:solidFill>
                  <a:schemeClr val="dk1"/>
                </a:solidFill>
              </a:rPr>
              <a:t> (dates </a:t>
            </a:r>
            <a:r>
              <a:rPr lang="en-US" sz="2200" b="1" dirty="0" err="1">
                <a:solidFill>
                  <a:schemeClr val="dk1"/>
                </a:solidFill>
              </a:rPr>
              <a:t>aproximades</a:t>
            </a:r>
            <a:r>
              <a:rPr lang="en-US" sz="2200" b="1" dirty="0">
                <a:solidFill>
                  <a:schemeClr val="dk1"/>
                </a:solidFill>
              </a:rPr>
              <a:t> o per </a:t>
            </a:r>
            <a:r>
              <a:rPr lang="en-US" sz="2200" b="1" dirty="0" err="1">
                <a:solidFill>
                  <a:schemeClr val="dk1"/>
                </a:solidFill>
              </a:rPr>
              <a:t>confirmar</a:t>
            </a:r>
            <a:r>
              <a:rPr lang="en-US" sz="2200" b="1" dirty="0">
                <a:solidFill>
                  <a:schemeClr val="dk1"/>
                </a:solidFill>
              </a:rPr>
              <a:t>)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endParaRPr lang="en-US" sz="2200" b="1"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dirty="0" err="1">
                <a:solidFill>
                  <a:srgbClr val="C00000"/>
                </a:solidFill>
              </a:rPr>
              <a:t>Calendari</a:t>
            </a:r>
            <a:r>
              <a:rPr lang="en-US" sz="2400" b="1" dirty="0">
                <a:solidFill>
                  <a:srgbClr val="C00000"/>
                </a:solidFill>
              </a:rPr>
              <a:t> de curs (</a:t>
            </a:r>
            <a:r>
              <a:rPr lang="en-US" sz="2400" b="1" dirty="0" err="1">
                <a:solidFill>
                  <a:srgbClr val="C00000"/>
                </a:solidFill>
              </a:rPr>
              <a:t>publicat</a:t>
            </a:r>
            <a:r>
              <a:rPr lang="en-US" sz="2400" b="1" dirty="0">
                <a:solidFill>
                  <a:srgbClr val="C00000"/>
                </a:solidFill>
              </a:rPr>
              <a:t> al web de </a:t>
            </a:r>
            <a:r>
              <a:rPr lang="en-US" sz="2400" b="1" dirty="0" err="1">
                <a:solidFill>
                  <a:srgbClr val="C00000"/>
                </a:solidFill>
              </a:rPr>
              <a:t>l’institut</a:t>
            </a:r>
            <a:r>
              <a:rPr lang="en-US" sz="2400" b="1" dirty="0">
                <a:solidFill>
                  <a:srgbClr val="C00000"/>
                </a:solidFill>
              </a:rPr>
              <a:t>)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x="357159" y="1425450"/>
            <a:ext cx="8358246" cy="50576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1800" b="1" dirty="0">
                <a:solidFill>
                  <a:srgbClr val="000000"/>
                </a:solidFill>
              </a:rPr>
              <a:t>1r </a:t>
            </a:r>
            <a:r>
              <a:rPr lang="en-US" sz="1800" b="1" dirty="0" err="1">
                <a:solidFill>
                  <a:srgbClr val="000000"/>
                </a:solidFill>
              </a:rPr>
              <a:t>Trimest</a:t>
            </a:r>
            <a:r>
              <a:rPr lang="en-US" sz="1800" b="1" dirty="0" err="1"/>
              <a:t>re</a:t>
            </a:r>
            <a:r>
              <a:rPr lang="en-US" sz="1800" b="1" dirty="0"/>
              <a:t>:</a:t>
            </a:r>
            <a:r>
              <a:rPr lang="en-US" sz="1800" dirty="0">
                <a:solidFill>
                  <a:srgbClr val="000000"/>
                </a:solidFill>
              </a:rPr>
              <a:t> </a:t>
            </a:r>
            <a:r>
              <a:rPr lang="en-US" sz="1800" dirty="0" smtClean="0">
                <a:solidFill>
                  <a:srgbClr val="000000"/>
                </a:solidFill>
              </a:rPr>
              <a:t>1</a:t>
            </a:r>
            <a:r>
              <a:rPr lang="en-US" sz="1800" dirty="0">
                <a:solidFill>
                  <a:srgbClr val="000000"/>
                </a:solidFill>
              </a:rPr>
              <a:t>4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 err="1">
                <a:solidFill>
                  <a:srgbClr val="000000"/>
                </a:solidFill>
              </a:rPr>
              <a:t>setembre</a:t>
            </a:r>
            <a:r>
              <a:rPr lang="en-US" sz="1800" dirty="0">
                <a:solidFill>
                  <a:srgbClr val="000000"/>
                </a:solidFill>
              </a:rPr>
              <a:t> a </a:t>
            </a:r>
            <a:r>
              <a:rPr lang="en-US" sz="1800" dirty="0" smtClean="0">
                <a:solidFill>
                  <a:srgbClr val="000000"/>
                </a:solidFill>
              </a:rPr>
              <a:t>1 </a:t>
            </a:r>
            <a:r>
              <a:rPr lang="en-US" sz="1800" dirty="0" err="1">
                <a:solidFill>
                  <a:srgbClr val="000000"/>
                </a:solidFill>
              </a:rPr>
              <a:t>desembre</a:t>
            </a:r>
            <a:endParaRPr lang="en-US" sz="1800" dirty="0">
              <a:solidFill>
                <a:srgbClr val="000000"/>
              </a:solidFill>
            </a:endParaRPr>
          </a:p>
          <a:p>
            <a:pPr lvl="0" rtl="0">
              <a:spcBef>
                <a:spcPts val="600"/>
              </a:spcBef>
              <a:spcAft>
                <a:spcPts val="1000"/>
              </a:spcAft>
              <a:buNone/>
            </a:pPr>
            <a:r>
              <a:rPr lang="en-US" sz="1800" dirty="0">
                <a:solidFill>
                  <a:schemeClr val="accent1"/>
                </a:solidFill>
              </a:rPr>
              <a:t>	</a:t>
            </a:r>
            <a:r>
              <a:rPr lang="en-US" sz="1800" b="1" dirty="0" err="1" smtClean="0">
                <a:solidFill>
                  <a:schemeClr val="accent1"/>
                </a:solidFill>
              </a:rPr>
              <a:t>Nadal</a:t>
            </a:r>
            <a:r>
              <a:rPr lang="en-US" sz="1800" b="1" dirty="0">
                <a:solidFill>
                  <a:schemeClr val="accent1"/>
                </a:solidFill>
              </a:rPr>
              <a:t>: 23 de </a:t>
            </a:r>
            <a:r>
              <a:rPr lang="en-US" sz="1800" b="1" dirty="0" err="1">
                <a:solidFill>
                  <a:schemeClr val="accent1"/>
                </a:solidFill>
              </a:rPr>
              <a:t>desembre</a:t>
            </a:r>
            <a:r>
              <a:rPr lang="en-US" sz="1800" b="1" dirty="0">
                <a:solidFill>
                  <a:schemeClr val="accent1"/>
                </a:solidFill>
              </a:rPr>
              <a:t> a </a:t>
            </a:r>
            <a:r>
              <a:rPr lang="en-US" sz="1800" b="1" dirty="0" smtClean="0">
                <a:solidFill>
                  <a:schemeClr val="accent1"/>
                </a:solidFill>
              </a:rPr>
              <a:t>7 </a:t>
            </a:r>
            <a:r>
              <a:rPr lang="en-US" sz="1800" b="1" dirty="0">
                <a:solidFill>
                  <a:schemeClr val="accent1"/>
                </a:solidFill>
              </a:rPr>
              <a:t>de </a:t>
            </a:r>
            <a:r>
              <a:rPr lang="en-US" sz="1800" b="1" dirty="0" err="1">
                <a:solidFill>
                  <a:schemeClr val="accent1"/>
                </a:solidFill>
              </a:rPr>
              <a:t>gener</a:t>
            </a:r>
            <a:endParaRPr lang="en-US" sz="1800" b="1" dirty="0">
              <a:solidFill>
                <a:schemeClr val="accent1"/>
              </a:solidFill>
            </a:endParaRPr>
          </a:p>
          <a:p>
            <a:pPr marL="457200" lvl="0" indent="-342900" rtl="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1800" b="1" dirty="0"/>
              <a:t>2n </a:t>
            </a:r>
            <a:r>
              <a:rPr lang="en-US" sz="1800" b="1" dirty="0" err="1"/>
              <a:t>Trimestre</a:t>
            </a:r>
            <a:r>
              <a:rPr lang="en-US" sz="1800" b="1" dirty="0"/>
              <a:t>:</a:t>
            </a:r>
            <a:r>
              <a:rPr lang="en-US" sz="1800" dirty="0">
                <a:solidFill>
                  <a:srgbClr val="000000"/>
                </a:solidFill>
              </a:rPr>
              <a:t> 4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de </a:t>
            </a:r>
            <a:r>
              <a:rPr lang="en-US" sz="1800" dirty="0" err="1">
                <a:solidFill>
                  <a:srgbClr val="000000"/>
                </a:solidFill>
              </a:rPr>
              <a:t>desembre</a:t>
            </a:r>
            <a:r>
              <a:rPr lang="en-US" sz="1800" dirty="0">
                <a:solidFill>
                  <a:srgbClr val="000000"/>
                </a:solidFill>
              </a:rPr>
              <a:t> a </a:t>
            </a:r>
            <a:r>
              <a:rPr lang="en-US" sz="1800" dirty="0" smtClean="0"/>
              <a:t>9 </a:t>
            </a:r>
            <a:r>
              <a:rPr lang="en-US" sz="1800" dirty="0" smtClean="0">
                <a:solidFill>
                  <a:srgbClr val="000000"/>
                </a:solidFill>
              </a:rPr>
              <a:t>de </a:t>
            </a:r>
            <a:r>
              <a:rPr lang="en-US" sz="1800" dirty="0" err="1" smtClean="0">
                <a:solidFill>
                  <a:srgbClr val="000000"/>
                </a:solidFill>
              </a:rPr>
              <a:t>març</a:t>
            </a:r>
            <a:endParaRPr lang="en-US" sz="1800" dirty="0"/>
          </a:p>
          <a:p>
            <a:pPr marL="457200" lvl="0" indent="-342900" rtl="0">
              <a:spcBef>
                <a:spcPts val="600"/>
              </a:spcBef>
              <a:buClr>
                <a:srgbClr val="000000"/>
              </a:buClr>
              <a:buSzPct val="100000"/>
            </a:pPr>
            <a:r>
              <a:rPr lang="en-US" sz="1800" dirty="0" smtClean="0">
                <a:solidFill>
                  <a:schemeClr val="accent1"/>
                </a:solidFill>
              </a:rPr>
              <a:t>		</a:t>
            </a:r>
            <a:r>
              <a:rPr lang="en-US" sz="1800" b="1" dirty="0" err="1" smtClean="0">
                <a:solidFill>
                  <a:schemeClr val="accent1"/>
                </a:solidFill>
              </a:rPr>
              <a:t>Setmana</a:t>
            </a:r>
            <a:r>
              <a:rPr lang="en-US" sz="1800" b="1" dirty="0" smtClean="0">
                <a:solidFill>
                  <a:schemeClr val="accent1"/>
                </a:solidFill>
              </a:rPr>
              <a:t> </a:t>
            </a:r>
            <a:r>
              <a:rPr lang="en-US" sz="1800" b="1" dirty="0">
                <a:solidFill>
                  <a:schemeClr val="accent1"/>
                </a:solidFill>
              </a:rPr>
              <a:t>Santa: </a:t>
            </a:r>
            <a:r>
              <a:rPr lang="en-US" sz="1800" b="1" dirty="0" smtClean="0">
                <a:solidFill>
                  <a:schemeClr val="accent1"/>
                </a:solidFill>
              </a:rPr>
              <a:t>24 de </a:t>
            </a:r>
            <a:r>
              <a:rPr lang="en-US" sz="1800" b="1" dirty="0" err="1" smtClean="0">
                <a:solidFill>
                  <a:schemeClr val="accent1"/>
                </a:solidFill>
              </a:rPr>
              <a:t>març</a:t>
            </a:r>
            <a:r>
              <a:rPr lang="en-US" sz="1800" b="1" dirty="0" smtClean="0">
                <a:solidFill>
                  <a:schemeClr val="accent1"/>
                </a:solidFill>
              </a:rPr>
              <a:t> al 3 </a:t>
            </a:r>
            <a:r>
              <a:rPr lang="en-US" sz="1800" b="1" dirty="0" err="1">
                <a:solidFill>
                  <a:schemeClr val="accent1"/>
                </a:solidFill>
              </a:rPr>
              <a:t>d’abril</a:t>
            </a:r>
            <a:endParaRPr lang="en-US" sz="1800" b="1" dirty="0">
              <a:solidFill>
                <a:schemeClr val="accent1"/>
              </a:solidFill>
            </a:endParaRPr>
          </a:p>
          <a:p>
            <a:pPr marL="457200" lvl="0" indent="-342900" rtl="0">
              <a:spcBef>
                <a:spcPts val="60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-US" sz="1800" b="1" dirty="0"/>
              <a:t>3r </a:t>
            </a:r>
            <a:r>
              <a:rPr lang="en-US" sz="1800" b="1" dirty="0" err="1" smtClean="0"/>
              <a:t>Trimestre</a:t>
            </a:r>
            <a:r>
              <a:rPr lang="en-US" sz="1800" b="1" dirty="0" smtClean="0"/>
              <a:t>:	</a:t>
            </a:r>
            <a:r>
              <a:rPr lang="en-US" sz="1800" dirty="0" smtClean="0">
                <a:solidFill>
                  <a:srgbClr val="000000"/>
                </a:solidFill>
              </a:rPr>
              <a:t>1BA</a:t>
            </a:r>
            <a:r>
              <a:rPr lang="en-US" sz="1800" dirty="0" smtClean="0"/>
              <a:t>T </a:t>
            </a:r>
            <a:r>
              <a:rPr lang="en-US" sz="1800" dirty="0"/>
              <a:t>(</a:t>
            </a:r>
            <a:r>
              <a:rPr lang="en-US" sz="1800" dirty="0" err="1"/>
              <a:t>i</a:t>
            </a:r>
            <a:r>
              <a:rPr lang="en-US" sz="1800" dirty="0"/>
              <a:t> ESO</a:t>
            </a:r>
            <a:r>
              <a:rPr lang="en-US" sz="1800" dirty="0" smtClean="0"/>
              <a:t>):</a:t>
            </a:r>
            <a:r>
              <a:rPr lang="en-US" sz="1800" dirty="0" smtClean="0">
                <a:solidFill>
                  <a:srgbClr val="000000"/>
                </a:solidFill>
              </a:rPr>
              <a:t> 1</a:t>
            </a:r>
            <a:r>
              <a:rPr lang="en-US" sz="1800" dirty="0">
                <a:solidFill>
                  <a:srgbClr val="000000"/>
                </a:solidFill>
              </a:rPr>
              <a:t>2</a:t>
            </a:r>
            <a:r>
              <a:rPr lang="en-US" sz="1800" dirty="0" smtClean="0">
                <a:solidFill>
                  <a:srgbClr val="000000"/>
                </a:solidFill>
              </a:rPr>
              <a:t> </a:t>
            </a:r>
            <a:r>
              <a:rPr lang="en-US" sz="1800" dirty="0">
                <a:solidFill>
                  <a:srgbClr val="000000"/>
                </a:solidFill>
              </a:rPr>
              <a:t>de </a:t>
            </a:r>
            <a:r>
              <a:rPr lang="en-US" sz="1800" dirty="0" err="1">
                <a:solidFill>
                  <a:srgbClr val="000000"/>
                </a:solidFill>
              </a:rPr>
              <a:t>març</a:t>
            </a:r>
            <a:r>
              <a:rPr lang="en-US" sz="1800" dirty="0">
                <a:solidFill>
                  <a:srgbClr val="000000"/>
                </a:solidFill>
              </a:rPr>
              <a:t> a </a:t>
            </a:r>
            <a:r>
              <a:rPr lang="en-US" sz="1800" dirty="0" smtClean="0">
                <a:solidFill>
                  <a:srgbClr val="000000"/>
                </a:solidFill>
              </a:rPr>
              <a:t>22 </a:t>
            </a:r>
            <a:r>
              <a:rPr lang="en-US" sz="1800" dirty="0">
                <a:solidFill>
                  <a:srgbClr val="000000"/>
                </a:solidFill>
              </a:rPr>
              <a:t>de </a:t>
            </a:r>
            <a:r>
              <a:rPr lang="en-US" sz="1800" dirty="0" err="1">
                <a:solidFill>
                  <a:srgbClr val="000000"/>
                </a:solidFill>
              </a:rPr>
              <a:t>juny</a:t>
            </a:r>
            <a:endParaRPr lang="en-US" sz="1800" dirty="0">
              <a:solidFill>
                <a:srgbClr val="000000"/>
              </a:solidFill>
            </a:endParaRPr>
          </a:p>
          <a:p>
            <a:pPr lvl="0" rtl="0">
              <a:spcBef>
                <a:spcPts val="600"/>
              </a:spcBef>
              <a:spcAft>
                <a:spcPts val="1000"/>
              </a:spcAft>
              <a:buNone/>
            </a:pPr>
            <a:r>
              <a:rPr lang="en-US" sz="1800" dirty="0"/>
              <a:t>		</a:t>
            </a:r>
            <a:r>
              <a:rPr lang="en-US" sz="1800" dirty="0" smtClean="0"/>
              <a:t>2BAT: 12 </a:t>
            </a:r>
            <a:r>
              <a:rPr lang="en-US" sz="1800" dirty="0"/>
              <a:t>de </a:t>
            </a:r>
            <a:r>
              <a:rPr lang="en-US" sz="1800" dirty="0" err="1"/>
              <a:t>març</a:t>
            </a:r>
            <a:r>
              <a:rPr lang="en-US" sz="1800" dirty="0"/>
              <a:t> </a:t>
            </a:r>
            <a:r>
              <a:rPr lang="en-US" sz="1800" dirty="0" smtClean="0"/>
              <a:t>al 18 </a:t>
            </a:r>
            <a:r>
              <a:rPr lang="en-US" sz="1800" dirty="0"/>
              <a:t>de </a:t>
            </a:r>
            <a:r>
              <a:rPr lang="en-US" sz="1800" dirty="0" err="1" smtClean="0"/>
              <a:t>maig</a:t>
            </a:r>
            <a:r>
              <a:rPr lang="en-US" sz="1800" dirty="0" smtClean="0"/>
              <a:t> (provisional)</a:t>
            </a:r>
            <a:endParaRPr lang="en-US" sz="1800" dirty="0"/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endParaRPr lang="en-US" sz="1800" b="1" dirty="0" smtClean="0"/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-US" sz="1800" b="1" dirty="0" err="1" smtClean="0"/>
              <a:t>Selectivitat</a:t>
            </a:r>
            <a:r>
              <a:rPr lang="en-US" sz="1800" b="1" dirty="0"/>
              <a:t>: </a:t>
            </a:r>
            <a:r>
              <a:rPr lang="en-US" sz="1800" dirty="0"/>
              <a:t>de </a:t>
            </a:r>
            <a:r>
              <a:rPr lang="en-US" sz="1800" dirty="0" err="1"/>
              <a:t>juny</a:t>
            </a:r>
            <a:r>
              <a:rPr lang="en-US" sz="1800" dirty="0"/>
              <a:t> / de </a:t>
            </a:r>
            <a:r>
              <a:rPr lang="en-US" sz="1800" dirty="0" err="1"/>
              <a:t>setembre</a:t>
            </a:r>
            <a:endParaRPr lang="en-US" sz="1800" dirty="0"/>
          </a:p>
          <a:p>
            <a:pPr marL="0" marR="0" lvl="0" indent="-698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1800" dirty="0"/>
          </a:p>
          <a:p>
            <a:pPr marL="457200" marR="0" lvl="0" indent="-342900" algn="l" rtl="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Clr>
                <a:srgbClr val="000000"/>
              </a:buClr>
              <a:buSzPct val="100000"/>
            </a:pPr>
            <a:r>
              <a:rPr lang="en-US" sz="1800" b="1" dirty="0" err="1"/>
              <a:t>Festius</a:t>
            </a:r>
            <a:r>
              <a:rPr lang="en-US" sz="1800" b="1" dirty="0"/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i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lliure</a:t>
            </a:r>
            <a:r>
              <a:rPr lang="en-US" sz="1800" b="1" dirty="0">
                <a:solidFill>
                  <a:srgbClr val="000000"/>
                </a:solidFill>
              </a:rPr>
              <a:t> </a:t>
            </a:r>
            <a:r>
              <a:rPr lang="en-US" sz="1800" b="1" dirty="0" err="1">
                <a:solidFill>
                  <a:srgbClr val="000000"/>
                </a:solidFill>
              </a:rPr>
              <a:t>disposició</a:t>
            </a:r>
            <a:r>
              <a:rPr lang="en-US" sz="1800" dirty="0" smtClean="0">
                <a:solidFill>
                  <a:srgbClr val="000000"/>
                </a:solidFill>
              </a:rPr>
              <a:t>:</a:t>
            </a:r>
            <a:r>
              <a:rPr lang="en-US" sz="1800" dirty="0" smtClean="0">
                <a:solidFill>
                  <a:srgbClr val="980000"/>
                </a:solidFill>
              </a:rPr>
              <a:t> 12 </a:t>
            </a:r>
            <a:r>
              <a:rPr lang="en-US" sz="1800" dirty="0" err="1" smtClean="0">
                <a:solidFill>
                  <a:srgbClr val="980000"/>
                </a:solidFill>
              </a:rPr>
              <a:t>i</a:t>
            </a:r>
            <a:r>
              <a:rPr lang="en-US" sz="1800" dirty="0" smtClean="0">
                <a:solidFill>
                  <a:srgbClr val="980000"/>
                </a:solidFill>
              </a:rPr>
              <a:t> 13 </a:t>
            </a:r>
            <a:r>
              <a:rPr lang="en-US" sz="1800" dirty="0" err="1" smtClean="0">
                <a:solidFill>
                  <a:srgbClr val="980000"/>
                </a:solidFill>
              </a:rPr>
              <a:t>octubre</a:t>
            </a:r>
            <a:r>
              <a:rPr lang="en-US" sz="1800" dirty="0" smtClean="0">
                <a:solidFill>
                  <a:srgbClr val="980000"/>
                </a:solidFill>
              </a:rPr>
              <a:t>; 6, 7 </a:t>
            </a:r>
            <a:r>
              <a:rPr lang="en-US" sz="1800" dirty="0" err="1" smtClean="0">
                <a:solidFill>
                  <a:srgbClr val="980000"/>
                </a:solidFill>
              </a:rPr>
              <a:t>i</a:t>
            </a:r>
            <a:r>
              <a:rPr lang="en-US" sz="1800" dirty="0" smtClean="0">
                <a:solidFill>
                  <a:srgbClr val="980000"/>
                </a:solidFill>
              </a:rPr>
              <a:t> 8  </a:t>
            </a:r>
            <a:r>
              <a:rPr lang="en-US" sz="1800" dirty="0" err="1" smtClean="0">
                <a:solidFill>
                  <a:srgbClr val="980000"/>
                </a:solidFill>
              </a:rPr>
              <a:t>desembre</a:t>
            </a:r>
            <a:r>
              <a:rPr lang="en-US" sz="1800" dirty="0" smtClean="0">
                <a:solidFill>
                  <a:srgbClr val="980000"/>
                </a:solidFill>
              </a:rPr>
              <a:t>; 22 </a:t>
            </a:r>
            <a:r>
              <a:rPr lang="en-US" sz="1800" dirty="0" err="1" smtClean="0">
                <a:solidFill>
                  <a:srgbClr val="980000"/>
                </a:solidFill>
              </a:rPr>
              <a:t>i</a:t>
            </a:r>
            <a:r>
              <a:rPr lang="en-US" sz="1800" dirty="0" smtClean="0">
                <a:solidFill>
                  <a:srgbClr val="980000"/>
                </a:solidFill>
              </a:rPr>
              <a:t> 23 </a:t>
            </a:r>
            <a:r>
              <a:rPr lang="en-US" sz="1800" dirty="0" err="1" smtClean="0">
                <a:solidFill>
                  <a:srgbClr val="980000"/>
                </a:solidFill>
              </a:rPr>
              <a:t>gener</a:t>
            </a:r>
            <a:r>
              <a:rPr lang="en-US" sz="1800" dirty="0" smtClean="0">
                <a:solidFill>
                  <a:srgbClr val="980000"/>
                </a:solidFill>
              </a:rPr>
              <a:t>;</a:t>
            </a:r>
            <a:r>
              <a:rPr lang="en-US" sz="1800" dirty="0">
                <a:solidFill>
                  <a:srgbClr val="980000"/>
                </a:solidFill>
              </a:rPr>
              <a:t> </a:t>
            </a:r>
            <a:r>
              <a:rPr lang="en-US" sz="1800" dirty="0" smtClean="0">
                <a:solidFill>
                  <a:srgbClr val="980000"/>
                </a:solidFill>
              </a:rPr>
              <a:t>			    30 </a:t>
            </a:r>
            <a:r>
              <a:rPr lang="en-US" sz="1800" dirty="0" err="1" smtClean="0">
                <a:solidFill>
                  <a:srgbClr val="980000"/>
                </a:solidFill>
              </a:rPr>
              <a:t>d’abril</a:t>
            </a:r>
            <a:r>
              <a:rPr lang="en-US" sz="1800" dirty="0" smtClean="0">
                <a:solidFill>
                  <a:srgbClr val="980000"/>
                </a:solidFill>
              </a:rPr>
              <a:t> </a:t>
            </a:r>
            <a:r>
              <a:rPr lang="en-US" sz="1800" dirty="0" err="1" smtClean="0">
                <a:solidFill>
                  <a:srgbClr val="980000"/>
                </a:solidFill>
              </a:rPr>
              <a:t>i</a:t>
            </a:r>
            <a:r>
              <a:rPr lang="en-US" sz="1800" dirty="0" smtClean="0">
                <a:solidFill>
                  <a:srgbClr val="980000"/>
                </a:solidFill>
              </a:rPr>
              <a:t> 1 de </a:t>
            </a:r>
            <a:r>
              <a:rPr lang="en-US" sz="1800" dirty="0" err="1" smtClean="0">
                <a:solidFill>
                  <a:srgbClr val="980000"/>
                </a:solidFill>
              </a:rPr>
              <a:t>maig</a:t>
            </a:r>
            <a:r>
              <a:rPr lang="en-US" sz="1800" dirty="0" smtClean="0">
                <a:solidFill>
                  <a:srgbClr val="980000"/>
                </a:solidFill>
              </a:rPr>
              <a:t>.</a:t>
            </a:r>
            <a:endParaRPr lang="en-US" sz="1800" dirty="0">
              <a:solidFill>
                <a:srgbClr val="980000"/>
              </a:solidFill>
            </a:endParaRPr>
          </a:p>
          <a:p>
            <a:pPr marL="27432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1000"/>
              </a:spcAft>
              <a:buNone/>
            </a:pPr>
            <a:endParaRPr sz="1800" dirty="0"/>
          </a:p>
          <a:p>
            <a:pPr lvl="0" indent="457200" rtl="0">
              <a:spcBef>
                <a:spcPts val="600"/>
              </a:spcBef>
              <a:spcAft>
                <a:spcPts val="1000"/>
              </a:spcAft>
              <a:buNone/>
            </a:pPr>
            <a:endParaRPr sz="1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82637" y="-77338"/>
            <a:ext cx="8137500" cy="10079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dirty="0" err="1">
                <a:solidFill>
                  <a:srgbClr val="C00000"/>
                </a:solidFill>
              </a:rPr>
              <a:t>Matèries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i</a:t>
            </a:r>
            <a:r>
              <a:rPr lang="en-US" sz="2400" b="1" dirty="0">
                <a:solidFill>
                  <a:srgbClr val="C00000"/>
                </a:solidFill>
              </a:rPr>
              <a:t> professors 1r </a:t>
            </a:r>
            <a:r>
              <a:rPr lang="en-US" sz="2400" b="1" dirty="0" err="1" smtClean="0">
                <a:solidFill>
                  <a:srgbClr val="C00000"/>
                </a:solidFill>
              </a:rPr>
              <a:t>Batxillerat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9" name="8 Tabla"/>
          <p:cNvGraphicFramePr>
            <a:graphicFrameLocks noGrp="1"/>
          </p:cNvGraphicFramePr>
          <p:nvPr/>
        </p:nvGraphicFramePr>
        <p:xfrm>
          <a:off x="448056" y="1122218"/>
          <a:ext cx="8143934" cy="5315667"/>
        </p:xfrm>
        <a:graphic>
          <a:graphicData uri="http://schemas.openxmlformats.org/drawingml/2006/table">
            <a:tbl>
              <a:tblPr/>
              <a:tblGrid>
                <a:gridCol w="4071967"/>
                <a:gridCol w="4071967"/>
              </a:tblGrid>
              <a:tr h="249516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b="1" dirty="0">
                          <a:latin typeface="Cambria"/>
                          <a:ea typeface="Calibri"/>
                          <a:cs typeface="Times New Roman"/>
                        </a:rPr>
                        <a:t>CURS: 1er </a:t>
                      </a:r>
                      <a:r>
                        <a:rPr lang="ca-ES" sz="1400" b="1" dirty="0" smtClean="0">
                          <a:latin typeface="Cambria"/>
                          <a:ea typeface="Calibri"/>
                          <a:cs typeface="Times New Roman"/>
                        </a:rPr>
                        <a:t>BAT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b="1" dirty="0" smtClean="0">
                          <a:latin typeface="Cambria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ca-ES" sz="1400" b="1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Tutor</a:t>
                      </a:r>
                      <a:r>
                        <a:rPr lang="ca-ES" sz="1400" b="1" baseline="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a de grup: Georgina Baró)</a:t>
                      </a:r>
                      <a:endParaRPr lang="es-ES" sz="1050" dirty="0" smtClean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434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9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b="1">
                          <a:latin typeface="Cambria"/>
                          <a:ea typeface="Calibri"/>
                          <a:cs typeface="Times New Roman"/>
                        </a:rPr>
                        <a:t>Professor/a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09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b="1" dirty="0">
                          <a:latin typeface="Cambria"/>
                          <a:ea typeface="Calibri"/>
                          <a:cs typeface="Times New Roman"/>
                        </a:rPr>
                        <a:t>Matèria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090"/>
                    </a:solidFill>
                  </a:tcPr>
                </a:tc>
              </a:tr>
              <a:tr h="249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/>
                          <a:ea typeface="Calibri"/>
                          <a:cs typeface="Times New Roman"/>
                        </a:rPr>
                        <a:t> Xavi </a:t>
                      </a:r>
                      <a:r>
                        <a:rPr lang="ca-ES" sz="1400" dirty="0" err="1">
                          <a:latin typeface="Cambria"/>
                          <a:ea typeface="Calibri"/>
                          <a:cs typeface="Times New Roman"/>
                        </a:rPr>
                        <a:t>Melero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/>
                          <a:ea typeface="Calibri"/>
                          <a:cs typeface="Times New Roman"/>
                        </a:rPr>
                        <a:t>Hª Món Contemporani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/>
                          <a:ea typeface="Calibri"/>
                          <a:cs typeface="Times New Roman"/>
                        </a:rPr>
                        <a:t>Toni </a:t>
                      </a:r>
                      <a:r>
                        <a:rPr lang="ca-ES" sz="1400" dirty="0" err="1">
                          <a:latin typeface="Cambria"/>
                          <a:ea typeface="Calibri"/>
                          <a:cs typeface="Times New Roman"/>
                        </a:rPr>
                        <a:t>Sbert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/>
                          <a:ea typeface="Calibri"/>
                          <a:cs typeface="Times New Roman"/>
                        </a:rPr>
                        <a:t>Biologia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/>
                          <a:ea typeface="Calibri"/>
                          <a:cs typeface="Times New Roman"/>
                        </a:rPr>
                        <a:t>Núria Garcia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/>
                          <a:ea typeface="Calibri"/>
                          <a:cs typeface="Times New Roman"/>
                        </a:rPr>
                        <a:t>Tecnologia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/>
                          <a:ea typeface="Calibri"/>
                          <a:cs typeface="Times New Roman"/>
                        </a:rPr>
                        <a:t>Fernando </a:t>
                      </a:r>
                      <a:r>
                        <a:rPr lang="ca-ES" sz="1400" dirty="0" err="1">
                          <a:latin typeface="Cambria"/>
                          <a:ea typeface="Calibri"/>
                          <a:cs typeface="Times New Roman"/>
                        </a:rPr>
                        <a:t>Hervás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/>
                          <a:ea typeface="Calibri"/>
                          <a:cs typeface="Times New Roman"/>
                        </a:rPr>
                        <a:t>Castellà B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/>
                          <a:ea typeface="Calibri"/>
                          <a:cs typeface="Times New Roman"/>
                        </a:rPr>
                        <a:t>Iván </a:t>
                      </a:r>
                      <a:r>
                        <a:rPr lang="ca-ES" sz="1400" dirty="0" err="1">
                          <a:latin typeface="Cambria"/>
                          <a:ea typeface="Calibri"/>
                          <a:cs typeface="Times New Roman"/>
                        </a:rPr>
                        <a:t>Teruel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/>
                          <a:ea typeface="Calibri"/>
                          <a:cs typeface="Times New Roman"/>
                        </a:rPr>
                        <a:t>Castellà A i Literatura Castellana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/>
                          <a:ea typeface="Calibri"/>
                          <a:cs typeface="Times New Roman"/>
                        </a:rPr>
                        <a:t>Roser Molins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/>
                          <a:ea typeface="Calibri"/>
                          <a:cs typeface="Times New Roman"/>
                        </a:rPr>
                        <a:t>Català (A i B)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4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/>
                          <a:ea typeface="Calibri"/>
                          <a:cs typeface="Times New Roman"/>
                        </a:rPr>
                        <a:t>Marcos Malats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/>
                          <a:ea typeface="Calibri"/>
                          <a:cs typeface="Times New Roman"/>
                        </a:rPr>
                        <a:t>Sociologia, Filosofia (A i B) i Psicologia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/>
                          <a:ea typeface="Calibri"/>
                          <a:cs typeface="Times New Roman"/>
                        </a:rPr>
                        <a:t>Dolors Cervera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/>
                          <a:ea typeface="Calibri"/>
                          <a:cs typeface="Times New Roman"/>
                        </a:rPr>
                        <a:t>Literatura Francesa 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/>
                          <a:ea typeface="Calibri"/>
                          <a:cs typeface="Times New Roman"/>
                        </a:rPr>
                        <a:t>Adrià Sabater 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/>
                          <a:ea typeface="Calibri"/>
                          <a:cs typeface="Times New Roman"/>
                        </a:rPr>
                        <a:t>Química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/>
                          <a:ea typeface="Calibri"/>
                          <a:cs typeface="Times New Roman"/>
                        </a:rPr>
                        <a:t>Lluís Jerez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/>
                          <a:ea typeface="Calibri"/>
                          <a:cs typeface="Times New Roman"/>
                        </a:rPr>
                        <a:t>Empresa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/>
                          <a:ea typeface="Calibri"/>
                          <a:cs typeface="Times New Roman"/>
                        </a:rPr>
                        <a:t>Lídia Ochoa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/>
                          <a:ea typeface="Calibri"/>
                          <a:cs typeface="Times New Roman"/>
                        </a:rPr>
                        <a:t>Física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/>
                          <a:ea typeface="Calibri"/>
                          <a:cs typeface="Times New Roman"/>
                        </a:rPr>
                        <a:t>Lluís Sabater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/>
                          <a:ea typeface="Calibri"/>
                          <a:cs typeface="Times New Roman"/>
                        </a:rPr>
                        <a:t>Matemàtiques ACS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/>
                          <a:ea typeface="Calibri"/>
                          <a:cs typeface="Times New Roman"/>
                        </a:rPr>
                        <a:t>Lluís Valldaura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/>
                          <a:ea typeface="Calibri"/>
                          <a:cs typeface="Times New Roman"/>
                        </a:rPr>
                        <a:t>Matemàtiques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/>
                          <a:ea typeface="Calibri"/>
                          <a:cs typeface="Times New Roman"/>
                        </a:rPr>
                        <a:t>Georgina </a:t>
                      </a:r>
                      <a:r>
                        <a:rPr lang="ca-ES" sz="1400" dirty="0" smtClean="0">
                          <a:latin typeface="Cambria"/>
                          <a:ea typeface="Calibri"/>
                          <a:cs typeface="Times New Roman"/>
                        </a:rPr>
                        <a:t>Baró (tutora de grup)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/>
                          <a:ea typeface="Calibri"/>
                          <a:cs typeface="Times New Roman"/>
                        </a:rPr>
                        <a:t>Cultura Científica (A i B)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/>
                          <a:ea typeface="Calibri"/>
                          <a:cs typeface="Times New Roman"/>
                        </a:rPr>
                        <a:t>Mario Ruiz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/>
                          <a:ea typeface="Calibri"/>
                          <a:cs typeface="Times New Roman"/>
                        </a:rPr>
                        <a:t>Educació Física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/>
                          <a:ea typeface="Calibri"/>
                          <a:cs typeface="Times New Roman"/>
                        </a:rPr>
                        <a:t>Joan Manel Martos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/>
                          <a:ea typeface="Calibri"/>
                          <a:cs typeface="Times New Roman"/>
                        </a:rPr>
                        <a:t>Llatí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/>
                          <a:ea typeface="Calibri"/>
                          <a:cs typeface="Times New Roman"/>
                        </a:rPr>
                        <a:t>Alba Subirós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/>
                          <a:ea typeface="Calibri"/>
                          <a:cs typeface="Times New Roman"/>
                        </a:rPr>
                        <a:t>Anglès (1ª i 2ª llengua)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51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/>
                          <a:ea typeface="Calibri"/>
                          <a:cs typeface="Times New Roman"/>
                        </a:rPr>
                        <a:t>Sergi Matarín</a:t>
                      </a:r>
                      <a:endParaRPr lang="es-ES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/>
                          <a:ea typeface="Calibri"/>
                          <a:cs typeface="Times New Roman"/>
                        </a:rPr>
                        <a:t>Francès</a:t>
                      </a:r>
                      <a:endParaRPr lang="es-ES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178" marR="4517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28596" y="214290"/>
            <a:ext cx="8229600" cy="70328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dirty="0" err="1">
                <a:solidFill>
                  <a:srgbClr val="C00000"/>
                </a:solidFill>
              </a:rPr>
              <a:t>Matèries</a:t>
            </a:r>
            <a:r>
              <a:rPr lang="en-US" sz="2400" b="1" dirty="0">
                <a:solidFill>
                  <a:srgbClr val="C00000"/>
                </a:solidFill>
              </a:rPr>
              <a:t> </a:t>
            </a:r>
            <a:r>
              <a:rPr lang="en-US" sz="2400" b="1" dirty="0" err="1">
                <a:solidFill>
                  <a:srgbClr val="C00000"/>
                </a:solidFill>
              </a:rPr>
              <a:t>i</a:t>
            </a:r>
            <a:r>
              <a:rPr lang="en-US" sz="2400" b="1" dirty="0">
                <a:solidFill>
                  <a:srgbClr val="C00000"/>
                </a:solidFill>
              </a:rPr>
              <a:t> professors 2n </a:t>
            </a:r>
            <a:r>
              <a:rPr lang="en-US" sz="2400" b="1" dirty="0" err="1">
                <a:solidFill>
                  <a:srgbClr val="C00000"/>
                </a:solidFill>
              </a:rPr>
              <a:t>Batxillerat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96" name="Shape 96"/>
          <p:cNvSpPr txBox="1"/>
          <p:nvPr/>
        </p:nvSpPr>
        <p:spPr>
          <a:xfrm>
            <a:off x="767000" y="1347500"/>
            <a:ext cx="8137500" cy="485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50000"/>
              </a:lnSpc>
              <a:spcBef>
                <a:spcPts val="600"/>
              </a:spcBef>
              <a:buNone/>
            </a:pPr>
            <a:endParaRPr>
              <a:solidFill>
                <a:srgbClr val="000000"/>
              </a:solidFill>
            </a:endParaRPr>
          </a:p>
        </p:txBody>
      </p: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428596" y="1464750"/>
          <a:ext cx="8072494" cy="4979712"/>
        </p:xfrm>
        <a:graphic>
          <a:graphicData uri="http://schemas.openxmlformats.org/drawingml/2006/table">
            <a:tbl>
              <a:tblPr/>
              <a:tblGrid>
                <a:gridCol w="4036247"/>
                <a:gridCol w="4036247"/>
              </a:tblGrid>
              <a:tr h="510332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CURS: 2n </a:t>
                      </a:r>
                      <a:r>
                        <a:rPr lang="ca-ES" sz="1600" b="1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BAT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600" b="1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(Tutor</a:t>
                      </a:r>
                      <a:r>
                        <a:rPr lang="ca-ES" sz="1600" b="1" baseline="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 de grup: Iván </a:t>
                      </a:r>
                      <a:r>
                        <a:rPr lang="ca-ES" sz="1600" b="1" baseline="0" dirty="0" err="1" smtClean="0">
                          <a:latin typeface="Cambria" pitchFamily="18" charset="0"/>
                          <a:ea typeface="Calibri"/>
                          <a:cs typeface="Times New Roman"/>
                        </a:rPr>
                        <a:t>Teruel</a:t>
                      </a:r>
                      <a:r>
                        <a:rPr lang="ca-ES" sz="1600" b="1" baseline="0" dirty="0" smtClean="0">
                          <a:latin typeface="Cambria" pitchFamily="18" charset="0"/>
                          <a:ea typeface="Calibri"/>
                          <a:cs typeface="Times New Roman"/>
                        </a:rPr>
                        <a:t>)</a:t>
                      </a:r>
                      <a:endParaRPr lang="es-ES" sz="11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434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76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b="1" dirty="0">
                          <a:latin typeface="Cambria" pitchFamily="18" charset="0"/>
                          <a:ea typeface="Calibri"/>
                          <a:cs typeface="Times New Roman"/>
                        </a:rPr>
                        <a:t>Professor/a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09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b="1">
                          <a:latin typeface="Cambria" pitchFamily="18" charset="0"/>
                          <a:ea typeface="Calibri"/>
                          <a:cs typeface="Times New Roman"/>
                        </a:rPr>
                        <a:t>Matèria</a:t>
                      </a:r>
                      <a:endParaRPr lang="es-ES" sz="14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9090"/>
                    </a:solidFill>
                  </a:tcPr>
                </a:tc>
              </a:tr>
              <a:tr h="276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Xavi </a:t>
                      </a:r>
                      <a:r>
                        <a:rPr lang="ca-ES" sz="1400" dirty="0" err="1">
                          <a:latin typeface="Cambria" pitchFamily="18" charset="0"/>
                          <a:ea typeface="Calibri"/>
                          <a:cs typeface="Times New Roman"/>
                        </a:rPr>
                        <a:t>Melero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 pitchFamily="18" charset="0"/>
                          <a:ea typeface="Calibri"/>
                          <a:cs typeface="Times New Roman"/>
                        </a:rPr>
                        <a:t>Geografia i Hª de França</a:t>
                      </a:r>
                      <a:endParaRPr lang="es-ES" sz="14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Toni </a:t>
                      </a:r>
                      <a:r>
                        <a:rPr lang="ca-ES" sz="1400" dirty="0" err="1">
                          <a:latin typeface="Cambria" pitchFamily="18" charset="0"/>
                          <a:ea typeface="Calibri"/>
                          <a:cs typeface="Times New Roman"/>
                        </a:rPr>
                        <a:t>Sbert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 pitchFamily="18" charset="0"/>
                          <a:ea typeface="Calibri"/>
                          <a:cs typeface="Times New Roman"/>
                        </a:rPr>
                        <a:t>Biologia</a:t>
                      </a:r>
                      <a:endParaRPr lang="es-ES" sz="14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Marcos Orozco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Castellà 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 pitchFamily="18" charset="0"/>
                          <a:ea typeface="Calibri"/>
                          <a:cs typeface="Times New Roman"/>
                        </a:rPr>
                        <a:t>Roser Molins</a:t>
                      </a:r>
                      <a:endParaRPr lang="es-ES" sz="14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Literatura Catalana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Marcos Malats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 err="1">
                          <a:latin typeface="Cambria" pitchFamily="18" charset="0"/>
                          <a:ea typeface="Calibri"/>
                          <a:cs typeface="Times New Roman"/>
                        </a:rPr>
                        <a:t>Hª</a:t>
                      </a:r>
                      <a:r>
                        <a:rPr lang="ca-ES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 de la Filosofia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 pitchFamily="18" charset="0"/>
                          <a:ea typeface="Calibri"/>
                          <a:cs typeface="Times New Roman"/>
                        </a:rPr>
                        <a:t>Lluís Jerez</a:t>
                      </a:r>
                      <a:endParaRPr lang="es-ES" sz="14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Empresa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 pitchFamily="18" charset="0"/>
                          <a:ea typeface="Calibri"/>
                          <a:cs typeface="Times New Roman"/>
                        </a:rPr>
                        <a:t>Lídia Ochoa</a:t>
                      </a:r>
                      <a:endParaRPr lang="es-ES" sz="14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Física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 pitchFamily="18" charset="0"/>
                          <a:ea typeface="Calibri"/>
                          <a:cs typeface="Times New Roman"/>
                        </a:rPr>
                        <a:t>Arcadi Juncosa</a:t>
                      </a:r>
                      <a:endParaRPr lang="es-ES" sz="14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Matemàtiques ACS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 pitchFamily="18" charset="0"/>
                          <a:ea typeface="Calibri"/>
                          <a:cs typeface="Times New Roman"/>
                        </a:rPr>
                        <a:t>Lluís Sabater</a:t>
                      </a:r>
                      <a:endParaRPr lang="es-ES" sz="14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Matemàtiques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 pitchFamily="18" charset="0"/>
                          <a:ea typeface="Calibri"/>
                          <a:cs typeface="Times New Roman"/>
                        </a:rPr>
                        <a:t>Marta Collell</a:t>
                      </a:r>
                      <a:endParaRPr lang="es-ES" sz="14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Història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 pitchFamily="18" charset="0"/>
                          <a:ea typeface="Calibri"/>
                          <a:cs typeface="Times New Roman"/>
                        </a:rPr>
                        <a:t>Joan Manel Martos</a:t>
                      </a:r>
                      <a:endParaRPr lang="es-ES" sz="14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Llatí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 pitchFamily="18" charset="0"/>
                          <a:ea typeface="Calibri"/>
                          <a:cs typeface="Times New Roman"/>
                        </a:rPr>
                        <a:t>Dolors Cervera</a:t>
                      </a:r>
                      <a:endParaRPr lang="es-ES" sz="14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Anglès (1ª i 2ª llengua)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 pitchFamily="18" charset="0"/>
                          <a:ea typeface="Calibri"/>
                          <a:cs typeface="Times New Roman"/>
                        </a:rPr>
                        <a:t>Sergi Matarín</a:t>
                      </a:r>
                      <a:endParaRPr lang="es-ES" sz="14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Francès i Literatura Francesa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 pitchFamily="18" charset="0"/>
                          <a:ea typeface="Calibri"/>
                          <a:cs typeface="Times New Roman"/>
                        </a:rPr>
                        <a:t>Mònica Bardera</a:t>
                      </a:r>
                      <a:endParaRPr lang="es-ES" sz="14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Català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618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>
                          <a:latin typeface="Cambria" pitchFamily="18" charset="0"/>
                          <a:ea typeface="Calibri"/>
                          <a:cs typeface="Times New Roman"/>
                        </a:rPr>
                        <a:t>Rocío del Pino</a:t>
                      </a:r>
                      <a:endParaRPr lang="es-ES" sz="140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a-ES" sz="1400" dirty="0" err="1">
                          <a:latin typeface="Cambria" pitchFamily="18" charset="0"/>
                          <a:ea typeface="Calibri"/>
                          <a:cs typeface="Times New Roman"/>
                        </a:rPr>
                        <a:t>Hª</a:t>
                      </a:r>
                      <a:r>
                        <a:rPr lang="ca-ES" sz="1400" dirty="0">
                          <a:latin typeface="Cambria" pitchFamily="18" charset="0"/>
                          <a:ea typeface="Calibri"/>
                          <a:cs typeface="Times New Roman"/>
                        </a:rPr>
                        <a:t> de l’Art</a:t>
                      </a:r>
                      <a:endParaRPr lang="es-ES" sz="1400" dirty="0">
                        <a:latin typeface="Cambria" pitchFamily="18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/>
        </p:nvSpPr>
        <p:spPr>
          <a:xfrm>
            <a:off x="382365" y="-136564"/>
            <a:ext cx="9012599" cy="8169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 dirty="0" err="1">
                <a:solidFill>
                  <a:srgbClr val="C00000"/>
                </a:solidFill>
              </a:rPr>
              <a:t>Estructura</a:t>
            </a:r>
            <a:r>
              <a:rPr lang="en-US" sz="2400" b="1" dirty="0">
                <a:solidFill>
                  <a:srgbClr val="C00000"/>
                </a:solidFill>
              </a:rPr>
              <a:t> del </a:t>
            </a:r>
            <a:r>
              <a:rPr lang="en-US" sz="2400" b="1" dirty="0" err="1" smtClean="0">
                <a:solidFill>
                  <a:srgbClr val="C00000"/>
                </a:solidFill>
              </a:rPr>
              <a:t>batxillerat</a:t>
            </a:r>
            <a:endParaRPr lang="en-US" sz="2400" b="1" dirty="0" smtClean="0">
              <a:solidFill>
                <a:srgbClr val="C00000"/>
              </a:solidFill>
            </a:endParaRPr>
          </a:p>
        </p:txBody>
      </p:sp>
      <p:graphicFrame>
        <p:nvGraphicFramePr>
          <p:cNvPr id="103" name="Shape 103"/>
          <p:cNvGraphicFramePr/>
          <p:nvPr>
            <p:extLst>
              <p:ext uri="{D42A27DB-BD31-4B8C-83A1-F6EECF244321}">
                <p14:modId xmlns:p14="http://schemas.microsoft.com/office/powerpoint/2010/main" xmlns="" val="4069276013"/>
              </p:ext>
            </p:extLst>
          </p:nvPr>
        </p:nvGraphicFramePr>
        <p:xfrm>
          <a:off x="300181" y="703426"/>
          <a:ext cx="8624453" cy="5935228"/>
        </p:xfrm>
        <a:graphic>
          <a:graphicData uri="http://schemas.openxmlformats.org/drawingml/2006/table">
            <a:tbl>
              <a:tblPr>
                <a:noFill/>
                <a:tableStyleId>{710B340E-10C9-4F07-AA6E-B19EC25F136E}</a:tableStyleId>
              </a:tblPr>
              <a:tblGrid>
                <a:gridCol w="3829387"/>
                <a:gridCol w="518516"/>
                <a:gridCol w="3649431"/>
                <a:gridCol w="627119"/>
              </a:tblGrid>
              <a:tr h="382844">
                <a:tc gridSpan="2"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/>
                        <a:t>PRIMER CURS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b="1"/>
                        <a:t>SEGON CURS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82844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err="1"/>
                        <a:t>Llengua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catalana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 smtClean="0"/>
                        <a:t>literatura</a:t>
                      </a:r>
                      <a:r>
                        <a:rPr lang="en-US" sz="1400" dirty="0" smtClean="0"/>
                        <a:t> I</a:t>
                      </a:r>
                      <a:endParaRPr lang="en-US"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err="1">
                          <a:solidFill>
                            <a:schemeClr val="dk1"/>
                          </a:solidFill>
                        </a:rPr>
                        <a:t>Llengua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dk1"/>
                          </a:solidFill>
                        </a:rPr>
                        <a:t>catalana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dk1"/>
                          </a:solidFill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dk1"/>
                          </a:solidFill>
                        </a:rPr>
                        <a:t>literatura</a:t>
                      </a:r>
                      <a:r>
                        <a:rPr lang="en-US" sz="1400" dirty="0" smtClean="0">
                          <a:solidFill>
                            <a:schemeClr val="dk1"/>
                          </a:solidFill>
                        </a:rPr>
                        <a:t> II</a:t>
                      </a:r>
                      <a:endParaRPr lang="en-US" sz="14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/>
                        <a:t>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82844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err="1"/>
                        <a:t>Llengua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castellana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i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 smtClean="0"/>
                        <a:t>literatura</a:t>
                      </a:r>
                      <a:r>
                        <a:rPr lang="en-US" sz="1400" dirty="0" smtClean="0"/>
                        <a:t> I</a:t>
                      </a:r>
                      <a:endParaRPr lang="en-US"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err="1">
                          <a:solidFill>
                            <a:schemeClr val="dk1"/>
                          </a:solidFill>
                        </a:rPr>
                        <a:t>Llengua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dk1"/>
                          </a:solidFill>
                        </a:rPr>
                        <a:t>castellana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dk1"/>
                          </a:solidFill>
                        </a:rPr>
                        <a:t>i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dk1"/>
                          </a:solidFill>
                        </a:rPr>
                        <a:t>literatura</a:t>
                      </a:r>
                      <a:r>
                        <a:rPr lang="en-US" sz="1400" dirty="0" smtClean="0">
                          <a:solidFill>
                            <a:schemeClr val="dk1"/>
                          </a:solidFill>
                        </a:rPr>
                        <a:t> II</a:t>
                      </a:r>
                      <a:endParaRPr lang="en-US" sz="14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/>
                        <a:t>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82844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err="1"/>
                        <a:t>Llengua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 smtClean="0"/>
                        <a:t>estrangera</a:t>
                      </a:r>
                      <a:r>
                        <a:rPr lang="en-US" sz="1400" dirty="0" smtClean="0"/>
                        <a:t> I</a:t>
                      </a:r>
                      <a:endParaRPr lang="en-US"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/>
                        <a:t>3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err="1">
                          <a:solidFill>
                            <a:schemeClr val="dk1"/>
                          </a:solidFill>
                        </a:rPr>
                        <a:t>Llengua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400" dirty="0" err="1" smtClean="0">
                          <a:solidFill>
                            <a:schemeClr val="dk1"/>
                          </a:solidFill>
                        </a:rPr>
                        <a:t>estrangera</a:t>
                      </a:r>
                      <a:r>
                        <a:rPr lang="en-US" sz="1400" dirty="0" smtClean="0">
                          <a:solidFill>
                            <a:schemeClr val="dk1"/>
                          </a:solidFill>
                        </a:rPr>
                        <a:t> II</a:t>
                      </a:r>
                      <a:endParaRPr lang="en-US" sz="14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/>
                        <a:t>3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82844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Filosofia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err="1"/>
                        <a:t>Història</a:t>
                      </a:r>
                      <a:endParaRPr lang="en-US"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/>
                        <a:t>3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82844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err="1" smtClean="0">
                          <a:solidFill>
                            <a:srgbClr val="000000"/>
                          </a:solidFill>
                        </a:rPr>
                        <a:t>Cultura</a:t>
                      </a:r>
                      <a:r>
                        <a:rPr lang="en-US" sz="1400" baseline="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en-US" sz="1400" baseline="0" dirty="0" err="1" smtClean="0">
                          <a:solidFill>
                            <a:srgbClr val="000000"/>
                          </a:solidFill>
                        </a:rPr>
                        <a:t>Científica</a:t>
                      </a:r>
                      <a:endParaRPr lang="en-US" sz="1400" dirty="0">
                        <a:solidFill>
                          <a:srgbClr val="000000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</a:rPr>
                        <a:t>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err="1"/>
                        <a:t>Història</a:t>
                      </a:r>
                      <a:r>
                        <a:rPr lang="en-US" sz="1400" dirty="0"/>
                        <a:t> de la </a:t>
                      </a:r>
                      <a:r>
                        <a:rPr lang="en-US" sz="1400" dirty="0" err="1"/>
                        <a:t>filosofia</a:t>
                      </a:r>
                      <a:endParaRPr lang="en-US"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/>
                        <a:t>3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441748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err="1"/>
                        <a:t>Educació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/>
                        <a:t>física</a:t>
                      </a:r>
                      <a:endParaRPr lang="en-US"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/>
                        <a:t>2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___</a:t>
                      </a:r>
                      <a:endParaRPr lang="es-ES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_</a:t>
                      </a:r>
                      <a:endParaRPr lang="es-ES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412296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err="1"/>
                        <a:t>Tutoria</a:t>
                      </a:r>
                      <a:r>
                        <a:rPr lang="en-US" sz="1400" dirty="0"/>
                        <a:t>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/>
                        <a:t>1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400" dirty="0" err="1" smtClean="0"/>
                        <a:t>Tutoria</a:t>
                      </a:r>
                      <a:endParaRPr lang="es-ES"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" sz="1600" dirty="0" smtClean="0"/>
                        <a:t>1</a:t>
                      </a:r>
                      <a:endParaRPr lang="es-ES" sz="16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417129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err="1"/>
                        <a:t>Matèria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 smtClean="0"/>
                        <a:t>comuna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d’opció</a:t>
                      </a:r>
                      <a:r>
                        <a:rPr lang="en-US" sz="1400" dirty="0" smtClean="0"/>
                        <a:t> I</a:t>
                      </a:r>
                      <a:endParaRPr lang="en-US"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/>
                        <a:t>4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err="1"/>
                        <a:t>Matèria</a:t>
                      </a:r>
                      <a:r>
                        <a:rPr lang="en-US" sz="1400" dirty="0"/>
                        <a:t> </a:t>
                      </a:r>
                      <a:r>
                        <a:rPr lang="en-US" sz="1400" dirty="0" err="1" smtClean="0"/>
                        <a:t>comuna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err="1" smtClean="0"/>
                        <a:t>d’opció</a:t>
                      </a:r>
                      <a:r>
                        <a:rPr lang="en-US" sz="1400" dirty="0" smtClean="0"/>
                        <a:t> II</a:t>
                      </a:r>
                      <a:endParaRPr lang="en-US" sz="14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/>
                        <a:t>4</a:t>
                      </a:r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82844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err="1"/>
                        <a:t>Matèria</a:t>
                      </a:r>
                      <a:r>
                        <a:rPr lang="en-US" sz="1400" dirty="0"/>
                        <a:t> de </a:t>
                      </a:r>
                      <a:r>
                        <a:rPr lang="en-US" sz="1400" dirty="0" err="1"/>
                        <a:t>modalitat</a:t>
                      </a:r>
                      <a:r>
                        <a:rPr lang="en-US" sz="1400" dirty="0"/>
                        <a:t>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/>
                        <a:t>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err="1">
                          <a:solidFill>
                            <a:schemeClr val="dk1"/>
                          </a:solidFill>
                        </a:rPr>
                        <a:t>Matèria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 de </a:t>
                      </a:r>
                      <a:r>
                        <a:rPr lang="en-US" sz="1400" dirty="0" err="1">
                          <a:solidFill>
                            <a:schemeClr val="dk1"/>
                          </a:solidFill>
                        </a:rPr>
                        <a:t>modalitat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/>
                        <a:t>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82844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err="1">
                          <a:solidFill>
                            <a:schemeClr val="dk1"/>
                          </a:solidFill>
                        </a:rPr>
                        <a:t>Matèria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 de </a:t>
                      </a:r>
                      <a:r>
                        <a:rPr lang="en-US" sz="1400" dirty="0" err="1">
                          <a:solidFill>
                            <a:schemeClr val="dk1"/>
                          </a:solidFill>
                        </a:rPr>
                        <a:t>modalitat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/>
                        <a:t>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err="1">
                          <a:solidFill>
                            <a:schemeClr val="dk1"/>
                          </a:solidFill>
                        </a:rPr>
                        <a:t>Matèria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 de </a:t>
                      </a:r>
                      <a:r>
                        <a:rPr lang="en-US" sz="1400" dirty="0" err="1">
                          <a:solidFill>
                            <a:schemeClr val="dk1"/>
                          </a:solidFill>
                        </a:rPr>
                        <a:t>modalitat</a:t>
                      </a: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 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/>
                        <a:t>4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66156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err="1" smtClean="0">
                          <a:solidFill>
                            <a:schemeClr val="dk1"/>
                          </a:solidFill>
                        </a:rPr>
                        <a:t>Modalitat</a:t>
                      </a:r>
                      <a:r>
                        <a:rPr lang="en-US" sz="1400" dirty="0" smtClean="0">
                          <a:solidFill>
                            <a:schemeClr val="dk1"/>
                          </a:solidFill>
                        </a:rPr>
                        <a:t> o </a:t>
                      </a:r>
                      <a:r>
                        <a:rPr lang="en-US" sz="1400" dirty="0" err="1">
                          <a:solidFill>
                            <a:schemeClr val="dk1"/>
                          </a:solidFill>
                        </a:rPr>
                        <a:t>específiques</a:t>
                      </a:r>
                      <a:endParaRPr lang="en-US" sz="14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smtClean="0"/>
                        <a:t>4 o 2+2</a:t>
                      </a:r>
                      <a:endParaRPr lang="en-US"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-ES_tradnl" sz="1400" dirty="0" err="1" smtClean="0"/>
                        <a:t>Modalitat</a:t>
                      </a:r>
                      <a:r>
                        <a:rPr lang="es-ES_tradnl" sz="1400" dirty="0" smtClean="0"/>
                        <a:t> o </a:t>
                      </a:r>
                      <a:r>
                        <a:rPr lang="es-ES_tradnl" sz="1400" dirty="0" err="1" smtClean="0"/>
                        <a:t>específiques</a:t>
                      </a: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-ES_tradnl" sz="1400" dirty="0" smtClean="0"/>
                        <a:t>4 o 2+2</a:t>
                      </a:r>
                      <a:endParaRPr sz="1400" dirty="0"/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406784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err="1" smtClean="0">
                          <a:solidFill>
                            <a:schemeClr val="dk1"/>
                          </a:solidFill>
                        </a:rPr>
                        <a:t>Treball</a:t>
                      </a:r>
                      <a:r>
                        <a:rPr lang="en-US" sz="1400" baseline="0" dirty="0" smtClean="0">
                          <a:solidFill>
                            <a:schemeClr val="dk1"/>
                          </a:solidFill>
                        </a:rPr>
                        <a:t> de </a:t>
                      </a:r>
                      <a:r>
                        <a:rPr lang="en-US" sz="1400" baseline="0" dirty="0" err="1" smtClean="0">
                          <a:solidFill>
                            <a:schemeClr val="dk1"/>
                          </a:solidFill>
                        </a:rPr>
                        <a:t>recerca</a:t>
                      </a:r>
                      <a:endParaRPr lang="en-US" sz="1400" dirty="0">
                        <a:solidFill>
                          <a:schemeClr val="dk1"/>
                        </a:solidFill>
                      </a:endParaRP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 smtClean="0"/>
                        <a:t>_</a:t>
                      </a:r>
                      <a:endParaRPr lang="en-US" sz="14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s-ES_tradnl" sz="1400" dirty="0" err="1" smtClean="0"/>
                        <a:t>Treball</a:t>
                      </a:r>
                      <a:r>
                        <a:rPr lang="es-ES_tradnl" sz="1400" dirty="0" smtClean="0"/>
                        <a:t> de recerca</a:t>
                      </a:r>
                      <a:endParaRPr sz="14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s-ES_tradnl" sz="1400" dirty="0" smtClean="0"/>
                        <a:t>_</a:t>
                      </a:r>
                      <a:endParaRPr sz="1400" dirty="0"/>
                    </a:p>
                  </a:txBody>
                  <a:tcPr marL="91425" marR="91425" marT="91425" marB="91425">
                    <a:lnL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382844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Total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30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>
                          <a:solidFill>
                            <a:schemeClr val="dk1"/>
                          </a:solidFill>
                        </a:rPr>
                        <a:t>Total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US" sz="1400" dirty="0"/>
                        <a:t>30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685800" y="200087"/>
            <a:ext cx="8137500" cy="1008000"/>
          </a:xfrm>
          <a:prstGeom prst="rect">
            <a:avLst/>
          </a:prstGeom>
        </p:spPr>
        <p:txBody>
          <a:bodyPr wrap="square"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sz="2400" b="1" dirty="0">
                <a:solidFill>
                  <a:srgbClr val="980000"/>
                </a:solidFill>
              </a:rPr>
              <a:t>NORMATIVA </a:t>
            </a:r>
            <a:r>
              <a:rPr lang="en-US" sz="2400" b="1" dirty="0" smtClean="0">
                <a:solidFill>
                  <a:srgbClr val="980000"/>
                </a:solidFill>
              </a:rPr>
              <a:t>17-18</a:t>
            </a:r>
            <a:endParaRPr lang="en-US" sz="2400" b="1" dirty="0">
              <a:solidFill>
                <a:srgbClr val="980000"/>
              </a:solidFill>
            </a:endParaRPr>
          </a:p>
        </p:txBody>
      </p:sp>
      <p:sp>
        <p:nvSpPr>
          <p:cNvPr id="110" name="Shape 110"/>
          <p:cNvSpPr txBox="1">
            <a:spLocks noGrp="1"/>
          </p:cNvSpPr>
          <p:nvPr>
            <p:ph idx="1"/>
          </p:nvPr>
        </p:nvSpPr>
        <p:spPr>
          <a:xfrm>
            <a:off x="685050" y="1373899"/>
            <a:ext cx="7773900" cy="5126191"/>
          </a:xfrm>
          <a:prstGeom prst="rect">
            <a:avLst/>
          </a:prstGeom>
        </p:spPr>
        <p:txBody>
          <a:bodyPr wrap="square" lIns="91425" tIns="91425" rIns="91425" bIns="91425" anchor="t" anchorCtr="0">
            <a:normAutofit fontScale="85000" lnSpcReduction="20000"/>
          </a:bodyPr>
          <a:lstStyle/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1800" b="1" dirty="0" smtClean="0"/>
              <a:t>	</a:t>
            </a:r>
            <a:r>
              <a:rPr lang="en-US" sz="2100" b="1" dirty="0" smtClean="0"/>
              <a:t>-</a:t>
            </a:r>
            <a:r>
              <a:rPr lang="en-US" sz="2100" b="1" dirty="0" err="1" smtClean="0"/>
              <a:t>Regeixen</a:t>
            </a:r>
            <a:r>
              <a:rPr lang="en-US" sz="2100" b="1" dirty="0" smtClean="0"/>
              <a:t> </a:t>
            </a:r>
            <a:r>
              <a:rPr lang="en-US" sz="2100" b="1" dirty="0"/>
              <a:t>les </a:t>
            </a:r>
            <a:r>
              <a:rPr lang="en-US" sz="2100" b="1" dirty="0" err="1"/>
              <a:t>mateixes</a:t>
            </a:r>
            <a:r>
              <a:rPr lang="en-US" sz="2100" b="1" dirty="0"/>
              <a:t> </a:t>
            </a:r>
            <a:r>
              <a:rPr lang="en-US" sz="2100" b="1" dirty="0" err="1"/>
              <a:t>normes</a:t>
            </a:r>
            <a:r>
              <a:rPr lang="en-US" sz="2100" b="1" dirty="0"/>
              <a:t> generals </a:t>
            </a:r>
            <a:r>
              <a:rPr lang="en-US" sz="2100" b="1" dirty="0" err="1"/>
              <a:t>que</a:t>
            </a:r>
            <a:r>
              <a:rPr lang="en-US" sz="2100" b="1" dirty="0"/>
              <a:t> per a tot </a:t>
            </a:r>
            <a:r>
              <a:rPr lang="en-US" sz="2100" b="1" dirty="0" err="1"/>
              <a:t>l’alumnat</a:t>
            </a:r>
            <a:r>
              <a:rPr lang="en-US" sz="2100" b="1" dirty="0"/>
              <a:t> del </a:t>
            </a:r>
            <a:r>
              <a:rPr lang="en-US" sz="2100" b="1" dirty="0" err="1" smtClean="0"/>
              <a:t>centre</a:t>
            </a:r>
            <a:r>
              <a:rPr lang="en-US" sz="2100" dirty="0"/>
              <a:t> </a:t>
            </a:r>
            <a:r>
              <a:rPr lang="en-US" sz="2100" b="1" dirty="0" smtClean="0"/>
              <a:t>(</a:t>
            </a:r>
            <a:r>
              <a:rPr lang="en-US" sz="2100" b="1" dirty="0"/>
              <a:t>NOFC).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2100" b="1" dirty="0" smtClean="0"/>
              <a:t>	-</a:t>
            </a:r>
            <a:r>
              <a:rPr lang="en-US" sz="2100" b="1" dirty="0" err="1" smtClean="0"/>
              <a:t>L’alumne</a:t>
            </a:r>
            <a:r>
              <a:rPr lang="en-US" sz="2100" b="1" dirty="0" smtClean="0"/>
              <a:t> </a:t>
            </a:r>
            <a:r>
              <a:rPr lang="en-US" sz="2100" b="1" dirty="0" err="1"/>
              <a:t>té</a:t>
            </a:r>
            <a:r>
              <a:rPr lang="en-US" sz="2100" b="1" dirty="0"/>
              <a:t> la </a:t>
            </a:r>
            <a:r>
              <a:rPr lang="en-US" sz="2100" b="1" dirty="0" err="1"/>
              <a:t>obligació</a:t>
            </a:r>
            <a:r>
              <a:rPr lang="en-US" sz="2100" b="1" dirty="0"/>
              <a:t> de </a:t>
            </a:r>
            <a:r>
              <a:rPr lang="en-US" sz="2100" b="1" dirty="0" err="1"/>
              <a:t>retornar</a:t>
            </a:r>
            <a:r>
              <a:rPr lang="en-US" sz="2100" b="1" dirty="0"/>
              <a:t> la </a:t>
            </a:r>
            <a:r>
              <a:rPr lang="en-US" sz="2100" b="1" dirty="0" err="1"/>
              <a:t>carta</a:t>
            </a:r>
            <a:r>
              <a:rPr lang="en-US" sz="2100" b="1" dirty="0"/>
              <a:t> de </a:t>
            </a:r>
            <a:r>
              <a:rPr lang="en-US" sz="2100" b="1" dirty="0" err="1"/>
              <a:t>compromís</a:t>
            </a:r>
            <a:r>
              <a:rPr lang="en-US" sz="2100" b="1" dirty="0"/>
              <a:t> </a:t>
            </a:r>
            <a:r>
              <a:rPr lang="en-US" sz="2100" b="1" dirty="0" err="1"/>
              <a:t>signada</a:t>
            </a:r>
            <a:r>
              <a:rPr lang="en-US" sz="2100" b="1" dirty="0"/>
              <a:t> per a </a:t>
            </a:r>
            <a:r>
              <a:rPr lang="en-US" sz="2100" b="1" dirty="0" err="1"/>
              <a:t>ser</a:t>
            </a:r>
            <a:r>
              <a:rPr lang="en-US" sz="2100" b="1" dirty="0"/>
              <a:t> un “</a:t>
            </a:r>
            <a:r>
              <a:rPr lang="en-US" sz="2100" b="1" dirty="0" err="1"/>
              <a:t>alumne</a:t>
            </a:r>
            <a:r>
              <a:rPr lang="en-US" sz="2100" b="1" dirty="0"/>
              <a:t> de </a:t>
            </a:r>
            <a:r>
              <a:rPr lang="en-US" sz="2100" b="1" dirty="0" err="1"/>
              <a:t>ple</a:t>
            </a:r>
            <a:r>
              <a:rPr lang="en-US" sz="2100" b="1" dirty="0"/>
              <a:t> </a:t>
            </a:r>
            <a:r>
              <a:rPr lang="en-US" sz="2100" b="1" dirty="0" err="1"/>
              <a:t>dret</a:t>
            </a:r>
            <a:r>
              <a:rPr lang="en-US" sz="2100" b="1" dirty="0"/>
              <a:t>”</a:t>
            </a:r>
            <a:r>
              <a:rPr lang="en-US" sz="2100" b="1" dirty="0" smtClean="0"/>
              <a:t>.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2100" dirty="0" smtClean="0">
                <a:solidFill>
                  <a:schemeClr val="dk1"/>
                </a:solidFill>
              </a:rPr>
              <a:t>	-</a:t>
            </a:r>
            <a:r>
              <a:rPr lang="en-US" sz="2100" dirty="0" err="1" smtClean="0">
                <a:solidFill>
                  <a:schemeClr val="dk1"/>
                </a:solidFill>
              </a:rPr>
              <a:t>Alguns</a:t>
            </a:r>
            <a:r>
              <a:rPr lang="en-US" sz="2100" dirty="0" smtClean="0">
                <a:solidFill>
                  <a:schemeClr val="dk1"/>
                </a:solidFill>
              </a:rPr>
              <a:t> punts </a:t>
            </a:r>
            <a:r>
              <a:rPr lang="en-US" sz="2100" dirty="0" err="1" smtClean="0">
                <a:solidFill>
                  <a:schemeClr val="dk1"/>
                </a:solidFill>
              </a:rPr>
              <a:t>importants</a:t>
            </a:r>
            <a:r>
              <a:rPr lang="en-US" sz="2100" dirty="0" smtClean="0">
                <a:solidFill>
                  <a:schemeClr val="dk1"/>
                </a:solidFill>
              </a:rPr>
              <a:t>: 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sz="1800" dirty="0">
              <a:solidFill>
                <a:schemeClr val="dk1"/>
              </a:solidFill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1800" dirty="0" smtClean="0">
                <a:solidFill>
                  <a:schemeClr val="dk1"/>
                </a:solidFill>
              </a:rPr>
              <a:t>	</a:t>
            </a:r>
            <a:r>
              <a:rPr lang="en-US" sz="1500" dirty="0" smtClean="0">
                <a:solidFill>
                  <a:schemeClr val="dk1"/>
                </a:solidFill>
              </a:rPr>
              <a:t>8</a:t>
            </a:r>
            <a:r>
              <a:rPr lang="en-US" sz="1500" dirty="0">
                <a:solidFill>
                  <a:schemeClr val="dk1"/>
                </a:solidFill>
              </a:rPr>
              <a:t>.</a:t>
            </a:r>
            <a:r>
              <a:rPr lang="en-US" sz="15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1500" dirty="0" err="1">
                <a:solidFill>
                  <a:schemeClr val="dk1"/>
                </a:solidFill>
              </a:rPr>
              <a:t>Acceptar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que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l’expulsió</a:t>
            </a:r>
            <a:r>
              <a:rPr lang="en-US" sz="1500" dirty="0">
                <a:solidFill>
                  <a:schemeClr val="dk1"/>
                </a:solidFill>
              </a:rPr>
              <a:t> de </a:t>
            </a:r>
            <a:r>
              <a:rPr lang="en-US" sz="1500" dirty="0" err="1">
                <a:solidFill>
                  <a:schemeClr val="dk1"/>
                </a:solidFill>
              </a:rPr>
              <a:t>l’aula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suposarà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una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sanció</a:t>
            </a:r>
            <a:r>
              <a:rPr lang="en-US" sz="1500" dirty="0">
                <a:solidFill>
                  <a:schemeClr val="dk1"/>
                </a:solidFill>
              </a:rPr>
              <a:t> consistent en </a:t>
            </a:r>
            <a:r>
              <a:rPr lang="en-US" sz="1500" dirty="0" err="1">
                <a:solidFill>
                  <a:schemeClr val="dk1"/>
                </a:solidFill>
              </a:rPr>
              <a:t>venir</a:t>
            </a:r>
            <a:r>
              <a:rPr lang="en-US" sz="1500" dirty="0">
                <a:solidFill>
                  <a:schemeClr val="dk1"/>
                </a:solidFill>
              </a:rPr>
              <a:t> un </a:t>
            </a:r>
            <a:r>
              <a:rPr lang="en-US" sz="1500" dirty="0" err="1" smtClean="0">
                <a:solidFill>
                  <a:schemeClr val="dk1"/>
                </a:solidFill>
              </a:rPr>
              <a:t>dijous</a:t>
            </a:r>
            <a:r>
              <a:rPr lang="en-US" sz="1500" dirty="0" smtClean="0">
                <a:solidFill>
                  <a:schemeClr val="dk1"/>
                </a:solidFill>
              </a:rPr>
              <a:t> </a:t>
            </a:r>
            <a:r>
              <a:rPr lang="en-US" sz="1500" dirty="0">
                <a:solidFill>
                  <a:schemeClr val="dk1"/>
                </a:solidFill>
              </a:rPr>
              <a:t>a la </a:t>
            </a:r>
            <a:r>
              <a:rPr lang="en-US" sz="1500" dirty="0" err="1">
                <a:solidFill>
                  <a:schemeClr val="dk1"/>
                </a:solidFill>
              </a:rPr>
              <a:t>tarda</a:t>
            </a:r>
            <a:r>
              <a:rPr lang="en-US" sz="1500" dirty="0" smtClean="0">
                <a:solidFill>
                  <a:schemeClr val="dk1"/>
                </a:solidFill>
              </a:rPr>
              <a:t>.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sz="1500" dirty="0" smtClean="0">
              <a:solidFill>
                <a:schemeClr val="dk1"/>
              </a:solidFill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1500" dirty="0">
                <a:solidFill>
                  <a:schemeClr val="dk1"/>
                </a:solidFill>
              </a:rPr>
              <a:t>	</a:t>
            </a:r>
            <a:r>
              <a:rPr lang="en-US" sz="1500" dirty="0" smtClean="0">
                <a:solidFill>
                  <a:schemeClr val="dk1"/>
                </a:solidFill>
              </a:rPr>
              <a:t>9</a:t>
            </a:r>
            <a:r>
              <a:rPr lang="en-US" sz="1500" dirty="0">
                <a:solidFill>
                  <a:schemeClr val="dk1"/>
                </a:solidFill>
              </a:rPr>
              <a:t>.</a:t>
            </a:r>
            <a:r>
              <a:rPr lang="en-US" sz="15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 </a:t>
            </a:r>
            <a:r>
              <a:rPr lang="en-US" sz="1500" dirty="0" err="1">
                <a:solidFill>
                  <a:schemeClr val="dk1"/>
                </a:solidFill>
              </a:rPr>
              <a:t>Acceptar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que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l’acumulació</a:t>
            </a:r>
            <a:r>
              <a:rPr lang="en-US" sz="1500" dirty="0">
                <a:solidFill>
                  <a:schemeClr val="dk1"/>
                </a:solidFill>
              </a:rPr>
              <a:t> de </a:t>
            </a:r>
            <a:r>
              <a:rPr lang="en-US" sz="1500" dirty="0" err="1">
                <a:solidFill>
                  <a:schemeClr val="dk1"/>
                </a:solidFill>
              </a:rPr>
              <a:t>tres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incidències</a:t>
            </a:r>
            <a:r>
              <a:rPr lang="en-US" sz="1500" dirty="0">
                <a:solidFill>
                  <a:schemeClr val="dk1"/>
                </a:solidFill>
              </a:rPr>
              <a:t> o dues expulsions de </a:t>
            </a:r>
            <a:r>
              <a:rPr lang="en-US" sz="1500" dirty="0" err="1">
                <a:solidFill>
                  <a:schemeClr val="dk1"/>
                </a:solidFill>
              </a:rPr>
              <a:t>l’aula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suposarà</a:t>
            </a:r>
            <a:r>
              <a:rPr lang="en-US" sz="1500" dirty="0">
                <a:solidFill>
                  <a:schemeClr val="dk1"/>
                </a:solidFill>
              </a:rPr>
              <a:t>, </a:t>
            </a:r>
            <a:r>
              <a:rPr lang="en-US" sz="1500" dirty="0" err="1">
                <a:solidFill>
                  <a:schemeClr val="dk1"/>
                </a:solidFill>
              </a:rPr>
              <a:t>després</a:t>
            </a:r>
            <a:r>
              <a:rPr lang="en-US" sz="1500" dirty="0">
                <a:solidFill>
                  <a:schemeClr val="dk1"/>
                </a:solidFill>
              </a:rPr>
              <a:t> de la     </a:t>
            </a:r>
            <a:r>
              <a:rPr lang="en-US" sz="1500" dirty="0" err="1">
                <a:solidFill>
                  <a:schemeClr val="dk1"/>
                </a:solidFill>
              </a:rPr>
              <a:t>comunicació</a:t>
            </a:r>
            <a:r>
              <a:rPr lang="en-US" sz="1500" dirty="0">
                <a:solidFill>
                  <a:schemeClr val="dk1"/>
                </a:solidFill>
              </a:rPr>
              <a:t> de cap </a:t>
            </a:r>
            <a:r>
              <a:rPr lang="en-US" sz="1500" dirty="0" err="1">
                <a:solidFill>
                  <a:schemeClr val="dk1"/>
                </a:solidFill>
              </a:rPr>
              <a:t>d’estudis</a:t>
            </a:r>
            <a:r>
              <a:rPr lang="en-US" sz="1500" dirty="0">
                <a:solidFill>
                  <a:schemeClr val="dk1"/>
                </a:solidFill>
              </a:rPr>
              <a:t> a la </a:t>
            </a:r>
            <a:r>
              <a:rPr lang="en-US" sz="1500" dirty="0" err="1">
                <a:solidFill>
                  <a:schemeClr val="dk1"/>
                </a:solidFill>
              </a:rPr>
              <a:t>família</a:t>
            </a:r>
            <a:r>
              <a:rPr lang="en-US" sz="1500" dirty="0">
                <a:solidFill>
                  <a:schemeClr val="dk1"/>
                </a:solidFill>
              </a:rPr>
              <a:t>, un </a:t>
            </a:r>
            <a:r>
              <a:rPr lang="en-US" sz="1500" dirty="0" err="1">
                <a:solidFill>
                  <a:schemeClr val="dk1"/>
                </a:solidFill>
              </a:rPr>
              <a:t>dia</a:t>
            </a:r>
            <a:r>
              <a:rPr lang="en-US" sz="1500" dirty="0">
                <a:solidFill>
                  <a:schemeClr val="dk1"/>
                </a:solidFill>
              </a:rPr>
              <a:t> sense </a:t>
            </a:r>
            <a:r>
              <a:rPr lang="en-US" sz="1500" dirty="0" err="1">
                <a:solidFill>
                  <a:schemeClr val="dk1"/>
                </a:solidFill>
              </a:rPr>
              <a:t>assistir</a:t>
            </a:r>
            <a:r>
              <a:rPr lang="en-US" sz="1500" dirty="0">
                <a:solidFill>
                  <a:schemeClr val="dk1"/>
                </a:solidFill>
              </a:rPr>
              <a:t> a les </a:t>
            </a:r>
            <a:r>
              <a:rPr lang="en-US" sz="1500" dirty="0" err="1">
                <a:solidFill>
                  <a:schemeClr val="dk1"/>
                </a:solidFill>
              </a:rPr>
              <a:t>activitats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lectives</a:t>
            </a:r>
            <a:r>
              <a:rPr lang="en-US" sz="1500" dirty="0">
                <a:solidFill>
                  <a:schemeClr val="dk1"/>
                </a:solidFill>
              </a:rPr>
              <a:t> o </a:t>
            </a:r>
            <a:r>
              <a:rPr lang="en-US" sz="1500" dirty="0" err="1">
                <a:solidFill>
                  <a:schemeClr val="dk1"/>
                </a:solidFill>
              </a:rPr>
              <a:t>bé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una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sanció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alternativa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si</a:t>
            </a:r>
            <a:r>
              <a:rPr lang="en-US" sz="1500" dirty="0">
                <a:solidFill>
                  <a:schemeClr val="dk1"/>
                </a:solidFill>
              </a:rPr>
              <a:t> la </a:t>
            </a:r>
            <a:r>
              <a:rPr lang="en-US" sz="1500" dirty="0" err="1">
                <a:solidFill>
                  <a:schemeClr val="dk1"/>
                </a:solidFill>
              </a:rPr>
              <a:t>direcció</a:t>
            </a:r>
            <a:r>
              <a:rPr lang="en-US" sz="1500" dirty="0">
                <a:solidFill>
                  <a:schemeClr val="dk1"/>
                </a:solidFill>
              </a:rPr>
              <a:t> ho </a:t>
            </a:r>
            <a:r>
              <a:rPr lang="en-US" sz="1500" dirty="0" err="1">
                <a:solidFill>
                  <a:schemeClr val="dk1"/>
                </a:solidFill>
              </a:rPr>
              <a:t>creu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oportú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i</a:t>
            </a:r>
            <a:r>
              <a:rPr lang="en-US" sz="1500" dirty="0">
                <a:solidFill>
                  <a:schemeClr val="dk1"/>
                </a:solidFill>
              </a:rPr>
              <a:t> ho </a:t>
            </a:r>
            <a:r>
              <a:rPr lang="en-US" sz="1500" dirty="0" err="1">
                <a:solidFill>
                  <a:schemeClr val="dk1"/>
                </a:solidFill>
              </a:rPr>
              <a:t>acorda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amb</a:t>
            </a:r>
            <a:r>
              <a:rPr lang="en-US" sz="1500" dirty="0">
                <a:solidFill>
                  <a:schemeClr val="dk1"/>
                </a:solidFill>
              </a:rPr>
              <a:t> la </a:t>
            </a:r>
            <a:r>
              <a:rPr lang="en-US" sz="1500" dirty="0" err="1">
                <a:solidFill>
                  <a:schemeClr val="dk1"/>
                </a:solidFill>
              </a:rPr>
              <a:t>família</a:t>
            </a:r>
            <a:r>
              <a:rPr lang="en-US" sz="1500" dirty="0" smtClean="0">
                <a:solidFill>
                  <a:schemeClr val="dk1"/>
                </a:solidFill>
              </a:rPr>
              <a:t>.</a:t>
            </a: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SzPct val="100000"/>
            </a:pPr>
            <a:endParaRPr lang="en-US" sz="1500" dirty="0" smtClean="0">
              <a:solidFill>
                <a:schemeClr val="dk1"/>
              </a:solidFill>
            </a:endParaRPr>
          </a:p>
          <a:p>
            <a:pPr marL="457200" lvl="0" indent="-342900" rtl="0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sz="1500" dirty="0">
                <a:solidFill>
                  <a:schemeClr val="dk1"/>
                </a:solidFill>
              </a:rPr>
              <a:t>	</a:t>
            </a:r>
            <a:r>
              <a:rPr lang="en-US" sz="1500" dirty="0" smtClean="0">
                <a:solidFill>
                  <a:schemeClr val="dk1"/>
                </a:solidFill>
              </a:rPr>
              <a:t>10</a:t>
            </a:r>
            <a:r>
              <a:rPr lang="en-US" sz="1500" dirty="0">
                <a:solidFill>
                  <a:schemeClr val="dk1"/>
                </a:solidFill>
              </a:rPr>
              <a:t>.</a:t>
            </a:r>
            <a:r>
              <a:rPr lang="en-US" sz="1500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Estar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assabentat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que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l’absència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injustificada</a:t>
            </a:r>
            <a:r>
              <a:rPr lang="en-US" sz="1500" dirty="0">
                <a:solidFill>
                  <a:schemeClr val="dk1"/>
                </a:solidFill>
              </a:rPr>
              <a:t>, </a:t>
            </a:r>
            <a:r>
              <a:rPr lang="en-US" sz="1500" dirty="0" err="1">
                <a:solidFill>
                  <a:schemeClr val="dk1"/>
                </a:solidFill>
              </a:rPr>
              <a:t>sistemàtica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i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reiterada</a:t>
            </a:r>
            <a:r>
              <a:rPr lang="en-US" sz="1500" dirty="0">
                <a:solidFill>
                  <a:schemeClr val="dk1"/>
                </a:solidFill>
              </a:rPr>
              <a:t> de </a:t>
            </a:r>
            <a:r>
              <a:rPr lang="en-US" sz="1500" dirty="0" err="1">
                <a:solidFill>
                  <a:schemeClr val="dk1"/>
                </a:solidFill>
              </a:rPr>
              <a:t>l’alumne</a:t>
            </a:r>
            <a:r>
              <a:rPr lang="en-US" sz="1500" dirty="0">
                <a:solidFill>
                  <a:schemeClr val="dk1"/>
                </a:solidFill>
              </a:rPr>
              <a:t> de </a:t>
            </a:r>
            <a:r>
              <a:rPr lang="en-US" sz="1500" dirty="0" err="1">
                <a:solidFill>
                  <a:schemeClr val="dk1"/>
                </a:solidFill>
              </a:rPr>
              <a:t>batxillerat</a:t>
            </a:r>
            <a:r>
              <a:rPr lang="en-US" sz="1500" dirty="0">
                <a:solidFill>
                  <a:schemeClr val="dk1"/>
                </a:solidFill>
              </a:rPr>
              <a:t> i/o </a:t>
            </a:r>
            <a:r>
              <a:rPr lang="en-US" sz="1500" dirty="0" err="1">
                <a:solidFill>
                  <a:schemeClr val="dk1"/>
                </a:solidFill>
              </a:rPr>
              <a:t>Cicles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formatius</a:t>
            </a:r>
            <a:r>
              <a:rPr lang="en-US" sz="1500" dirty="0">
                <a:solidFill>
                  <a:schemeClr val="dk1"/>
                </a:solidFill>
              </a:rPr>
              <a:t>, </a:t>
            </a:r>
            <a:r>
              <a:rPr lang="en-US" sz="1500" dirty="0" err="1">
                <a:solidFill>
                  <a:schemeClr val="dk1"/>
                </a:solidFill>
              </a:rPr>
              <a:t>durant</a:t>
            </a:r>
            <a:r>
              <a:rPr lang="en-US" sz="1500" dirty="0">
                <a:solidFill>
                  <a:schemeClr val="dk1"/>
                </a:solidFill>
              </a:rPr>
              <a:t> 15 dies </a:t>
            </a:r>
            <a:r>
              <a:rPr lang="en-US" sz="1500" dirty="0" err="1">
                <a:solidFill>
                  <a:schemeClr val="dk1"/>
                </a:solidFill>
              </a:rPr>
              <a:t>hàbils</a:t>
            </a:r>
            <a:r>
              <a:rPr lang="en-US" sz="1500" dirty="0">
                <a:solidFill>
                  <a:schemeClr val="dk1"/>
                </a:solidFill>
              </a:rPr>
              <a:t>, pot </a:t>
            </a:r>
            <a:r>
              <a:rPr lang="en-US" sz="1500" dirty="0" err="1">
                <a:solidFill>
                  <a:schemeClr val="dk1"/>
                </a:solidFill>
              </a:rPr>
              <a:t>comportar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l’anul·lació</a:t>
            </a:r>
            <a:r>
              <a:rPr lang="en-US" sz="1500" dirty="0">
                <a:solidFill>
                  <a:schemeClr val="dk1"/>
                </a:solidFill>
              </a:rPr>
              <a:t> de la </a:t>
            </a:r>
            <a:r>
              <a:rPr lang="en-US" sz="1500" dirty="0" err="1">
                <a:solidFill>
                  <a:schemeClr val="dk1"/>
                </a:solidFill>
              </a:rPr>
              <a:t>matrícula</a:t>
            </a:r>
            <a:r>
              <a:rPr lang="en-US" sz="1500" dirty="0">
                <a:solidFill>
                  <a:schemeClr val="dk1"/>
                </a:solidFill>
              </a:rPr>
              <a:t> de </a:t>
            </a:r>
            <a:r>
              <a:rPr lang="en-US" sz="1500" dirty="0" err="1">
                <a:solidFill>
                  <a:schemeClr val="dk1"/>
                </a:solidFill>
              </a:rPr>
              <a:t>l’alumne</a:t>
            </a:r>
            <a:r>
              <a:rPr lang="en-US" sz="1500" dirty="0">
                <a:solidFill>
                  <a:schemeClr val="dk1"/>
                </a:solidFill>
              </a:rPr>
              <a:t>, </a:t>
            </a:r>
            <a:r>
              <a:rPr lang="en-US" sz="1500" dirty="0" err="1">
                <a:solidFill>
                  <a:schemeClr val="dk1"/>
                </a:solidFill>
              </a:rPr>
              <a:t>sens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perjudici</a:t>
            </a:r>
            <a:r>
              <a:rPr lang="en-US" sz="1500" dirty="0">
                <a:solidFill>
                  <a:schemeClr val="dk1"/>
                </a:solidFill>
              </a:rPr>
              <a:t> del </a:t>
            </a:r>
            <a:r>
              <a:rPr lang="en-US" sz="1500" dirty="0" err="1">
                <a:solidFill>
                  <a:schemeClr val="dk1"/>
                </a:solidFill>
              </a:rPr>
              <a:t>que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preveu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l’article</a:t>
            </a:r>
            <a:r>
              <a:rPr lang="en-US" sz="1500" dirty="0">
                <a:solidFill>
                  <a:schemeClr val="dk1"/>
                </a:solidFill>
              </a:rPr>
              <a:t> 37.4 de la </a:t>
            </a:r>
            <a:r>
              <a:rPr lang="en-US" sz="1500" dirty="0" err="1">
                <a:solidFill>
                  <a:schemeClr val="dk1"/>
                </a:solidFill>
              </a:rPr>
              <a:t>Llei</a:t>
            </a:r>
            <a:r>
              <a:rPr lang="en-US" sz="1500" dirty="0">
                <a:solidFill>
                  <a:schemeClr val="dk1"/>
                </a:solidFill>
              </a:rPr>
              <a:t> 12/2009, del 10 de </a:t>
            </a:r>
            <a:r>
              <a:rPr lang="en-US" sz="1500" dirty="0" err="1">
                <a:solidFill>
                  <a:schemeClr val="dk1"/>
                </a:solidFill>
              </a:rPr>
              <a:t>juliol</a:t>
            </a:r>
            <a:r>
              <a:rPr lang="en-US" sz="1500" dirty="0">
                <a:solidFill>
                  <a:schemeClr val="dk1"/>
                </a:solidFill>
              </a:rPr>
              <a:t>, </a:t>
            </a:r>
            <a:r>
              <a:rPr lang="en-US" sz="1500" dirty="0" err="1">
                <a:solidFill>
                  <a:schemeClr val="dk1"/>
                </a:solidFill>
              </a:rPr>
              <a:t>d’educació</a:t>
            </a:r>
            <a:r>
              <a:rPr lang="en-US" sz="1500" dirty="0">
                <a:solidFill>
                  <a:schemeClr val="dk1"/>
                </a:solidFill>
              </a:rPr>
              <a:t> en </a:t>
            </a:r>
            <a:r>
              <a:rPr lang="en-US" sz="1500" dirty="0" err="1">
                <a:solidFill>
                  <a:schemeClr val="dk1"/>
                </a:solidFill>
              </a:rPr>
              <a:t>matèria</a:t>
            </a:r>
            <a:r>
              <a:rPr lang="en-US" sz="1500" dirty="0">
                <a:solidFill>
                  <a:schemeClr val="dk1"/>
                </a:solidFill>
              </a:rPr>
              <a:t> de </a:t>
            </a:r>
            <a:r>
              <a:rPr lang="en-US" sz="1500" dirty="0" err="1">
                <a:solidFill>
                  <a:schemeClr val="dk1"/>
                </a:solidFill>
              </a:rPr>
              <a:t>faltes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d’assistència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i</a:t>
            </a:r>
            <a:r>
              <a:rPr lang="en-US" sz="1500" dirty="0">
                <a:solidFill>
                  <a:schemeClr val="dk1"/>
                </a:solidFill>
              </a:rPr>
              <a:t> de </a:t>
            </a:r>
            <a:r>
              <a:rPr lang="en-US" sz="1500" dirty="0" err="1">
                <a:solidFill>
                  <a:schemeClr val="dk1"/>
                </a:solidFill>
              </a:rPr>
              <a:t>puntualitat</a:t>
            </a:r>
            <a:r>
              <a:rPr lang="en-US" sz="1500" dirty="0">
                <a:solidFill>
                  <a:schemeClr val="dk1"/>
                </a:solidFill>
              </a:rPr>
              <a:t> </a:t>
            </a:r>
            <a:r>
              <a:rPr lang="en-US" sz="1500" dirty="0" err="1">
                <a:solidFill>
                  <a:schemeClr val="dk1"/>
                </a:solidFill>
              </a:rPr>
              <a:t>injustificades</a:t>
            </a:r>
            <a:r>
              <a:rPr lang="en-US" sz="1500" dirty="0">
                <a:solidFill>
                  <a:schemeClr val="dk1"/>
                </a:solidFill>
              </a:rPr>
              <a:t> de </a:t>
            </a:r>
            <a:r>
              <a:rPr lang="en-US" sz="1500" dirty="0" err="1">
                <a:solidFill>
                  <a:schemeClr val="dk1"/>
                </a:solidFill>
              </a:rPr>
              <a:t>l’alumne</a:t>
            </a:r>
            <a:r>
              <a:rPr lang="en-US" sz="1500" dirty="0">
                <a:solidFill>
                  <a:schemeClr val="dk1"/>
                </a:solidFill>
              </a:rPr>
              <a:t>.</a:t>
            </a:r>
          </a:p>
          <a:p>
            <a:pPr marL="0" lvl="0" indent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>
                <a:solidFill>
                  <a:srgbClr val="C00000"/>
                </a:solidFill>
              </a:rPr>
              <a:t>Primer de batxillerat 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idx="1"/>
          </p:nvPr>
        </p:nvSpPr>
        <p:spPr>
          <a:xfrm>
            <a:off x="684150" y="3117272"/>
            <a:ext cx="8134499" cy="3990109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</a:pPr>
            <a:r>
              <a:rPr lang="en-US" sz="2000" b="1" dirty="0" err="1" smtClean="0">
                <a:solidFill>
                  <a:schemeClr val="dk1"/>
                </a:solidFill>
              </a:rPr>
              <a:t>Ciències</a:t>
            </a:r>
            <a:r>
              <a:rPr lang="en-US" sz="2000" b="1" dirty="0" smtClean="0">
                <a:solidFill>
                  <a:schemeClr val="dk1"/>
                </a:solidFill>
              </a:rPr>
              <a:t> </a:t>
            </a:r>
            <a:r>
              <a:rPr lang="en-US" sz="2000" b="1" dirty="0" err="1">
                <a:solidFill>
                  <a:schemeClr val="dk1"/>
                </a:solidFill>
              </a:rPr>
              <a:t>i</a:t>
            </a:r>
            <a:r>
              <a:rPr lang="en-US" sz="2000" b="1" dirty="0">
                <a:solidFill>
                  <a:schemeClr val="dk1"/>
                </a:solidFill>
              </a:rPr>
              <a:t> </a:t>
            </a:r>
            <a:r>
              <a:rPr lang="en-US" sz="2000" b="1" dirty="0" err="1">
                <a:solidFill>
                  <a:schemeClr val="dk1"/>
                </a:solidFill>
              </a:rPr>
              <a:t>tecnologia</a:t>
            </a:r>
            <a:r>
              <a:rPr lang="en-US" sz="2000" b="1" dirty="0">
                <a:solidFill>
                  <a:schemeClr val="dk1"/>
                </a:solidFill>
              </a:rPr>
              <a:t> </a:t>
            </a:r>
          </a:p>
          <a:p>
            <a:pPr marL="1257300" lvl="0" algn="just" rtl="0">
              <a:lnSpc>
                <a:spcPct val="115000"/>
              </a:lnSpc>
              <a:spcBef>
                <a:spcPts val="0"/>
              </a:spcBef>
              <a:buAutoNum type="arabicPeriod"/>
            </a:pPr>
            <a:r>
              <a:rPr lang="en-US" dirty="0" smtClean="0">
                <a:solidFill>
                  <a:schemeClr val="dk1"/>
                </a:solidFill>
              </a:rPr>
              <a:t>MATEMÀTIQUES</a:t>
            </a:r>
          </a:p>
          <a:p>
            <a:pPr marL="1257300" lvl="0" algn="just" rtl="0">
              <a:lnSpc>
                <a:spcPct val="115000"/>
              </a:lnSpc>
              <a:spcBef>
                <a:spcPts val="0"/>
              </a:spcBef>
              <a:buAutoNum type="arabicPeriod"/>
            </a:pPr>
            <a:r>
              <a:rPr lang="en-US" dirty="0" smtClean="0">
                <a:solidFill>
                  <a:schemeClr val="dk1"/>
                </a:solidFill>
              </a:rPr>
              <a:t>FÍSICA</a:t>
            </a:r>
            <a:r>
              <a:rPr lang="en-US" dirty="0">
                <a:solidFill>
                  <a:schemeClr val="dk1"/>
                </a:solidFill>
              </a:rPr>
              <a:t>	</a:t>
            </a:r>
          </a:p>
          <a:p>
            <a:pPr marL="1257300" lvl="0" algn="just">
              <a:lnSpc>
                <a:spcPct val="115000"/>
              </a:lnSpc>
              <a:spcBef>
                <a:spcPts val="0"/>
              </a:spcBef>
              <a:buAutoNum type="arabicPeriod"/>
            </a:pPr>
            <a:r>
              <a:rPr lang="en-US" dirty="0">
                <a:solidFill>
                  <a:schemeClr val="dk1"/>
                </a:solidFill>
              </a:rPr>
              <a:t>QUÍMICA 		</a:t>
            </a:r>
          </a:p>
          <a:p>
            <a:pPr marL="1257300" lvl="0" algn="just" rtl="0">
              <a:lnSpc>
                <a:spcPct val="115000"/>
              </a:lnSpc>
              <a:spcBef>
                <a:spcPts val="0"/>
              </a:spcBef>
              <a:buAutoNum type="arabicPeriod"/>
            </a:pPr>
            <a:r>
              <a:rPr lang="en-US" dirty="0" smtClean="0">
                <a:solidFill>
                  <a:schemeClr val="dk1"/>
                </a:solidFill>
              </a:rPr>
              <a:t>BIOLOGIA </a:t>
            </a:r>
            <a:r>
              <a:rPr lang="en-US" dirty="0">
                <a:solidFill>
                  <a:schemeClr val="dk1"/>
                </a:solidFill>
              </a:rPr>
              <a:t>/ </a:t>
            </a:r>
            <a:r>
              <a:rPr lang="en-US" dirty="0" smtClean="0">
                <a:solidFill>
                  <a:schemeClr val="dk1"/>
                </a:solidFill>
              </a:rPr>
              <a:t>TECNOLOGIA</a:t>
            </a:r>
            <a:endParaRPr lang="en-US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1" dirty="0">
              <a:solidFill>
                <a:schemeClr val="dk1"/>
              </a:solidFill>
            </a:endParaRPr>
          </a:p>
          <a:p>
            <a:pPr marL="457200" marR="0" lvl="0" indent="-342900" algn="l" rtl="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</a:pPr>
            <a:r>
              <a:rPr lang="en-US" sz="2000" b="1" dirty="0" err="1">
                <a:solidFill>
                  <a:schemeClr val="dk1"/>
                </a:solidFill>
              </a:rPr>
              <a:t>Humanitats</a:t>
            </a:r>
            <a:r>
              <a:rPr lang="en-US" sz="2000" b="1" dirty="0">
                <a:solidFill>
                  <a:schemeClr val="dk1"/>
                </a:solidFill>
              </a:rPr>
              <a:t> </a:t>
            </a:r>
            <a:r>
              <a:rPr lang="en-US" sz="2000" b="1" dirty="0" err="1">
                <a:solidFill>
                  <a:schemeClr val="dk1"/>
                </a:solidFill>
              </a:rPr>
              <a:t>i</a:t>
            </a:r>
            <a:r>
              <a:rPr lang="en-US" sz="2000" b="1" dirty="0">
                <a:solidFill>
                  <a:schemeClr val="dk1"/>
                </a:solidFill>
              </a:rPr>
              <a:t> </a:t>
            </a:r>
            <a:r>
              <a:rPr lang="en-US" sz="2000" b="1" dirty="0" err="1">
                <a:solidFill>
                  <a:schemeClr val="dk1"/>
                </a:solidFill>
              </a:rPr>
              <a:t>ciències</a:t>
            </a:r>
            <a:r>
              <a:rPr lang="en-US" sz="2000" b="1" dirty="0">
                <a:solidFill>
                  <a:schemeClr val="dk1"/>
                </a:solidFill>
              </a:rPr>
              <a:t> socials </a:t>
            </a:r>
          </a:p>
          <a:p>
            <a:pPr marL="1257300" algn="just">
              <a:lnSpc>
                <a:spcPct val="115000"/>
              </a:lnSpc>
              <a:spcBef>
                <a:spcPts val="0"/>
              </a:spcBef>
              <a:buFont typeface="Arial" pitchFamily="34" charset="0"/>
              <a:buAutoNum type="arabicPeriod"/>
            </a:pPr>
            <a:r>
              <a:rPr lang="en-US" dirty="0">
                <a:solidFill>
                  <a:schemeClr val="dk1"/>
                </a:solidFill>
              </a:rPr>
              <a:t>LLATÍ / MATEMÀTIQUES SOCIALS </a:t>
            </a:r>
          </a:p>
          <a:p>
            <a:pPr marL="1257300" marR="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 smtClean="0">
                <a:solidFill>
                  <a:schemeClr val="dk1"/>
                </a:solidFill>
              </a:rPr>
              <a:t>LIT</a:t>
            </a:r>
            <a:r>
              <a:rPr lang="en-US" dirty="0">
                <a:solidFill>
                  <a:schemeClr val="dk1"/>
                </a:solidFill>
              </a:rPr>
              <a:t>. CASTELLANA / </a:t>
            </a:r>
            <a:r>
              <a:rPr lang="en-US" dirty="0" smtClean="0">
                <a:solidFill>
                  <a:schemeClr val="dk1"/>
                </a:solidFill>
              </a:rPr>
              <a:t>EMPRESA</a:t>
            </a:r>
          </a:p>
          <a:p>
            <a:pPr marL="1257300" marR="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 smtClean="0">
                <a:solidFill>
                  <a:schemeClr val="dk1"/>
                </a:solidFill>
              </a:rPr>
              <a:t>PSICOLOGIA </a:t>
            </a:r>
            <a:r>
              <a:rPr lang="en-US" dirty="0">
                <a:solidFill>
                  <a:schemeClr val="dk1"/>
                </a:solidFill>
              </a:rPr>
              <a:t>I </a:t>
            </a:r>
            <a:r>
              <a:rPr lang="en-US" dirty="0" smtClean="0">
                <a:solidFill>
                  <a:schemeClr val="dk1"/>
                </a:solidFill>
              </a:rPr>
              <a:t>SOCIOLOGIA / ECONOMIA (IOC)</a:t>
            </a:r>
          </a:p>
          <a:p>
            <a:pPr marL="1257300" marR="0" lvl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AutoNum type="arabicPeriod"/>
            </a:pPr>
            <a:r>
              <a:rPr lang="en-US" dirty="0" smtClean="0">
                <a:solidFill>
                  <a:schemeClr val="dk1"/>
                </a:solidFill>
              </a:rPr>
              <a:t>Hª </a:t>
            </a:r>
            <a:r>
              <a:rPr lang="en-US" dirty="0">
                <a:solidFill>
                  <a:schemeClr val="dk1"/>
                </a:solidFill>
              </a:rPr>
              <a:t>MÓN </a:t>
            </a:r>
            <a:r>
              <a:rPr lang="en-US" dirty="0" smtClean="0">
                <a:solidFill>
                  <a:schemeClr val="dk1"/>
                </a:solidFill>
              </a:rPr>
              <a:t>CONTEMPORANI</a:t>
            </a:r>
            <a:r>
              <a:rPr lang="en-US" dirty="0">
                <a:solidFill>
                  <a:schemeClr val="dk1"/>
                </a:solidFill>
              </a:rPr>
              <a:t> </a:t>
            </a:r>
            <a:r>
              <a:rPr lang="en-US" dirty="0" smtClean="0">
                <a:solidFill>
                  <a:schemeClr val="dk1"/>
                </a:solidFill>
              </a:rPr>
              <a:t>/ ASSIGNATURES IOC</a:t>
            </a:r>
            <a:endParaRPr lang="en-US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None/>
            </a:pPr>
            <a:endParaRPr sz="1800" b="1" dirty="0">
              <a:solidFill>
                <a:schemeClr val="dk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None/>
            </a:pPr>
            <a:endParaRPr sz="1800" b="1" dirty="0">
              <a:solidFill>
                <a:schemeClr val="dk1"/>
              </a:solidFill>
            </a:endParaRPr>
          </a:p>
        </p:txBody>
      </p:sp>
      <p:sp>
        <p:nvSpPr>
          <p:cNvPr id="118" name="Shape 118"/>
          <p:cNvSpPr txBox="1"/>
          <p:nvPr/>
        </p:nvSpPr>
        <p:spPr>
          <a:xfrm>
            <a:off x="684150" y="1094509"/>
            <a:ext cx="8134499" cy="202276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algn="just">
              <a:buClr>
                <a:schemeClr val="dk1"/>
              </a:buClr>
              <a:buSzPct val="61111"/>
            </a:pPr>
            <a:r>
              <a:rPr lang="en-US" sz="1800" dirty="0">
                <a:solidFill>
                  <a:schemeClr val="dk1"/>
                </a:solidFill>
              </a:rPr>
              <a:t>El </a:t>
            </a:r>
            <a:r>
              <a:rPr lang="en-US" sz="1800" dirty="0" err="1">
                <a:solidFill>
                  <a:schemeClr val="dk1"/>
                </a:solidFill>
              </a:rPr>
              <a:t>currículum</a:t>
            </a:r>
            <a:r>
              <a:rPr lang="en-US" sz="1800" dirty="0">
                <a:solidFill>
                  <a:schemeClr val="dk1"/>
                </a:solidFill>
              </a:rPr>
              <a:t> de </a:t>
            </a:r>
            <a:r>
              <a:rPr lang="en-US" sz="1800" dirty="0" err="1">
                <a:solidFill>
                  <a:schemeClr val="dk1"/>
                </a:solidFill>
              </a:rPr>
              <a:t>B</a:t>
            </a:r>
            <a:r>
              <a:rPr lang="en-US" sz="1800" dirty="0" err="1" smtClean="0">
                <a:solidFill>
                  <a:schemeClr val="dk1"/>
                </a:solidFill>
              </a:rPr>
              <a:t>atxillerat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consta</a:t>
            </a:r>
            <a:r>
              <a:rPr lang="en-US" sz="1800" dirty="0">
                <a:solidFill>
                  <a:schemeClr val="dk1"/>
                </a:solidFill>
              </a:rPr>
              <a:t> de </a:t>
            </a:r>
            <a:r>
              <a:rPr lang="en-US" sz="1800" b="1" dirty="0" err="1" smtClean="0">
                <a:solidFill>
                  <a:schemeClr val="dk1"/>
                </a:solidFill>
              </a:rPr>
              <a:t>matèries</a:t>
            </a:r>
            <a:r>
              <a:rPr lang="en-US" sz="1800" b="1" dirty="0" smtClean="0">
                <a:solidFill>
                  <a:schemeClr val="dk1"/>
                </a:solidFill>
              </a:rPr>
              <a:t> </a:t>
            </a:r>
            <a:r>
              <a:rPr lang="en-US" sz="1800" b="1" dirty="0" err="1" smtClean="0">
                <a:solidFill>
                  <a:schemeClr val="dk1"/>
                </a:solidFill>
              </a:rPr>
              <a:t>comunes</a:t>
            </a:r>
            <a:r>
              <a:rPr lang="en-US" sz="1800" b="1" dirty="0" smtClean="0">
                <a:solidFill>
                  <a:schemeClr val="dk1"/>
                </a:solidFill>
              </a:rPr>
              <a:t>, </a:t>
            </a:r>
            <a:r>
              <a:rPr lang="en-US" sz="1800" b="1" dirty="0" err="1" smtClean="0">
                <a:solidFill>
                  <a:schemeClr val="dk1"/>
                </a:solidFill>
              </a:rPr>
              <a:t>matèries</a:t>
            </a:r>
            <a:r>
              <a:rPr lang="en-US" sz="1800" b="1" dirty="0" smtClean="0">
                <a:solidFill>
                  <a:schemeClr val="dk1"/>
                </a:solidFill>
              </a:rPr>
              <a:t> </a:t>
            </a:r>
            <a:r>
              <a:rPr lang="en-US" sz="1800" b="1" dirty="0" err="1" smtClean="0">
                <a:solidFill>
                  <a:schemeClr val="dk1"/>
                </a:solidFill>
              </a:rPr>
              <a:t>comunes</a:t>
            </a:r>
            <a:r>
              <a:rPr lang="en-US" sz="1800" b="1" dirty="0" smtClean="0">
                <a:solidFill>
                  <a:schemeClr val="dk1"/>
                </a:solidFill>
              </a:rPr>
              <a:t> </a:t>
            </a:r>
            <a:r>
              <a:rPr lang="en-US" sz="1800" b="1" dirty="0" err="1" smtClean="0">
                <a:solidFill>
                  <a:schemeClr val="dk1"/>
                </a:solidFill>
              </a:rPr>
              <a:t>d’opció</a:t>
            </a:r>
            <a:r>
              <a:rPr lang="en-US" sz="1800" dirty="0" smtClean="0">
                <a:solidFill>
                  <a:schemeClr val="dk1"/>
                </a:solidFill>
              </a:rPr>
              <a:t>, </a:t>
            </a:r>
            <a:r>
              <a:rPr lang="en-US" sz="1800" b="1" dirty="0" err="1">
                <a:solidFill>
                  <a:schemeClr val="dk1"/>
                </a:solidFill>
              </a:rPr>
              <a:t>matèries</a:t>
            </a:r>
            <a:r>
              <a:rPr lang="en-US" sz="1800" b="1" dirty="0">
                <a:solidFill>
                  <a:schemeClr val="dk1"/>
                </a:solidFill>
              </a:rPr>
              <a:t> de </a:t>
            </a:r>
            <a:r>
              <a:rPr lang="en-US" sz="1800" b="1" dirty="0" err="1">
                <a:solidFill>
                  <a:schemeClr val="dk1"/>
                </a:solidFill>
              </a:rPr>
              <a:t>modalitat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err="1">
                <a:solidFill>
                  <a:schemeClr val="dk1"/>
                </a:solidFill>
              </a:rPr>
              <a:t>i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b="1" dirty="0" err="1">
                <a:solidFill>
                  <a:schemeClr val="dk1"/>
                </a:solidFill>
              </a:rPr>
              <a:t>matèries</a:t>
            </a:r>
            <a:r>
              <a:rPr lang="en-US" sz="1800" b="1" dirty="0">
                <a:solidFill>
                  <a:schemeClr val="dk1"/>
                </a:solidFill>
              </a:rPr>
              <a:t> </a:t>
            </a:r>
            <a:r>
              <a:rPr lang="en-US" sz="1800" b="1" dirty="0" err="1">
                <a:solidFill>
                  <a:schemeClr val="dk1"/>
                </a:solidFill>
              </a:rPr>
              <a:t>optatives</a:t>
            </a:r>
            <a:r>
              <a:rPr lang="en-US" sz="1800" b="1" dirty="0">
                <a:solidFill>
                  <a:schemeClr val="dk1"/>
                </a:solidFill>
              </a:rPr>
              <a:t>.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smtClean="0">
                <a:solidFill>
                  <a:schemeClr val="dk1"/>
                </a:solidFill>
              </a:rPr>
              <a:t>A part de les </a:t>
            </a:r>
            <a:r>
              <a:rPr lang="en-US" sz="1800" dirty="0" err="1" smtClean="0">
                <a:solidFill>
                  <a:schemeClr val="dk1"/>
                </a:solidFill>
              </a:rPr>
              <a:t>matèries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comunes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d’opció</a:t>
            </a:r>
            <a:r>
              <a:rPr lang="en-US" sz="1800" dirty="0" smtClean="0">
                <a:solidFill>
                  <a:schemeClr val="dk1"/>
                </a:solidFill>
              </a:rPr>
              <a:t>, l’ </a:t>
            </a:r>
            <a:r>
              <a:rPr lang="en-US" sz="1800" dirty="0" err="1" smtClean="0">
                <a:solidFill>
                  <a:schemeClr val="dk1"/>
                </a:solidFill>
              </a:rPr>
              <a:t>alumne</a:t>
            </a:r>
            <a:r>
              <a:rPr lang="en-US" sz="1800" dirty="0" smtClean="0">
                <a:solidFill>
                  <a:schemeClr val="dk1"/>
                </a:solidFill>
              </a:rPr>
              <a:t> ha </a:t>
            </a:r>
            <a:r>
              <a:rPr lang="en-US" sz="1800" dirty="0">
                <a:solidFill>
                  <a:schemeClr val="dk1"/>
                </a:solidFill>
              </a:rPr>
              <a:t>de </a:t>
            </a:r>
            <a:r>
              <a:rPr lang="en-US" sz="1800" dirty="0" err="1">
                <a:solidFill>
                  <a:schemeClr val="dk1"/>
                </a:solidFill>
              </a:rPr>
              <a:t>cursar</a:t>
            </a:r>
            <a:r>
              <a:rPr lang="en-US" sz="1800" dirty="0">
                <a:solidFill>
                  <a:schemeClr val="dk1"/>
                </a:solidFill>
              </a:rPr>
              <a:t> un </a:t>
            </a:r>
            <a:r>
              <a:rPr lang="en-US" sz="1800" dirty="0" err="1">
                <a:solidFill>
                  <a:schemeClr val="dk1"/>
                </a:solidFill>
              </a:rPr>
              <a:t>mínim</a:t>
            </a:r>
            <a:r>
              <a:rPr lang="en-US" sz="1800" dirty="0">
                <a:solidFill>
                  <a:schemeClr val="dk1"/>
                </a:solidFill>
              </a:rPr>
              <a:t> de </a:t>
            </a:r>
            <a:r>
              <a:rPr lang="en-US" sz="1800" dirty="0" smtClean="0">
                <a:solidFill>
                  <a:schemeClr val="dk1"/>
                </a:solidFill>
              </a:rPr>
              <a:t>3 </a:t>
            </a:r>
            <a:r>
              <a:rPr lang="en-US" sz="1800" dirty="0" err="1">
                <a:solidFill>
                  <a:schemeClr val="dk1"/>
                </a:solidFill>
              </a:rPr>
              <a:t>matèries</a:t>
            </a:r>
            <a:r>
              <a:rPr lang="en-US" sz="1800" dirty="0">
                <a:solidFill>
                  <a:schemeClr val="dk1"/>
                </a:solidFill>
              </a:rPr>
              <a:t> de </a:t>
            </a:r>
            <a:r>
              <a:rPr lang="en-US" sz="1800" dirty="0" err="1">
                <a:solidFill>
                  <a:schemeClr val="dk1"/>
                </a:solidFill>
              </a:rPr>
              <a:t>modalitat</a:t>
            </a:r>
            <a:r>
              <a:rPr lang="en-US" sz="1800" dirty="0">
                <a:solidFill>
                  <a:schemeClr val="dk1"/>
                </a:solidFill>
              </a:rPr>
              <a:t> </a:t>
            </a:r>
            <a:r>
              <a:rPr lang="en-US" sz="1800" dirty="0" smtClean="0">
                <a:solidFill>
                  <a:schemeClr val="dk1"/>
                </a:solidFill>
              </a:rPr>
              <a:t>a </a:t>
            </a:r>
            <a:r>
              <a:rPr lang="en-US" sz="1800" dirty="0" err="1" smtClean="0">
                <a:solidFill>
                  <a:schemeClr val="dk1"/>
                </a:solidFill>
              </a:rPr>
              <a:t>cada</a:t>
            </a:r>
            <a:r>
              <a:rPr lang="en-US" sz="1800" dirty="0" smtClean="0">
                <a:solidFill>
                  <a:schemeClr val="dk1"/>
                </a:solidFill>
              </a:rPr>
              <a:t> curs (6 </a:t>
            </a:r>
            <a:r>
              <a:rPr lang="en-US" sz="1800" dirty="0" err="1" smtClean="0">
                <a:solidFill>
                  <a:schemeClr val="dk1"/>
                </a:solidFill>
              </a:rPr>
              <a:t>durant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tota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l’etapa</a:t>
            </a:r>
            <a:r>
              <a:rPr lang="en-US" sz="1800" dirty="0" smtClean="0">
                <a:solidFill>
                  <a:schemeClr val="dk1"/>
                </a:solidFill>
              </a:rPr>
              <a:t>). </a:t>
            </a:r>
            <a:r>
              <a:rPr lang="en-US" sz="1800" dirty="0" err="1" smtClean="0">
                <a:solidFill>
                  <a:schemeClr val="dk1"/>
                </a:solidFill>
              </a:rPr>
              <a:t>Aquest</a:t>
            </a:r>
            <a:r>
              <a:rPr lang="en-US" sz="1800" dirty="0" smtClean="0">
                <a:solidFill>
                  <a:schemeClr val="dk1"/>
                </a:solidFill>
              </a:rPr>
              <a:t> curs, degut al </a:t>
            </a:r>
            <a:r>
              <a:rPr lang="en-US" sz="1800" dirty="0" err="1" smtClean="0">
                <a:solidFill>
                  <a:schemeClr val="dk1"/>
                </a:solidFill>
              </a:rPr>
              <a:t>nombre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d’alumnes</a:t>
            </a:r>
            <a:r>
              <a:rPr lang="en-US" sz="1800" dirty="0" smtClean="0">
                <a:solidFill>
                  <a:schemeClr val="dk1"/>
                </a:solidFill>
              </a:rPr>
              <a:t> I per </a:t>
            </a:r>
            <a:r>
              <a:rPr lang="en-US" sz="1800" dirty="0" err="1" smtClean="0">
                <a:solidFill>
                  <a:schemeClr val="dk1"/>
                </a:solidFill>
              </a:rPr>
              <a:t>tal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d’afavorir</a:t>
            </a:r>
            <a:r>
              <a:rPr lang="en-US" sz="1800" dirty="0" smtClean="0">
                <a:solidFill>
                  <a:schemeClr val="dk1"/>
                </a:solidFill>
              </a:rPr>
              <a:t> la </a:t>
            </a:r>
            <a:r>
              <a:rPr lang="en-US" sz="1800" dirty="0" err="1" smtClean="0">
                <a:solidFill>
                  <a:schemeClr val="dk1"/>
                </a:solidFill>
              </a:rPr>
              <a:t>dinàmica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d’aprenentatge</a:t>
            </a:r>
            <a:r>
              <a:rPr lang="en-US" sz="1800" dirty="0" smtClean="0">
                <a:solidFill>
                  <a:schemeClr val="dk1"/>
                </a:solidFill>
              </a:rPr>
              <a:t> a </a:t>
            </a:r>
            <a:r>
              <a:rPr lang="en-US" sz="1800" dirty="0" err="1" smtClean="0">
                <a:solidFill>
                  <a:schemeClr val="dk1"/>
                </a:solidFill>
              </a:rPr>
              <a:t>l’aula</a:t>
            </a:r>
            <a:r>
              <a:rPr lang="en-US" sz="1800" dirty="0" smtClean="0">
                <a:solidFill>
                  <a:schemeClr val="dk1"/>
                </a:solidFill>
              </a:rPr>
              <a:t>, </a:t>
            </a:r>
            <a:r>
              <a:rPr lang="en-US" sz="1800" b="1" dirty="0" smtClean="0">
                <a:solidFill>
                  <a:schemeClr val="dk1"/>
                </a:solidFill>
              </a:rPr>
              <a:t>el </a:t>
            </a:r>
            <a:r>
              <a:rPr lang="en-US" sz="1800" b="1" dirty="0" err="1" smtClean="0">
                <a:solidFill>
                  <a:schemeClr val="dk1"/>
                </a:solidFill>
              </a:rPr>
              <a:t>grup</a:t>
            </a:r>
            <a:r>
              <a:rPr lang="en-US" sz="1800" b="1" dirty="0" smtClean="0">
                <a:solidFill>
                  <a:schemeClr val="dk1"/>
                </a:solidFill>
              </a:rPr>
              <a:t> </a:t>
            </a:r>
            <a:r>
              <a:rPr lang="en-US" sz="1800" b="1" dirty="0" err="1" smtClean="0">
                <a:solidFill>
                  <a:schemeClr val="dk1"/>
                </a:solidFill>
              </a:rPr>
              <a:t>es</a:t>
            </a:r>
            <a:r>
              <a:rPr lang="en-US" sz="1800" b="1" dirty="0" smtClean="0">
                <a:solidFill>
                  <a:schemeClr val="dk1"/>
                </a:solidFill>
              </a:rPr>
              <a:t> </a:t>
            </a:r>
            <a:r>
              <a:rPr lang="en-US" sz="1800" b="1" dirty="0" err="1" smtClean="0">
                <a:solidFill>
                  <a:schemeClr val="dk1"/>
                </a:solidFill>
              </a:rPr>
              <a:t>desdobla</a:t>
            </a:r>
            <a:r>
              <a:rPr lang="en-US" sz="1800" b="1" dirty="0" smtClean="0">
                <a:solidFill>
                  <a:schemeClr val="dk1"/>
                </a:solidFill>
              </a:rPr>
              <a:t> </a:t>
            </a:r>
            <a:r>
              <a:rPr lang="en-US" sz="1800" dirty="0" smtClean="0">
                <a:solidFill>
                  <a:schemeClr val="dk1"/>
                </a:solidFill>
              </a:rPr>
              <a:t>a les </a:t>
            </a:r>
            <a:r>
              <a:rPr lang="en-US" sz="1800" dirty="0" err="1" smtClean="0">
                <a:solidFill>
                  <a:schemeClr val="dk1"/>
                </a:solidFill>
              </a:rPr>
              <a:t>matèries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comunes</a:t>
            </a:r>
            <a:r>
              <a:rPr lang="en-US" sz="1800" dirty="0" smtClean="0">
                <a:solidFill>
                  <a:schemeClr val="dk1"/>
                </a:solidFill>
              </a:rPr>
              <a:t> (</a:t>
            </a:r>
            <a:r>
              <a:rPr lang="en-US" sz="1800" dirty="0" err="1" smtClean="0">
                <a:solidFill>
                  <a:schemeClr val="dk1"/>
                </a:solidFill>
              </a:rPr>
              <a:t>excepte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Educació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Física</a:t>
            </a:r>
            <a:r>
              <a:rPr lang="en-US" sz="1800" dirty="0" smtClean="0">
                <a:solidFill>
                  <a:schemeClr val="dk1"/>
                </a:solidFill>
              </a:rPr>
              <a:t>), </a:t>
            </a:r>
          </a:p>
          <a:p>
            <a:pPr lvl="0" algn="just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lang="en-US" sz="1800" dirty="0" smtClean="0">
              <a:solidFill>
                <a:schemeClr val="dk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title"/>
          </p:nvPr>
        </p:nvSpPr>
        <p:spPr>
          <a:xfrm>
            <a:off x="496455" y="365760"/>
            <a:ext cx="7847445" cy="548640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1" dirty="0" err="1">
                <a:solidFill>
                  <a:srgbClr val="C00000"/>
                </a:solidFill>
              </a:rPr>
              <a:t>Batxibac</a:t>
            </a:r>
            <a:r>
              <a:rPr lang="en-US" sz="2400" b="1" dirty="0">
                <a:solidFill>
                  <a:srgbClr val="C00000"/>
                </a:solidFill>
              </a:rPr>
              <a:t> 1r BAT </a:t>
            </a:r>
          </a:p>
        </p:txBody>
      </p:sp>
      <p:sp>
        <p:nvSpPr>
          <p:cNvPr id="125" name="Shape 125"/>
          <p:cNvSpPr txBox="1">
            <a:spLocks noGrp="1"/>
          </p:cNvSpPr>
          <p:nvPr>
            <p:ph idx="1"/>
          </p:nvPr>
        </p:nvSpPr>
        <p:spPr>
          <a:xfrm>
            <a:off x="404091" y="1131455"/>
            <a:ext cx="8414534" cy="2378363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 smtClean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 smtClean="0">
                <a:solidFill>
                  <a:schemeClr val="dk1"/>
                </a:solidFill>
              </a:rPr>
              <a:t>Comuna</a:t>
            </a:r>
            <a:r>
              <a:rPr lang="en-US" sz="1800" b="1" dirty="0">
                <a:solidFill>
                  <a:schemeClr val="dk1"/>
                </a:solidFill>
              </a:rPr>
              <a:t>: </a:t>
            </a:r>
            <a:r>
              <a:rPr lang="en-US" sz="1800" dirty="0" err="1">
                <a:solidFill>
                  <a:schemeClr val="dk1"/>
                </a:solidFill>
              </a:rPr>
              <a:t>Francès</a:t>
            </a:r>
            <a:r>
              <a:rPr lang="en-US" sz="1800" dirty="0">
                <a:solidFill>
                  <a:schemeClr val="dk1"/>
                </a:solidFill>
              </a:rPr>
              <a:t> 1ª </a:t>
            </a:r>
            <a:r>
              <a:rPr lang="en-US" sz="1800" dirty="0" err="1" smtClean="0">
                <a:solidFill>
                  <a:schemeClr val="dk1"/>
                </a:solidFill>
              </a:rPr>
              <a:t>llengua</a:t>
            </a:r>
            <a:r>
              <a:rPr lang="en-US" sz="1800" dirty="0" smtClean="0">
                <a:solidFill>
                  <a:schemeClr val="dk1"/>
                </a:solidFill>
              </a:rPr>
              <a:t>.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sz="1800" b="1" dirty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 err="1" smtClean="0">
                <a:solidFill>
                  <a:schemeClr val="dk1"/>
                </a:solidFill>
              </a:rPr>
              <a:t>Ciències</a:t>
            </a:r>
            <a:r>
              <a:rPr lang="en-US" sz="1800" b="1" dirty="0" smtClean="0">
                <a:solidFill>
                  <a:schemeClr val="dk1"/>
                </a:solidFill>
              </a:rPr>
              <a:t> </a:t>
            </a:r>
            <a:r>
              <a:rPr lang="en-US" sz="1800" b="1" dirty="0" err="1">
                <a:solidFill>
                  <a:schemeClr val="dk1"/>
                </a:solidFill>
              </a:rPr>
              <a:t>i</a:t>
            </a:r>
            <a:r>
              <a:rPr lang="en-US" sz="1800" b="1" dirty="0">
                <a:solidFill>
                  <a:schemeClr val="dk1"/>
                </a:solidFill>
              </a:rPr>
              <a:t> </a:t>
            </a:r>
            <a:r>
              <a:rPr lang="en-US" sz="1800" b="1" dirty="0" err="1" smtClean="0">
                <a:solidFill>
                  <a:schemeClr val="dk1"/>
                </a:solidFill>
              </a:rPr>
              <a:t>tecnologia</a:t>
            </a:r>
            <a:endParaRPr lang="en-US" sz="1800" b="1" dirty="0" smtClean="0">
              <a:solidFill>
                <a:schemeClr val="dk1"/>
              </a:solidFill>
            </a:endParaRPr>
          </a:p>
          <a:p>
            <a:pPr marL="1257300" lvl="0" algn="just">
              <a:lnSpc>
                <a:spcPct val="115000"/>
              </a:lnSpc>
              <a:spcBef>
                <a:spcPts val="0"/>
              </a:spcBef>
              <a:buFont typeface="Arial" pitchFamily="34" charset="0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LIT. </a:t>
            </a:r>
            <a:r>
              <a:rPr lang="en-US" dirty="0" smtClean="0">
                <a:solidFill>
                  <a:prstClr val="black"/>
                </a:solidFill>
              </a:rPr>
              <a:t>FRANCESA </a:t>
            </a:r>
            <a:r>
              <a:rPr lang="en-US" dirty="0">
                <a:solidFill>
                  <a:prstClr val="black"/>
                </a:solidFill>
              </a:rPr>
              <a:t>+ ANG </a:t>
            </a:r>
            <a:r>
              <a:rPr lang="en-US" dirty="0" smtClean="0">
                <a:solidFill>
                  <a:prstClr val="black"/>
                </a:solidFill>
              </a:rPr>
              <a:t>2ª LLENGUA</a:t>
            </a:r>
            <a:endParaRPr lang="en-US" dirty="0">
              <a:solidFill>
                <a:prstClr val="black"/>
              </a:solidFill>
            </a:endParaRPr>
          </a:p>
          <a:p>
            <a:pPr marL="914400" lvl="0" indent="0" algn="just">
              <a:lnSpc>
                <a:spcPct val="115000"/>
              </a:lnSpc>
              <a:spcBef>
                <a:spcPts val="0"/>
              </a:spcBef>
            </a:pPr>
            <a:endParaRPr lang="en-US" sz="1800" b="1" dirty="0" smtClean="0">
              <a:solidFill>
                <a:schemeClr val="dk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 smtClean="0">
                <a:solidFill>
                  <a:schemeClr val="dk1"/>
                </a:solidFill>
              </a:rPr>
              <a:t>Humanitats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i</a:t>
            </a:r>
            <a:r>
              <a:rPr lang="en-US" sz="1800" dirty="0" smtClean="0">
                <a:solidFill>
                  <a:schemeClr val="dk1"/>
                </a:solidFill>
              </a:rPr>
              <a:t> </a:t>
            </a:r>
            <a:r>
              <a:rPr lang="en-US" sz="1800" dirty="0" err="1" smtClean="0">
                <a:solidFill>
                  <a:schemeClr val="dk1"/>
                </a:solidFill>
              </a:rPr>
              <a:t>ciències</a:t>
            </a:r>
            <a:r>
              <a:rPr lang="en-US" sz="1800" dirty="0" smtClean="0">
                <a:solidFill>
                  <a:schemeClr val="dk1"/>
                </a:solidFill>
              </a:rPr>
              <a:t> socials</a:t>
            </a:r>
            <a:endParaRPr lang="en-US" dirty="0" smtClean="0">
              <a:solidFill>
                <a:schemeClr val="dk1"/>
              </a:solidFill>
            </a:endParaRPr>
          </a:p>
          <a:p>
            <a:pPr marL="1257300" lvl="0" algn="just">
              <a:lnSpc>
                <a:spcPct val="115000"/>
              </a:lnSpc>
              <a:spcBef>
                <a:spcPts val="0"/>
              </a:spcBef>
              <a:buFont typeface="Arial" pitchFamily="34" charset="0"/>
              <a:buAutoNum type="arabicPeriod"/>
            </a:pPr>
            <a:r>
              <a:rPr lang="en-US" dirty="0">
                <a:solidFill>
                  <a:prstClr val="black"/>
                </a:solidFill>
              </a:rPr>
              <a:t>LIT. </a:t>
            </a:r>
            <a:r>
              <a:rPr lang="en-US" dirty="0" smtClean="0">
                <a:solidFill>
                  <a:prstClr val="black"/>
                </a:solidFill>
              </a:rPr>
              <a:t>FRANCESA </a:t>
            </a:r>
            <a:r>
              <a:rPr lang="en-US" dirty="0">
                <a:solidFill>
                  <a:prstClr val="black"/>
                </a:solidFill>
              </a:rPr>
              <a:t>+ ANG </a:t>
            </a:r>
            <a:r>
              <a:rPr lang="en-US" dirty="0" smtClean="0">
                <a:solidFill>
                  <a:prstClr val="black"/>
                </a:solidFill>
              </a:rPr>
              <a:t>2ª LLENGUA</a:t>
            </a:r>
            <a:endParaRPr lang="en-US" dirty="0">
              <a:solidFill>
                <a:prstClr val="black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dk1"/>
                </a:solidFill>
              </a:rPr>
              <a:t>		</a:t>
            </a:r>
          </a:p>
          <a:p>
            <a:pPr marL="914400" marR="0" lvl="0" indent="3873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78571"/>
              <a:buFont typeface="Arial"/>
              <a:buNone/>
            </a:pPr>
            <a:endParaRPr dirty="0">
              <a:solidFill>
                <a:schemeClr val="dk1"/>
              </a:solidFill>
            </a:endParaRPr>
          </a:p>
          <a:p>
            <a:pPr marL="914400" marR="0" lvl="0" indent="38735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61111"/>
              <a:buFont typeface="Arial"/>
              <a:buNone/>
            </a:pPr>
            <a:r>
              <a:rPr lang="en-US" dirty="0">
                <a:solidFill>
                  <a:schemeClr val="dk1"/>
                </a:solidFill>
              </a:rPr>
              <a:t>					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100000"/>
              <a:buFont typeface="Noto Symbol"/>
              <a:buNone/>
            </a:pPr>
            <a:endParaRPr sz="1800" b="1" dirty="0">
              <a:solidFill>
                <a:schemeClr val="dk1"/>
              </a:solidFill>
            </a:endParaRPr>
          </a:p>
        </p:txBody>
      </p:sp>
      <p:sp>
        <p:nvSpPr>
          <p:cNvPr id="5" name="Shape 126"/>
          <p:cNvSpPr txBox="1"/>
          <p:nvPr/>
        </p:nvSpPr>
        <p:spPr>
          <a:xfrm>
            <a:off x="684125" y="3937000"/>
            <a:ext cx="8134500" cy="105562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endParaRPr lang="en-US" sz="1800" b="1" dirty="0" smtClean="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en-US" sz="1800" b="1" dirty="0" smtClean="0">
                <a:solidFill>
                  <a:schemeClr val="dk1"/>
                </a:solidFill>
              </a:rPr>
              <a:t>*A </a:t>
            </a:r>
            <a:r>
              <a:rPr lang="en-US" sz="1800" b="1" dirty="0">
                <a:solidFill>
                  <a:schemeClr val="dk1"/>
                </a:solidFill>
              </a:rPr>
              <a:t>primer </a:t>
            </a:r>
            <a:r>
              <a:rPr lang="en-US" sz="1800" b="1" dirty="0" err="1">
                <a:solidFill>
                  <a:schemeClr val="dk1"/>
                </a:solidFill>
              </a:rPr>
              <a:t>es</a:t>
            </a:r>
            <a:r>
              <a:rPr lang="en-US" sz="1800" b="1" dirty="0">
                <a:solidFill>
                  <a:schemeClr val="dk1"/>
                </a:solidFill>
              </a:rPr>
              <a:t> </a:t>
            </a:r>
            <a:r>
              <a:rPr lang="en-US" sz="1800" b="1" dirty="0" err="1">
                <a:solidFill>
                  <a:schemeClr val="dk1"/>
                </a:solidFill>
              </a:rPr>
              <a:t>realitza</a:t>
            </a:r>
            <a:r>
              <a:rPr lang="en-US" sz="1800" b="1" dirty="0">
                <a:solidFill>
                  <a:schemeClr val="dk1"/>
                </a:solidFill>
              </a:rPr>
              <a:t> un </a:t>
            </a:r>
            <a:r>
              <a:rPr lang="en-US" sz="1800" b="1" dirty="0" err="1">
                <a:solidFill>
                  <a:schemeClr val="dk1"/>
                </a:solidFill>
              </a:rPr>
              <a:t>intercanvi</a:t>
            </a:r>
            <a:r>
              <a:rPr lang="en-US" sz="1800" b="1" dirty="0">
                <a:solidFill>
                  <a:schemeClr val="dk1"/>
                </a:solidFill>
              </a:rPr>
              <a:t> </a:t>
            </a:r>
            <a:r>
              <a:rPr lang="en-US" sz="1800" b="1" dirty="0" err="1">
                <a:solidFill>
                  <a:schemeClr val="dk1"/>
                </a:solidFill>
              </a:rPr>
              <a:t>amb</a:t>
            </a:r>
            <a:r>
              <a:rPr lang="en-US" sz="1800" b="1" dirty="0">
                <a:solidFill>
                  <a:schemeClr val="dk1"/>
                </a:solidFill>
              </a:rPr>
              <a:t> un </a:t>
            </a:r>
            <a:r>
              <a:rPr lang="en-US" sz="1800" b="1" dirty="0" err="1">
                <a:solidFill>
                  <a:schemeClr val="dk1"/>
                </a:solidFill>
              </a:rPr>
              <a:t>institut</a:t>
            </a:r>
            <a:r>
              <a:rPr lang="en-US" sz="1800" b="1" dirty="0">
                <a:solidFill>
                  <a:schemeClr val="dk1"/>
                </a:solidFill>
              </a:rPr>
              <a:t> de </a:t>
            </a:r>
            <a:r>
              <a:rPr lang="en-US" sz="1800" b="1" dirty="0" err="1">
                <a:solidFill>
                  <a:schemeClr val="dk1"/>
                </a:solidFill>
              </a:rPr>
              <a:t>Ceret</a:t>
            </a:r>
            <a:r>
              <a:rPr lang="en-US" sz="1800" b="1" dirty="0">
                <a:solidFill>
                  <a:schemeClr val="dk1"/>
                </a:solidFill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华文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323</TotalTime>
  <Words>1207</Words>
  <Application>Microsoft Office PowerPoint</Application>
  <PresentationFormat>Presentación en pantalla (4:3)</PresentationFormat>
  <Paragraphs>353</Paragraphs>
  <Slides>21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Ángulos</vt:lpstr>
      <vt:lpstr>REUNIÓ INFORMATIVA BATXILLERAT</vt:lpstr>
      <vt:lpstr>Diapositiva 2</vt:lpstr>
      <vt:lpstr>Calendari de curs (publicat al web de l’institut)</vt:lpstr>
      <vt:lpstr>Matèries i professors 1r Batxillerat</vt:lpstr>
      <vt:lpstr>Matèries i professors 2n Batxillerat</vt:lpstr>
      <vt:lpstr>Diapositiva 6</vt:lpstr>
      <vt:lpstr>NORMATIVA 17-18</vt:lpstr>
      <vt:lpstr>Primer de batxillerat </vt:lpstr>
      <vt:lpstr>Batxibac 1r BAT </vt:lpstr>
      <vt:lpstr>Segon de batxillerat.</vt:lpstr>
      <vt:lpstr>Batxibac 2n de BAT</vt:lpstr>
      <vt:lpstr>IOC (Institut obert de catalunya)</vt:lpstr>
      <vt:lpstr>Treball de recerca</vt:lpstr>
      <vt:lpstr>Treball de recerca</vt:lpstr>
      <vt:lpstr>Treball de recerca</vt:lpstr>
      <vt:lpstr>Proves d’accés a la universitat (PAU)</vt:lpstr>
      <vt:lpstr>Proves d’accés a la universitat (PAU)</vt:lpstr>
      <vt:lpstr>Després de Batxillerat</vt:lpstr>
      <vt:lpstr>Després de Batxillerat</vt:lpstr>
      <vt:lpstr>Tutoria a Batxillerat</vt:lpstr>
      <vt:lpstr>Sortides i activitats previstes (provisionals)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REUNIÓ INFORMATIVA BATXILLERAT</dc:title>
  <cp:lastModifiedBy>prof</cp:lastModifiedBy>
  <cp:revision>50</cp:revision>
  <dcterms:modified xsi:type="dcterms:W3CDTF">2017-09-28T13:53:58Z</dcterms:modified>
</cp:coreProperties>
</file>