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6" r:id="rId20"/>
    <p:sldId id="269" r:id="rId21"/>
    <p:sldId id="270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Verdana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Verdana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Verdana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Verdana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61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4A85656-98A3-44E5-9A99-E3C27CA5DB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2E5BE6-C9BB-4BEB-B706-F14DD14829F3}" type="slidenum">
              <a:rPr lang="es-ES"/>
              <a:pPr/>
              <a:t>1</a:t>
            </a:fld>
            <a:endParaRPr lang="es-ES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F41D10E-7584-4DA7-8273-7561B074BFE8}" type="slidenum">
              <a:rPr lang="es-ES"/>
              <a:pPr/>
              <a:t>10</a:t>
            </a:fld>
            <a:endParaRPr lang="es-ES"/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145B84-3D51-4B24-99CF-C58D620130E3}" type="slidenum">
              <a:rPr lang="es-ES"/>
              <a:pPr/>
              <a:t>11</a:t>
            </a:fld>
            <a:endParaRPr lang="es-ES"/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3D850B1-CB9D-475A-A368-53D6086E33B0}" type="slidenum">
              <a:rPr lang="es-ES"/>
              <a:pPr/>
              <a:t>12</a:t>
            </a:fld>
            <a:endParaRPr lang="es-ES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4CF19B-8575-4C1F-ACB0-071C2F153281}" type="slidenum">
              <a:rPr lang="es-ES"/>
              <a:pPr/>
              <a:t>13</a:t>
            </a:fld>
            <a:endParaRPr lang="es-ES"/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B4B49E-5F99-458B-9A5F-9957740F4CB0}" type="slidenum">
              <a:rPr lang="es-ES"/>
              <a:pPr/>
              <a:t>14</a:t>
            </a:fld>
            <a:endParaRPr lang="es-ES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D0BD3E-0FE6-49FC-984D-88337B4431B9}" type="slidenum">
              <a:rPr lang="es-ES"/>
              <a:pPr/>
              <a:t>15</a:t>
            </a:fld>
            <a:endParaRPr lang="es-ES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5053FD-2E7A-4751-9F84-92D60665F331}" type="slidenum">
              <a:rPr lang="es-E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s-E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77CA2C-13B7-48D6-AFFA-A709AFD99518}" type="slidenum">
              <a:rPr lang="es-ES"/>
              <a:pPr/>
              <a:t>2</a:t>
            </a:fld>
            <a:endParaRPr lang="es-ES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4A9E7E-96C1-4169-84E6-658357061A05}" type="slidenum">
              <a:rPr lang="es-ES"/>
              <a:pPr/>
              <a:t>3</a:t>
            </a:fld>
            <a:endParaRPr lang="es-ES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CEC436-393A-47BE-845A-C1FC0307AC9F}" type="slidenum">
              <a:rPr lang="es-ES"/>
              <a:pPr/>
              <a:t>4</a:t>
            </a:fld>
            <a:endParaRPr lang="es-ES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BDC8B9-0E00-46C3-B163-1E84E6037F05}" type="slidenum">
              <a:rPr lang="es-ES"/>
              <a:pPr/>
              <a:t>5</a:t>
            </a:fld>
            <a:endParaRPr lang="es-ES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6956E1-A4D4-4C5C-828F-943191551F8F}" type="slidenum">
              <a:rPr lang="es-ES"/>
              <a:pPr/>
              <a:t>6</a:t>
            </a:fld>
            <a:endParaRPr lang="es-ES"/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6E8B8F-8562-4F90-B600-70564C993535}" type="slidenum">
              <a:rPr lang="es-ES"/>
              <a:pPr/>
              <a:t>7</a:t>
            </a:fld>
            <a:endParaRPr lang="es-ES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A792D02-D8D8-4598-93C9-18947FD057A4}" type="slidenum">
              <a:rPr lang="es-ES"/>
              <a:pPr/>
              <a:t>8</a:t>
            </a:fld>
            <a:endParaRPr lang="es-ES"/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07F5638-7641-4C17-8274-56BA97235C3A}" type="slidenum">
              <a:rPr lang="es-ES"/>
              <a:pPr/>
              <a:t>9</a:t>
            </a:fld>
            <a:endParaRPr lang="es-ES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29FC-2B27-43DE-AC15-D754DFF449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3D281-842B-45D9-BCE8-888919F9D9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1097-B23B-4A13-AC31-2B7EA5F609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6683-2E7F-4665-A9D0-709082A300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4A35-8A18-4172-B2CF-254BFFFB0C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74FC-D5A5-4991-8A94-C5B22F5BDB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A9F9-A0B3-401A-A4D5-B98EDB8FCC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3503C-A016-46D9-9DE2-45AAD5C9C1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FB00-A53C-49EF-9634-1FAD6E5D71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69ED-1E00-43B7-9D27-DC0E6B661E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E09-B869-4DF7-80EE-CE41F8FC47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A005-5180-4FC7-946C-4DE4DE4158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066A-F49B-4766-8047-5D1957657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E742-6E90-444B-93E8-9ECAA9A10B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E797-6726-4E05-A15D-F6C2437976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DBFC-1339-49AC-AA8F-3F48E0E6F8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1D4F-7550-44F4-9679-3490C0EDEB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8483-2C02-45B7-A0F1-143E9EC09E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6AE3-FE8E-4CC0-9731-2605065B53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272E-DBC7-450A-856A-9D27C1B2E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ACBA-9EC0-480A-A5EF-2C582B54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F48F-14F1-4471-A2B6-6703AC1B65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38E5-1986-4620-8054-3712027B57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DC30-30E2-4337-81EF-FF2E72F26A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0697-C5CA-4DD4-A14B-CCC9632306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B3158-EE5E-4E64-AFC5-39C2FD532A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97FA-5891-4D74-A8D2-33163907C6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63BB-C511-4189-BDCE-7D01F4B8A2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455D-28AA-44AE-A3E0-68813A0A86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0B9E-42B6-4797-9C0B-25AA8210B9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3555-B04B-457A-89DA-99D33E3325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7F74-04EA-4BB0-AB88-5178F08F12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E16D-EF0A-4D27-B6F6-D4EF2EE934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62B5-648C-4697-8699-9F9AD3424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8E707-B186-4AF7-8DBD-6C563AC073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0F3E-8AA8-47FF-89E1-174603340A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36F2-57D9-4FC6-871C-BFA5CE7554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199D-2011-4807-9007-5BA5605F4F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4D43-7E4E-4AE8-B516-A07642FF8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9A8B-676E-43E5-B427-643AA30D48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5DBC-4F33-40DF-940D-82022EBA60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223D-2D06-49D6-8136-4C24A05221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FFA7-E10D-4F50-98C6-57A653C427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3C98-7091-4B9E-BFDF-786016D8A6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6964-CE26-4496-AF21-3D5DC2C15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B215-E9EE-4681-8279-4030D8298B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EE5D-C9A6-4CC5-ACFF-A8F4E95DF2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F844-F3EF-4CC0-895E-727FD46D9E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768E-083A-4332-B46E-CD6ED19194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D0C1-752E-42CA-838A-9D3BECB26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F1AE-A9FB-4289-BFC9-6CD1642779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AB3E5-18F6-4833-959C-34FE3996DF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309F-84F7-4AF5-927D-FA719CEE2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0B7E-6D76-412A-BBC3-1670F2C57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FB7E-6511-47F7-84B8-112DC4F0C5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85B9-16FB-4045-9298-8424D3629A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6332-7F73-4ED6-BB54-871818A3FE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5B23-8CD7-4BEE-B1A6-E87A3F59D7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CCCB-2C48-40F5-9053-7063CFA26F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6F2CC-21B4-46F8-A7AC-2957F0DF32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2580-C819-43D4-BAA9-A697AC491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1A64-98D2-4766-BB66-A8AAA33AD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2DAB-E851-4B4F-9E0D-991CC8097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02AF-CB54-48A9-B369-E710EFD02A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665E-7283-485C-847F-202FD95849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878B-0CA1-4E03-AD3B-EB589ECD34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7FEC-BECA-4C43-9E12-1004B0FAC1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F1D-E0B8-443F-A48A-FC1EB2E8E6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1F65-8740-4E3C-93A6-E356C75B81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C81D-114F-4ABE-BAF5-0D927B89C0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524C-EA88-497B-8B39-0DBB106032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6D7B-F463-414B-AAB6-3CB9FD5195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21F2-2CDA-4227-BB8C-5750A5653B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1CBA-4CDC-4E06-862E-9E194E42E4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82563"/>
            <a:ext cx="2054225" cy="59356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5038" cy="59356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8FE2-6E0F-40C2-85BD-CFE198B544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4A09-0E3A-4987-B80E-182351F31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C9A8-3478-4063-8AF6-372B6F94E6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8275"/>
            <a:ext cx="9144000" cy="1154113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55554A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BE47D6B1-BF67-487B-B4BB-C8862F1710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68425"/>
            <a:ext cx="9144000" cy="149225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E3E35"/>
            </a:gs>
            <a:gs pos="100000">
              <a:srgbClr val="3E3E35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667000"/>
            <a:ext cx="9144000" cy="2740025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478463"/>
            <a:ext cx="9144000" cy="236537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48013" y="4260850"/>
            <a:ext cx="121920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F4680B"/>
                </a:solidFill>
                <a:latin typeface="Wingdings" charset="2"/>
                <a:ea typeface="Wingdings" charset="2"/>
                <a:cs typeface="Wingdings" charset="2"/>
              </a:rPr>
              <a:t>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819650" y="4260850"/>
            <a:ext cx="121920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F4680B"/>
                </a:solidFill>
                <a:latin typeface="Wingdings" charset="2"/>
                <a:ea typeface="Wingdings" charset="2"/>
                <a:cs typeface="Wingdings" charset="2"/>
              </a:rPr>
              <a:t>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4392613"/>
            <a:ext cx="1211263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D7DAE1"/>
                </a:solidFill>
                <a:latin typeface="+mj-lt"/>
                <a:cs typeface="Segoe UI" charset="0"/>
              </a:defRPr>
            </a:lvl1pPr>
          </a:lstStyle>
          <a:p>
            <a:pPr>
              <a:defRPr/>
            </a:pPr>
            <a:fld id="{049D95DD-A15E-462F-84D4-BCA72505AD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D7DAE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D7DAE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D7DAE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D7DAE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D7DAE1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D7DAE1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D7DAE1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D7DAE1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D7DAE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0A3A8"/>
            </a:gs>
            <a:gs pos="100000">
              <a:srgbClr val="A0A3A8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667000"/>
            <a:ext cx="9144000" cy="2740025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478463"/>
            <a:ext cx="9144000" cy="236537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19650" y="4260850"/>
            <a:ext cx="121920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FFFFFF"/>
                </a:solidFill>
                <a:latin typeface="Wingdings" charset="2"/>
                <a:ea typeface="Wingdings" charset="2"/>
                <a:cs typeface="Wingdings" charset="2"/>
              </a:rPr>
              <a:t>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48013" y="4260850"/>
            <a:ext cx="121920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FFFFFF"/>
                </a:solidFill>
                <a:latin typeface="Wingdings" charset="2"/>
                <a:ea typeface="Wingdings" charset="2"/>
                <a:cs typeface="Wingdings" charset="2"/>
              </a:rPr>
              <a:t>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959225" y="4389438"/>
            <a:ext cx="1208088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C680A875-707F-4976-B5F2-3915DD6C3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55554A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71D9DDDF-DD18-4011-8265-3E5E3D1EF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68275"/>
            <a:ext cx="9144000" cy="1154113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68425"/>
            <a:ext cx="9144000" cy="149225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72200" y="161925"/>
            <a:ext cx="2971800" cy="1152525"/>
          </a:xfrm>
          <a:prstGeom prst="rect">
            <a:avLst/>
          </a:prstGeom>
          <a:solidFill>
            <a:srgbClr val="948774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55554A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91BC9E35-8127-44D2-8C20-DE88B9E255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68275"/>
            <a:ext cx="9144000" cy="1154113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368425"/>
            <a:ext cx="9144000" cy="149225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2200" y="161925"/>
            <a:ext cx="2971800" cy="1152525"/>
          </a:xfrm>
          <a:prstGeom prst="rect">
            <a:avLst/>
          </a:prstGeom>
          <a:solidFill>
            <a:srgbClr val="948774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61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55554A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EB539AA6-CD69-490F-8801-7F76023536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 rot="5400000">
            <a:off x="4598988" y="2409825"/>
            <a:ext cx="6858000" cy="203835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668044" y="2570956"/>
            <a:ext cx="6858000" cy="1716088"/>
          </a:xfrm>
          <a:prstGeom prst="rect">
            <a:avLst/>
          </a:prstGeom>
          <a:solidFill>
            <a:srgbClr val="ABB19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5400000">
            <a:off x="3689351" y="3354387"/>
            <a:ext cx="6858000" cy="149225"/>
          </a:xfrm>
          <a:prstGeom prst="rect">
            <a:avLst/>
          </a:prstGeom>
          <a:solidFill>
            <a:srgbClr val="F4680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166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096000" y="6356350"/>
            <a:ext cx="7540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55554A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91E6781A-4094-433D-8C91-83B2BA567E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FFFFFF"/>
          </a:solidFill>
          <a:latin typeface="Bodoni MT Condensed" pitchFamily="16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5555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5555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5555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5555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55554A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7006769@xtec.ca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sllanca.c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 b="20227"/>
          <a:stretch>
            <a:fillRect/>
          </a:stretch>
        </p:blipFill>
        <p:spPr bwMode="auto">
          <a:xfrm>
            <a:off x="379413" y="2736850"/>
            <a:ext cx="869315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2438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CuadroTexto"/>
          <p:cNvSpPr txBox="1">
            <a:spLocks noChangeArrowheads="1"/>
          </p:cNvSpPr>
          <p:nvPr/>
        </p:nvSpPr>
        <p:spPr bwMode="auto">
          <a:xfrm>
            <a:off x="1857375" y="428625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8. Intranet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57388"/>
            <a:ext cx="5500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28688" y="1928813"/>
            <a:ext cx="8094662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600">
                <a:solidFill>
                  <a:srgbClr val="55554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Sortida de matemàtiques al Caixafòrum (Barcelona)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Sortida de Tecnologia al Taller de Robòtica de la UdG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Treball de Síntesi (Maremar)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Intercanvi alumnes de Francès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mr-IN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  …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1357313" y="428625"/>
            <a:ext cx="6643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9. Sortides previstes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8313" y="1844675"/>
            <a:ext cx="8397875" cy="472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Avaluacions trimestrals: qualificació numèrica d’1 a 10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Recuperacions trimestrals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Proves de millora mes de juny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Proves extraordinàries: setembre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Promoció de curs: promocionen els alumnes que tenen fins a un màxim de dues matèries no superades</a:t>
            </a:r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1928813" y="428625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10. L’avaluació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7837487" cy="475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3375" algn="just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55554A"/>
                </a:solidFill>
                <a:latin typeface="Century Gothic" charset="0"/>
                <a:ea typeface="Century Gothic" charset="0"/>
                <a:cs typeface="Century Gothic" charset="0"/>
              </a:rPr>
              <a:t>Per aconseguir el model de centre que volem participem en els següents projectes:</a:t>
            </a:r>
          </a:p>
          <a:p>
            <a:pPr marL="341313" indent="-333375" algn="just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55554A"/>
                </a:solidFill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Programa de </a:t>
            </a: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salut</a:t>
            </a: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l’escola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Pla </a:t>
            </a: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català</a:t>
            </a: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l’esport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s-ES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English</a:t>
            </a: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Time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s-ES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Robòtica</a:t>
            </a: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mòbil</a:t>
            </a:r>
            <a:endParaRPr lang="es-ES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Mediació escolar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Ús</a:t>
            </a:r>
            <a:r>
              <a:rPr lang="es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de les noves </a:t>
            </a: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tecnologies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Intercanvis i estades a l’estranger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Pla de lectura</a:t>
            </a: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Batxibac</a:t>
            </a:r>
            <a:endParaRPr lang="ca-ES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3375" indent="-325438">
              <a:lnSpc>
                <a:spcPct val="90000"/>
              </a:lnSpc>
              <a:spcBef>
                <a:spcPts val="500"/>
              </a:spcBef>
              <a:buClr>
                <a:srgbClr val="00264D"/>
              </a:buClr>
              <a:buSzPct val="75000"/>
              <a:buFont typeface="Wingdings" charset="2"/>
              <a:buChar char="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ca-ES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Projectes de diversificació curricular: modalitat A (Aula oberta) i modalitat B (Projecte Singular)</a:t>
            </a:r>
          </a:p>
          <a:p>
            <a:pPr marL="341313" indent="-333375" algn="just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ca-ES" sz="2000" dirty="0">
              <a:solidFill>
                <a:srgbClr val="55554A"/>
              </a:solidFill>
              <a:latin typeface="Trebuchet MS" charset="0"/>
              <a:cs typeface="Arial" charset="0"/>
            </a:endParaRPr>
          </a:p>
          <a:p>
            <a:pPr marL="341313" indent="-333375" algn="just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ca-ES" sz="2000" dirty="0">
              <a:solidFill>
                <a:srgbClr val="55554A"/>
              </a:solidFill>
              <a:latin typeface="Trebuchet MS" charset="0"/>
              <a:cs typeface="Arial" charset="0"/>
            </a:endParaRPr>
          </a:p>
        </p:txBody>
      </p:sp>
      <p:sp>
        <p:nvSpPr>
          <p:cNvPr id="20483" name="3 CuadroTexto"/>
          <p:cNvSpPr txBox="1">
            <a:spLocks noChangeArrowheads="1"/>
          </p:cNvSpPr>
          <p:nvPr/>
        </p:nvSpPr>
        <p:spPr bwMode="auto">
          <a:xfrm>
            <a:off x="1000125" y="428625"/>
            <a:ext cx="6643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11. Informacions diverses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00113" y="1844675"/>
            <a:ext cx="7704137" cy="439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 b="1">
                <a:solidFill>
                  <a:srgbClr val="404037"/>
                </a:solidFill>
                <a:latin typeface="Century Gothic" charset="0"/>
              </a:rPr>
              <a:t>Serveis: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 </a:t>
            </a: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Cantina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Transport escolar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Biblioteca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Fotocòpies i enquadernació de treballs</a:t>
            </a:r>
          </a:p>
          <a:p>
            <a:pPr marL="334963" lvl="4" indent="-334963">
              <a:lnSpc>
                <a:spcPct val="2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18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Taquilles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2000">
              <a:solidFill>
                <a:srgbClr val="404037"/>
              </a:solidFill>
              <a:latin typeface="Century Gothic" charset="0"/>
            </a:endParaRPr>
          </a:p>
        </p:txBody>
      </p:sp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1000125" y="428625"/>
            <a:ext cx="6643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11. Informacions diverses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8329612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4963">
              <a:lnSpc>
                <a:spcPct val="90000"/>
              </a:lnSpc>
              <a:spcBef>
                <a:spcPts val="2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sz="800">
              <a:solidFill>
                <a:srgbClr val="55554A"/>
              </a:solidFill>
              <a:latin typeface="Century Gothic" charset="0"/>
            </a:endParaRP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Per telèfon: 972 12 14 16</a:t>
            </a: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A través de la intranet </a:t>
            </a:r>
            <a:endParaRPr lang="ca-ES" sz="2000">
              <a:solidFill>
                <a:srgbClr val="404037"/>
              </a:solidFill>
              <a:latin typeface="Century Gothic" charset="0"/>
              <a:hlinkClick r:id="rId3"/>
            </a:endParaRP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Per correu electrònic: </a:t>
            </a:r>
            <a:r>
              <a:rPr lang="ca-ES" sz="2000">
                <a:solidFill>
                  <a:srgbClr val="404037"/>
                </a:solidFill>
                <a:latin typeface="Century Gothic" charset="0"/>
                <a:hlinkClick r:id="rId3"/>
              </a:rPr>
              <a:t>b7006769@xtec.cat</a:t>
            </a:r>
            <a:endParaRPr lang="ca-ES" sz="2000">
              <a:solidFill>
                <a:srgbClr val="404037"/>
              </a:solidFill>
              <a:latin typeface="Century Gothic" charset="0"/>
            </a:endParaRP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A través de la intranet</a:t>
            </a: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</a:rPr>
              <a:t> Presencialment (prèvia sol·licitud d’entrevista)</a:t>
            </a:r>
          </a:p>
          <a:p>
            <a:pPr marL="334963" lvl="4" indent="-334963">
              <a:lnSpc>
                <a:spcPct val="20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2000">
                <a:solidFill>
                  <a:srgbClr val="404037"/>
                </a:solidFill>
                <a:latin typeface="Century Gothic" charset="0"/>
                <a:hlinkClick r:id="rId4"/>
              </a:rPr>
              <a:t>www.insllanca.cat</a:t>
            </a:r>
          </a:p>
          <a:p>
            <a:pPr marL="342900" indent="-334963">
              <a:lnSpc>
                <a:spcPct val="90000"/>
              </a:lnSpc>
              <a:spcBef>
                <a:spcPts val="15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b="1">
              <a:solidFill>
                <a:srgbClr val="55554A"/>
              </a:solidFill>
              <a:latin typeface="Trebuchet MS" charset="0"/>
            </a:endParaRPr>
          </a:p>
          <a:p>
            <a:pPr marL="342900" indent="-33496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s-ES" b="1">
              <a:solidFill>
                <a:srgbClr val="55554A"/>
              </a:solidFill>
              <a:latin typeface="Trebuchet MS" charset="0"/>
            </a:endParaRPr>
          </a:p>
        </p:txBody>
      </p:sp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2428875" y="428625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12. Contacte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773238"/>
            <a:ext cx="8731250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4963" algn="ctr">
              <a:lnSpc>
                <a:spcPct val="90000"/>
              </a:lnSpc>
              <a:spcBef>
                <a:spcPts val="9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3600" b="1">
                <a:solidFill>
                  <a:srgbClr val="55554A"/>
                </a:solidFill>
                <a:latin typeface="Franklin Gothic Book" charset="0"/>
              </a:rPr>
              <a:t/>
            </a:r>
            <a:br>
              <a:rPr lang="es-ES" sz="3600" b="1">
                <a:solidFill>
                  <a:srgbClr val="55554A"/>
                </a:solidFill>
                <a:latin typeface="Franklin Gothic Book" charset="0"/>
              </a:rPr>
            </a:br>
            <a:endParaRPr lang="es-ES" sz="3600" b="1">
              <a:solidFill>
                <a:srgbClr val="55554A"/>
              </a:solidFill>
              <a:latin typeface="Franklin Gothic Book" charset="0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1331913" y="1643063"/>
          <a:ext cx="5934075" cy="4964500"/>
        </p:xfrm>
        <a:graphic>
          <a:graphicData uri="http://schemas.openxmlformats.org/drawingml/2006/table">
            <a:tbl>
              <a:tblPr/>
              <a:tblGrid>
                <a:gridCol w="4238625"/>
                <a:gridCol w="16954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MATÈRIA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Hores setmanals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Llengua catalana i literatura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Llengua castellana i literatura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Llengua estrangera (anglès)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Ciències socials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Biologia  i geologia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Física i química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Matemàtiques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Educació  física 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ecnologia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Educació Visual i plàstica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Matèria específica: francès/ emprenedoria / Cultura clàssica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Religió o Cultura i valors ètics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Tutoria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L="26640" marR="2664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529"/>
                    </a:solidFill>
                  </a:tcPr>
                </a:tc>
              </a:tr>
            </a:tbl>
          </a:graphicData>
        </a:graphic>
      </p:graphicFrame>
      <p:sp>
        <p:nvSpPr>
          <p:cNvPr id="9269" name="111 CuadroTexto"/>
          <p:cNvSpPr txBox="1">
            <a:spLocks noChangeArrowheads="1"/>
          </p:cNvSpPr>
          <p:nvPr/>
        </p:nvSpPr>
        <p:spPr bwMode="auto">
          <a:xfrm>
            <a:off x="2500313" y="428625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1. Modulació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1674813"/>
            <a:ext cx="8964612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Llengua catalana i literatura: 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Mònica Bardera (grup 1 i 2), Cristina Cortés (grup 3)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Llengua castellana i literatura: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Marcos Orozco (grup 1) Fernando Hervás (grup 2 i 3)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Matemàtiques: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Lluís Valldaura (grup 1), Nuria Pérez i Arcadi Juncosa (grup 2), Albert Foradada (grup 3)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Llengua estrangera (anglès):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Anna Orri (grup 1, 2 i 3), Blanca Puigferrer (grup 2)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Biologia i geologia: 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Antoni Sbert (grup A) i Laura Macià (grup B,C i D)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Física i química: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Lídia Ochoa (grup A i B) i Adrià Soler (grup C i D)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Tecnologia: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Pol Pujolàs (grup A i B) i Núria Garcia (grup C i D)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ca-ES" sz="1600" b="1">
                <a:solidFill>
                  <a:schemeClr val="tx1"/>
                </a:solidFill>
                <a:latin typeface="Franklin Gothic Book" charset="0"/>
              </a:rPr>
              <a:t>Ciències socials: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Xavi Melero (grup A i B), Marta Collell (grup C i D)</a:t>
            </a: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1313" indent="-333375"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</p:txBody>
      </p:sp>
      <p:sp>
        <p:nvSpPr>
          <p:cNvPr id="10243" name="3 CuadroTexto"/>
          <p:cNvSpPr txBox="1">
            <a:spLocks noChangeArrowheads="1"/>
          </p:cNvSpPr>
          <p:nvPr/>
        </p:nvSpPr>
        <p:spPr bwMode="auto">
          <a:xfrm>
            <a:off x="2214563" y="428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2. Equip Docent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1593850"/>
            <a:ext cx="8672513" cy="512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Visual i plàstica 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Mònica Martínez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 b="1">
              <a:solidFill>
                <a:srgbClr val="000000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Optativa Emprenedoria: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Lluís Jerez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 b="1">
              <a:solidFill>
                <a:srgbClr val="000000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Optativa Francès:</a:t>
            </a:r>
            <a:r>
              <a:rPr lang="ca-ES" sz="1600" b="1">
                <a:solidFill>
                  <a:srgbClr val="7EB8E7"/>
                </a:solidFill>
                <a:latin typeface="Franklin Gothic Book" charset="0"/>
              </a:rPr>
              <a:t>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Sergi Matarín i Gisela Massana 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Optativa Cultura clàssica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: Xavier Massanés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 b="1">
              <a:solidFill>
                <a:srgbClr val="000000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Educació física: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Abel Fàbregas 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Música: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Rocío del Pino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 b="1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Religió: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Carles Sagué 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Cultura i valors ètics: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Marcos  Malats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6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400"/>
              </a:spcBef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a-ES" sz="1600" b="1">
                <a:solidFill>
                  <a:srgbClr val="000000"/>
                </a:solidFill>
                <a:latin typeface="Franklin Gothic Book" charset="0"/>
              </a:rPr>
              <a:t>Tutors: </a:t>
            </a:r>
            <a:r>
              <a:rPr lang="ca-ES" sz="1600">
                <a:solidFill>
                  <a:srgbClr val="55554A"/>
                </a:solidFill>
                <a:latin typeface="Franklin Gothic Book" charset="0"/>
              </a:rPr>
              <a:t>Pol Pujolàs (3r A), Arcadi Juncosa (3r B), Lluís Jerez (3r C) i Laura Macià (3r D)</a:t>
            </a:r>
          </a:p>
          <a:p>
            <a:pPr marL="342900" indent="-334963"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4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400">
              <a:solidFill>
                <a:srgbClr val="55554A"/>
              </a:solidFill>
              <a:latin typeface="Franklin Gothic Book" charset="0"/>
            </a:endParaRPr>
          </a:p>
          <a:p>
            <a:pPr marL="342900" indent="-334963"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a-ES" sz="1400">
              <a:solidFill>
                <a:srgbClr val="55554A"/>
              </a:solidFill>
              <a:latin typeface="Franklin Gothic Book" charset="0"/>
            </a:endParaRPr>
          </a:p>
        </p:txBody>
      </p:sp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2214563" y="428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2. Equip Docent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" y="1905000"/>
            <a:ext cx="8915400" cy="4764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Agrupaments flexibles de les àrees instrumentals (llengua catalana, llengua castellana, anglès i matemàtiques)</a:t>
            </a:r>
          </a:p>
          <a:p>
            <a:pPr marL="342900" indent="-334963">
              <a:spcBef>
                <a:spcPts val="3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 startAt="2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Desdoblament dels grups a les àrees de ciències de la naturalesa i tecnologies (1 hora setmanal de cada matèria)</a:t>
            </a:r>
          </a:p>
          <a:p>
            <a:pPr marL="342900" indent="-334963">
              <a:spcBef>
                <a:spcPts val="3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 startAt="4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Tutories individualitzades</a:t>
            </a: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 startAt="5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Seguiment dels alumnes per part de la psicopedagoga / EAP/Educadora Social</a:t>
            </a:r>
          </a:p>
          <a:p>
            <a:pPr marL="342900" indent="-334963">
              <a:spcBef>
                <a:spcPts val="35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 startAt="6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Immersió lingüística (atenció als alumnes que no parlen català)</a:t>
            </a:r>
          </a:p>
          <a:p>
            <a:pPr marL="342900" indent="-334963">
              <a:spcBef>
                <a:spcPts val="3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64D"/>
              </a:buClr>
              <a:buSzPct val="75000"/>
              <a:buFont typeface="Times New Roman" pitchFamily="16" charset="0"/>
              <a:buAutoNum type="alphaLcParenR" startAt="7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Atencions individualitzades als alumnes amb problemàtiques específiques</a:t>
            </a:r>
          </a:p>
          <a:p>
            <a:pPr marL="341313" indent="-334963">
              <a:spcBef>
                <a:spcPts val="3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34963">
              <a:spcBef>
                <a:spcPts val="4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h)	Plans individualitzats (alumnat amb TDA/H, dificultats d’aprenentatge...) </a:t>
            </a:r>
          </a:p>
          <a:p>
            <a:pPr marL="341313" indent="-334963">
              <a:lnSpc>
                <a:spcPct val="80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400" dirty="0">
              <a:solidFill>
                <a:srgbClr val="002060"/>
              </a:solidFill>
              <a:latin typeface="Franklin Gothic Book" charset="0"/>
            </a:endParaRPr>
          </a:p>
          <a:p>
            <a:pPr marL="342900" indent="-334963">
              <a:lnSpc>
                <a:spcPct val="8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200" dirty="0">
              <a:solidFill>
                <a:srgbClr val="002060"/>
              </a:solidFill>
              <a:latin typeface="Franklin Gothic Book" charset="0"/>
            </a:endParaRP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es-ES" sz="2000" b="1" dirty="0">
                <a:solidFill>
                  <a:srgbClr val="55554A"/>
                </a:solidFill>
                <a:latin typeface="Franklin Gothic Book" charset="0"/>
              </a:rPr>
              <a:t/>
            </a:r>
            <a:br>
              <a:rPr lang="es-ES" sz="2000" b="1" dirty="0">
                <a:solidFill>
                  <a:srgbClr val="55554A"/>
                </a:solidFill>
                <a:latin typeface="Franklin Gothic Book" charset="0"/>
              </a:rPr>
            </a:br>
            <a:r>
              <a:rPr lang="es-ES" sz="2000" dirty="0">
                <a:solidFill>
                  <a:srgbClr val="55554A"/>
                </a:solidFill>
                <a:latin typeface="Franklin Gothic Book" charset="0"/>
              </a:rPr>
              <a:t> </a:t>
            </a: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es-ES" sz="2000" dirty="0">
              <a:solidFill>
                <a:srgbClr val="55554A"/>
              </a:solidFill>
              <a:latin typeface="Franklin Gothic Book" charset="0"/>
            </a:endParaRP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428625" y="428625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3. Mesures d’atenció a la diversitat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2205038"/>
            <a:ext cx="8110537" cy="424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4963" indent="-334963">
              <a:spcBef>
                <a:spcPts val="450"/>
              </a:spcBef>
              <a:buClr>
                <a:srgbClr val="00264D"/>
              </a:buClr>
              <a:buSzPct val="90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tutor de grup - L’hora setmanal de tutoria</a:t>
            </a:r>
          </a:p>
          <a:p>
            <a:pPr marL="342900" indent="-334963">
              <a:spcBef>
                <a:spcPts val="225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9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Les rutines d’aula: informació, agenda, calendari…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Xerrades i tallers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Campanyes solidàries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Delegats, representants i encarregats d’aula 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Assemblees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    Programa Salut i Escola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Recollida selectiva de residus</a:t>
            </a:r>
          </a:p>
          <a:p>
            <a:pPr marL="342900" indent="-334963">
              <a:spcBef>
                <a:spcPts val="225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9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50"/>
              </a:spcBef>
              <a:buClr>
                <a:srgbClr val="00264D"/>
              </a:buClr>
              <a:buSzPct val="90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tutor personal</a:t>
            </a:r>
          </a:p>
          <a:p>
            <a:pPr marL="342900" indent="-334963">
              <a:spcBef>
                <a:spcPts val="225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9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Seguiment de l’alumne</a:t>
            </a:r>
          </a:p>
          <a:p>
            <a:pPr marL="342900" indent="-334963">
              <a:spcBef>
                <a:spcPts val="450"/>
              </a:spcBef>
              <a:buClrTx/>
              <a:buSzPct val="90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	Comunicació amb la família</a:t>
            </a:r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1785938" y="4286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4. La tutoria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1700213"/>
            <a:ext cx="8569325" cy="4537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es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Reunió informativa </a:t>
            </a: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d’inici de curs</a:t>
            </a:r>
          </a:p>
          <a:p>
            <a:pPr marL="342900" indent="-334963">
              <a:spcBef>
                <a:spcPts val="400"/>
              </a:spcBef>
              <a:buClrTx/>
              <a:buSzPct val="84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Entrevistes amb el tutor/a personal</a:t>
            </a:r>
          </a:p>
          <a:p>
            <a:pPr marL="342900" indent="-334963">
              <a:spcBef>
                <a:spcPts val="400"/>
              </a:spcBef>
              <a:buClrTx/>
              <a:buSzPct val="84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Codi Intranet </a:t>
            </a:r>
            <a:r>
              <a:rPr lang="es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/ </a:t>
            </a:r>
            <a:r>
              <a:rPr lang="es-ES" sz="18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Seguiment</a:t>
            </a:r>
            <a:r>
              <a:rPr lang="es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es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Informes trimestrals de notes</a:t>
            </a: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34963">
              <a:spcBef>
                <a:spcPts val="400"/>
              </a:spcBef>
              <a:buClrTx/>
              <a:buSzPct val="84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Entrevistes amb la psicopedagoga, </a:t>
            </a:r>
            <a:r>
              <a:rPr lang="ca-ES" sz="18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l’EAP</a:t>
            </a: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o l’educador </a:t>
            </a:r>
            <a:r>
              <a:rPr lang="es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social.</a:t>
            </a:r>
          </a:p>
          <a:p>
            <a:pPr marL="342900" indent="-334963">
              <a:spcBef>
                <a:spcPts val="400"/>
              </a:spcBef>
              <a:buClrTx/>
              <a:buSzPct val="84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18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34963" indent="-334963">
              <a:spcBef>
                <a:spcPts val="400"/>
              </a:spcBef>
              <a:buClr>
                <a:srgbClr val="002060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Altres: fulls informatius puntuals, comunicats de sancions</a:t>
            </a:r>
            <a:r>
              <a:rPr lang="es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...</a:t>
            </a:r>
          </a:p>
          <a:p>
            <a:pPr marL="341313" indent="-334963">
              <a:spcBef>
                <a:spcPts val="400"/>
              </a:spcBef>
              <a:buClrTx/>
              <a:buSzPct val="84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es-ES" sz="1600" dirty="0">
              <a:solidFill>
                <a:srgbClr val="002060"/>
              </a:solidFill>
              <a:latin typeface="Century Gothic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4013"/>
            <a:ext cx="3635375" cy="286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235825" y="1628775"/>
            <a:ext cx="877888" cy="268288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4680B"/>
          </a:solidFill>
          <a:ln w="28080" cap="sq">
            <a:solidFill>
              <a:srgbClr val="B34A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428625" y="42862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5. Informació que rep la família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15075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227763" y="1989138"/>
            <a:ext cx="396875" cy="28733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4680B"/>
          </a:solidFill>
          <a:ln w="28080" cap="sq">
            <a:solidFill>
              <a:srgbClr val="B34A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659563" y="1557338"/>
            <a:ext cx="395287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680B"/>
          </a:solidFill>
          <a:ln w="28080" cap="sq">
            <a:solidFill>
              <a:srgbClr val="B34A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1857375" y="428625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6. Eines de treball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71625" y="1643063"/>
            <a:ext cx="7148513" cy="487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Mòbils a l’aula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Ús indegut de l’ordinador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Expulsions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Timbre d’intercanvi d’aula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Taquilles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Neteja i ordre de les aules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Retoladors permanents i </a:t>
            </a:r>
            <a:r>
              <a:rPr lang="ca-ES" sz="18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típpex</a:t>
            </a: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líquid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Lavabos (entre hores)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Beure i menjar a classe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Tràmits en hores de classe</a:t>
            </a:r>
          </a:p>
          <a:p>
            <a:pPr marL="334963" indent="-334963">
              <a:lnSpc>
                <a:spcPct val="150000"/>
              </a:lnSpc>
              <a:spcBef>
                <a:spcPts val="400"/>
              </a:spcBef>
              <a:buClr>
                <a:srgbClr val="F4680B"/>
              </a:buClr>
              <a:buSzPct val="84000"/>
              <a:buFont typeface="Wingdings" charset="2"/>
              <a:buChar char="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ca-ES" sz="18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Gorres</a:t>
            </a:r>
          </a:p>
          <a:p>
            <a:pPr marL="342900" indent="-334963">
              <a:lnSpc>
                <a:spcPct val="150000"/>
              </a:lnSpc>
              <a:spcBef>
                <a:spcPts val="425"/>
              </a:spcBef>
              <a:buClrTx/>
              <a:buSzPct val="75000"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ca-ES" sz="2000" dirty="0">
              <a:solidFill>
                <a:srgbClr val="55554A"/>
              </a:solidFill>
              <a:latin typeface="Century Gothic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1782763"/>
            <a:ext cx="2708275" cy="2144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1857375" y="428625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7. Normes d’aula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odoni MT Condensed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663</Words>
  <PresentationFormat>Presentación en pantalla (4:3)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15</vt:i4>
      </vt:variant>
    </vt:vector>
  </HeadingPairs>
  <TitlesOfParts>
    <vt:vector size="32" baseType="lpstr">
      <vt:lpstr>Verdana</vt:lpstr>
      <vt:lpstr>ＭＳ Ｐゴシック</vt:lpstr>
      <vt:lpstr>Times New Roman</vt:lpstr>
      <vt:lpstr>Bodoni MT Condensed</vt:lpstr>
      <vt:lpstr>Franklin Gothic Book</vt:lpstr>
      <vt:lpstr>Arial</vt:lpstr>
      <vt:lpstr>Segoe UI</vt:lpstr>
      <vt:lpstr>Wingdings</vt:lpstr>
      <vt:lpstr>Century Gothic</vt:lpstr>
      <vt:lpstr>Trebuchet MS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LLANÇÀ CURS 2010-2011</dc:title>
  <dc:creator>*</dc:creator>
  <cp:lastModifiedBy>prof</cp:lastModifiedBy>
  <cp:revision>154</cp:revision>
  <cp:lastPrinted>1601-01-01T00:00:00Z</cp:lastPrinted>
  <dcterms:created xsi:type="dcterms:W3CDTF">2010-07-14T10:19:35Z</dcterms:created>
  <dcterms:modified xsi:type="dcterms:W3CDTF">2017-09-21T16:35:13Z</dcterms:modified>
</cp:coreProperties>
</file>