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46" autoAdjust="0"/>
    <p:restoredTop sz="94660"/>
  </p:normalViewPr>
  <p:slideViewPr>
    <p:cSldViewPr>
      <p:cViewPr varScale="1">
        <p:scale>
          <a:sx n="107" d="100"/>
          <a:sy n="107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8E67D-CF3D-40D9-B682-B597D41D4DB4}" type="datetimeFigureOut">
              <a:rPr lang="ca-ES"/>
              <a:pPr>
                <a:defRPr/>
              </a:pPr>
              <a:t>7/6/2017</a:t>
            </a:fld>
            <a:endParaRPr lang="ca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FBFFD-C30F-4F07-B0A0-D10F764AD757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33992-0B80-40CB-A631-150AD4A6FB59}" type="datetimeFigureOut">
              <a:rPr lang="ca-ES"/>
              <a:pPr>
                <a:defRPr/>
              </a:pPr>
              <a:t>7/6/2017</a:t>
            </a:fld>
            <a:endParaRPr lang="ca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B20C-8AC2-4AE8-97F8-F84C4DC15AAB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B811A-0FCD-4398-ADB2-ED89C2F58948}" type="datetimeFigureOut">
              <a:rPr lang="ca-ES"/>
              <a:pPr>
                <a:defRPr/>
              </a:pPr>
              <a:t>7/6/2017</a:t>
            </a:fld>
            <a:endParaRPr lang="ca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F1B8C-6142-4647-AD96-6B27DA4C731E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E95E3-53AF-47A1-BBC6-51682B3AC295}" type="datetimeFigureOut">
              <a:rPr lang="ca-ES"/>
              <a:pPr>
                <a:defRPr/>
              </a:pPr>
              <a:t>7/6/2017</a:t>
            </a:fld>
            <a:endParaRPr lang="ca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1BB74-2AA0-4A2C-A45C-06A461D65280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DC8F5-5DC6-420D-988A-2A0B731F7D9C}" type="datetimeFigureOut">
              <a:rPr lang="ca-ES"/>
              <a:pPr>
                <a:defRPr/>
              </a:pPr>
              <a:t>7/6/2017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BFDFD-C390-4AFA-9DEF-8870D854ECC7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90D6E-7DCE-4A16-BB7E-5FF293CDB53E}" type="datetimeFigureOut">
              <a:rPr lang="ca-ES"/>
              <a:pPr>
                <a:defRPr/>
              </a:pPr>
              <a:t>7/6/2017</a:t>
            </a:fld>
            <a:endParaRPr lang="ca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4AD1C-5AEA-4881-85F2-D0A4627487C3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07E29-1EC2-4B47-A307-15D576EB5FFD}" type="datetimeFigureOut">
              <a:rPr lang="ca-ES"/>
              <a:pPr>
                <a:defRPr/>
              </a:pPr>
              <a:t>7/6/2017</a:t>
            </a:fld>
            <a:endParaRPr lang="ca-ES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2B27D-C378-4B4C-9828-A018F1D0908F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19C11-9A30-40AF-810C-57D5C7DC58E5}" type="datetimeFigureOut">
              <a:rPr lang="ca-ES"/>
              <a:pPr>
                <a:defRPr/>
              </a:pPr>
              <a:t>7/6/2017</a:t>
            </a:fld>
            <a:endParaRPr lang="ca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87455-9F1E-425E-9E9D-F9D5DA7F407A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176CD-6017-4C59-BE6C-E7B47C837DDB}" type="datetimeFigureOut">
              <a:rPr lang="ca-ES"/>
              <a:pPr>
                <a:defRPr/>
              </a:pPr>
              <a:t>7/6/2017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2C6FA-FCDD-4A37-A4A3-E680337BCA25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CD37C-7D5C-43D9-97B8-2820821F0144}" type="datetimeFigureOut">
              <a:rPr lang="ca-ES"/>
              <a:pPr>
                <a:defRPr/>
              </a:pPr>
              <a:t>7/6/2017</a:t>
            </a:fld>
            <a:endParaRPr lang="ca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44D91-7BA7-4F2B-9A4C-7EBD9E205E72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C5604-2A49-408E-AB55-60D24B91D6BC}" type="datetimeFigureOut">
              <a:rPr lang="ca-ES"/>
              <a:pPr>
                <a:defRPr/>
              </a:pPr>
              <a:t>7/6/2017</a:t>
            </a:fld>
            <a:endParaRPr lang="ca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08541-BF8A-4D47-AD61-50CB4CD64797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50619E-8711-4967-BF2A-CD87CEDF2CF9}" type="datetimeFigureOut">
              <a:rPr lang="ca-ES"/>
              <a:pPr>
                <a:defRPr/>
              </a:pPr>
              <a:t>7/6/2017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41018F-1B93-4810-8C6D-611F3821229E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8217" y="1397000"/>
            <a:ext cx="82296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a-ES" sz="6000" dirty="0" smtClean="0"/>
              <a:t>Metodologies de recerca</a:t>
            </a:r>
            <a:endParaRPr lang="ca-ES" sz="6000" dirty="0"/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r>
              <a:rPr lang="ca-ES" smtClean="0"/>
              <a:t>Projecte de Recerca</a:t>
            </a:r>
          </a:p>
          <a:p>
            <a:r>
              <a:rPr lang="ca-ES" smtClean="0"/>
              <a:t>Institut Els Tres Turons</a:t>
            </a:r>
          </a:p>
          <a:p>
            <a:r>
              <a:rPr lang="ca-ES" smtClean="0"/>
              <a:t>2016-2017</a:t>
            </a:r>
          </a:p>
        </p:txBody>
      </p:sp>
      <p:pic>
        <p:nvPicPr>
          <p:cNvPr id="13315" name="Picture 3" descr="C:\Users\user\AppData\Local\Microsoft\Windows\Temporary Internet Files\Content.IE5\PFKZV3AI\metodologia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5084763"/>
            <a:ext cx="14287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8424862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a-ES" sz="4800" dirty="0" smtClean="0"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ca-ES" sz="5400" dirty="0" smtClean="0"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ipus de treball</a:t>
            </a:r>
            <a:endParaRPr lang="ca-ES" sz="5400" dirty="0"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338" name="3 Rectángulo"/>
          <p:cNvSpPr>
            <a:spLocks noChangeArrowheads="1"/>
          </p:cNvSpPr>
          <p:nvPr/>
        </p:nvSpPr>
        <p:spPr bwMode="auto">
          <a:xfrm>
            <a:off x="31750" y="1557338"/>
            <a:ext cx="9036050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s-ES">
                <a:latin typeface="Wingdings" pitchFamily="2" charset="2"/>
              </a:rPr>
              <a:t> </a:t>
            </a:r>
            <a:r>
              <a:rPr lang="es-ES"/>
              <a:t>Un </a:t>
            </a:r>
            <a:r>
              <a:rPr lang="es-ES" b="1"/>
              <a:t>treball bibliogràfic o de compilació </a:t>
            </a:r>
            <a:r>
              <a:rPr lang="es-ES"/>
              <a:t>és el resultat d’haver revisat la</a:t>
            </a:r>
          </a:p>
          <a:p>
            <a:pPr>
              <a:lnSpc>
                <a:spcPct val="150000"/>
              </a:lnSpc>
            </a:pPr>
            <a:r>
              <a:rPr lang="ca-ES"/>
              <a:t>variada bibliografia publicada sobre un tema de coneixement i interrelacionar-la</a:t>
            </a:r>
          </a:p>
          <a:p>
            <a:pPr>
              <a:lnSpc>
                <a:spcPct val="150000"/>
              </a:lnSpc>
            </a:pPr>
            <a:r>
              <a:rPr lang="es-ES"/>
              <a:t>de manera que el resultat sigui una visió general o concreta del tema escollit.</a:t>
            </a:r>
          </a:p>
          <a:p>
            <a:pPr>
              <a:lnSpc>
                <a:spcPct val="150000"/>
              </a:lnSpc>
            </a:pPr>
            <a:r>
              <a:rPr lang="es-ES">
                <a:latin typeface="Wingdings" pitchFamily="2" charset="2"/>
              </a:rPr>
              <a:t> </a:t>
            </a:r>
            <a:r>
              <a:rPr lang="es-ES"/>
              <a:t>Un </a:t>
            </a:r>
            <a:r>
              <a:rPr lang="es-ES" b="1">
                <a:latin typeface="Arial,Bold"/>
              </a:rPr>
              <a:t>treball d’investigació </a:t>
            </a:r>
            <a:r>
              <a:rPr lang="es-ES"/>
              <a:t>pretén ser una investigació original sobre un tema,</a:t>
            </a:r>
          </a:p>
          <a:p>
            <a:pPr>
              <a:lnSpc>
                <a:spcPct val="150000"/>
              </a:lnSpc>
            </a:pPr>
            <a:r>
              <a:rPr lang="pt-BR"/>
              <a:t>és a dir, descobrir-ne alguna cosa nova.</a:t>
            </a:r>
          </a:p>
          <a:p>
            <a:pPr>
              <a:lnSpc>
                <a:spcPct val="150000"/>
              </a:lnSpc>
            </a:pPr>
            <a:r>
              <a:rPr lang="fr-FR">
                <a:latin typeface="Wingdings" pitchFamily="2" charset="2"/>
              </a:rPr>
              <a:t> </a:t>
            </a:r>
            <a:r>
              <a:rPr lang="fr-FR"/>
              <a:t>Un </a:t>
            </a:r>
            <a:r>
              <a:rPr lang="fr-FR" b="1"/>
              <a:t>projecte tecnològic </a:t>
            </a:r>
            <a:r>
              <a:rPr lang="fr-FR"/>
              <a:t>és la construcció o disseny d’un objecte, d'una</a:t>
            </a:r>
          </a:p>
          <a:p>
            <a:pPr>
              <a:lnSpc>
                <a:spcPct val="150000"/>
              </a:lnSpc>
            </a:pPr>
            <a:r>
              <a:rPr lang="es-ES"/>
              <a:t>aplicació, d'una instal·lació, d'un programa informàtic, d'una maqueta o d'un</a:t>
            </a:r>
          </a:p>
          <a:p>
            <a:pPr>
              <a:lnSpc>
                <a:spcPct val="150000"/>
              </a:lnSpc>
            </a:pPr>
            <a:r>
              <a:rPr lang="ca-ES"/>
              <a:t>muntatge per tal de donar solució a una determinada necessitat.</a:t>
            </a:r>
          </a:p>
          <a:p>
            <a:pPr>
              <a:lnSpc>
                <a:spcPct val="150000"/>
              </a:lnSpc>
            </a:pPr>
            <a:r>
              <a:rPr lang="es-ES">
                <a:latin typeface="Wingdings" pitchFamily="2" charset="2"/>
              </a:rPr>
              <a:t> </a:t>
            </a:r>
            <a:r>
              <a:rPr lang="es-ES"/>
              <a:t>Un </a:t>
            </a:r>
            <a:r>
              <a:rPr lang="es-ES" b="1"/>
              <a:t>treball de creació </a:t>
            </a:r>
            <a:r>
              <a:rPr lang="es-ES"/>
              <a:t>tindria com objectiu final l’elaboració d’un text literari, un</a:t>
            </a:r>
          </a:p>
          <a:p>
            <a:pPr>
              <a:lnSpc>
                <a:spcPct val="150000"/>
              </a:lnSpc>
            </a:pPr>
            <a:r>
              <a:rPr lang="ca-ES"/>
              <a:t>audiovisual, uns dibuixos, il·lustracions, ... i aniria acompanyat del treball previ</a:t>
            </a:r>
          </a:p>
          <a:p>
            <a:pPr>
              <a:lnSpc>
                <a:spcPct val="150000"/>
              </a:lnSpc>
            </a:pPr>
            <a:r>
              <a:rPr lang="ca-ES"/>
              <a:t>i/o paral·lel de reflexió i documentació sobre el tema.</a:t>
            </a:r>
            <a:endParaRPr lang="ca-ES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a-ES" dirty="0" smtClean="0"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Metodologia</a:t>
            </a:r>
            <a:endParaRPr lang="ca-ES" dirty="0"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362" name="2 Rectángulo"/>
          <p:cNvSpPr>
            <a:spLocks noChangeArrowheads="1"/>
          </p:cNvSpPr>
          <p:nvPr/>
        </p:nvSpPr>
        <p:spPr bwMode="auto">
          <a:xfrm>
            <a:off x="468313" y="1412875"/>
            <a:ext cx="820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2400" b="1">
                <a:latin typeface="Book Antiqua" pitchFamily="18" charset="0"/>
              </a:rPr>
              <a:t>Tècniques d'obtenció d'informació en una recerca:</a:t>
            </a:r>
            <a:endParaRPr lang="ca-ES" sz="2400">
              <a:latin typeface="Book Antiqua" pitchFamily="18" charset="0"/>
            </a:endParaRPr>
          </a:p>
        </p:txBody>
      </p:sp>
      <p:sp>
        <p:nvSpPr>
          <p:cNvPr id="15363" name="3 Rectángulo"/>
          <p:cNvSpPr>
            <a:spLocks noChangeArrowheads="1"/>
          </p:cNvSpPr>
          <p:nvPr/>
        </p:nvSpPr>
        <p:spPr bwMode="auto">
          <a:xfrm>
            <a:off x="468313" y="2349500"/>
            <a:ext cx="80645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s-ES" sz="2000" b="1">
                <a:latin typeface="Book Antiqua" pitchFamily="18" charset="0"/>
              </a:rPr>
              <a:t>En principi, una possible classificació d’aquestes tècniques podria ser la que ve </a:t>
            </a:r>
            <a:r>
              <a:rPr lang="ca-ES" sz="2000" b="1">
                <a:latin typeface="Book Antiqua" pitchFamily="18" charset="0"/>
              </a:rPr>
              <a:t>donada per:</a:t>
            </a:r>
          </a:p>
          <a:p>
            <a:endParaRPr lang="ca-ES" sz="2000" b="1">
              <a:latin typeface="Book Antiqua" pitchFamily="18" charset="0"/>
            </a:endParaRPr>
          </a:p>
          <a:p>
            <a:endParaRPr lang="ca-ES" sz="2000" b="1">
              <a:latin typeface="Book Antiqua" pitchFamily="18" charset="0"/>
            </a:endParaRPr>
          </a:p>
          <a:p>
            <a:r>
              <a:rPr lang="ca-ES" sz="2000" b="1">
                <a:latin typeface="Book Antiqua" pitchFamily="18" charset="0"/>
              </a:rPr>
              <a:t>a) instruments de recerca o tècniques quantitatives (són mitjans que el </a:t>
            </a:r>
            <a:r>
              <a:rPr lang="es-ES" sz="2000" b="1">
                <a:latin typeface="Book Antiqua" pitchFamily="18" charset="0"/>
              </a:rPr>
              <a:t>recercador elabora amb el propòsit de registrar la informació):</a:t>
            </a:r>
          </a:p>
          <a:p>
            <a:r>
              <a:rPr lang="ca-ES" sz="2000" b="1">
                <a:latin typeface="Book Antiqua" pitchFamily="18" charset="0"/>
              </a:rPr>
              <a:t> tests</a:t>
            </a:r>
          </a:p>
          <a:p>
            <a:r>
              <a:rPr lang="ca-ES" sz="2000" b="1">
                <a:latin typeface="Book Antiqua" pitchFamily="18" charset="0"/>
              </a:rPr>
              <a:t> proves</a:t>
            </a:r>
          </a:p>
          <a:p>
            <a:r>
              <a:rPr lang="ca-ES" sz="2000" b="1">
                <a:latin typeface="Book Antiqua" pitchFamily="18" charset="0"/>
              </a:rPr>
              <a:t> escales</a:t>
            </a:r>
          </a:p>
          <a:p>
            <a:r>
              <a:rPr lang="ca-ES" sz="2000" b="1">
                <a:latin typeface="Book Antiqua" pitchFamily="18" charset="0"/>
              </a:rPr>
              <a:t> qüestionaris</a:t>
            </a:r>
          </a:p>
          <a:p>
            <a:r>
              <a:rPr lang="ca-ES" sz="2000" b="1">
                <a:latin typeface="Book Antiqua" pitchFamily="18" charset="0"/>
              </a:rPr>
              <a:t> observació sistemàtica</a:t>
            </a:r>
          </a:p>
          <a:p>
            <a:r>
              <a:rPr lang="ca-ES" sz="2000" b="1">
                <a:latin typeface="Book Antiqua" pitchFamily="18" charset="0"/>
              </a:rPr>
              <a:t> registre d’experiments</a:t>
            </a:r>
          </a:p>
        </p:txBody>
      </p:sp>
      <p:pic>
        <p:nvPicPr>
          <p:cNvPr id="15364" name="Picture 2" descr="C:\Users\user\AppData\Local\Microsoft\Windows\Temporary Internet Files\Content.IE5\NFCV8BJO\1a%20metodología%20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4529138"/>
            <a:ext cx="304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Rectángulo"/>
          <p:cNvSpPr>
            <a:spLocks noChangeArrowheads="1"/>
          </p:cNvSpPr>
          <p:nvPr/>
        </p:nvSpPr>
        <p:spPr bwMode="auto">
          <a:xfrm>
            <a:off x="0" y="908050"/>
            <a:ext cx="91440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pt-BR" sz="3200" b="1">
                <a:latin typeface="Book Antiqua" pitchFamily="18" charset="0"/>
              </a:rPr>
              <a:t>b) estratègies de recerca o tècniques qualitatives (són processos interactius </a:t>
            </a:r>
            <a:r>
              <a:rPr lang="ca-ES" sz="3200" b="1">
                <a:latin typeface="Book Antiqua" pitchFamily="18" charset="0"/>
              </a:rPr>
              <a:t>entre el recercador i l’objecte de recerca):</a:t>
            </a:r>
          </a:p>
          <a:p>
            <a:endParaRPr lang="ca-ES" sz="3200" b="1">
              <a:latin typeface="Book Antiqua" pitchFamily="18" charset="0"/>
            </a:endParaRPr>
          </a:p>
          <a:p>
            <a:r>
              <a:rPr lang="ca-ES" sz="3200" b="1">
                <a:latin typeface="Book Antiqua" pitchFamily="18" charset="0"/>
              </a:rPr>
              <a:t> entrevista</a:t>
            </a:r>
          </a:p>
          <a:p>
            <a:r>
              <a:rPr lang="ca-ES" sz="3200" b="1">
                <a:latin typeface="Book Antiqua" pitchFamily="18" charset="0"/>
              </a:rPr>
              <a:t> observació participant</a:t>
            </a:r>
          </a:p>
          <a:p>
            <a:r>
              <a:rPr lang="ca-ES" sz="3200" b="1">
                <a:latin typeface="Book Antiqua" pitchFamily="18" charset="0"/>
              </a:rPr>
              <a:t> observació no participant</a:t>
            </a:r>
          </a:p>
          <a:p>
            <a:r>
              <a:rPr lang="pt-BR" sz="3200" b="1">
                <a:latin typeface="Book Antiqua" pitchFamily="18" charset="0"/>
              </a:rPr>
              <a:t> anàlisi de textos o documents</a:t>
            </a:r>
          </a:p>
          <a:p>
            <a:r>
              <a:rPr lang="ca-ES" sz="3200" b="1">
                <a:latin typeface="Book Antiqua" pitchFamily="18" charset="0"/>
              </a:rPr>
              <a:t> estudis de casos</a:t>
            </a:r>
          </a:p>
          <a:p>
            <a:r>
              <a:rPr lang="ca-ES" sz="3200" b="1">
                <a:latin typeface="Book Antiqua" pitchFamily="18" charset="0"/>
              </a:rPr>
              <a:t> treball de camp</a:t>
            </a:r>
          </a:p>
        </p:txBody>
      </p:sp>
      <p:pic>
        <p:nvPicPr>
          <p:cNvPr id="16386" name="Picture 2" descr="C:\Users\user\AppData\Local\Microsoft\Windows\Temporary Internet Files\Content.IE5\NFCV8BJO\interview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2924175"/>
            <a:ext cx="2708275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2 Rectángulo"/>
          <p:cNvSpPr>
            <a:spLocks noChangeArrowheads="1"/>
          </p:cNvSpPr>
          <p:nvPr/>
        </p:nvSpPr>
        <p:spPr bwMode="auto">
          <a:xfrm>
            <a:off x="0" y="1628775"/>
            <a:ext cx="8820150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s-ES" b="1"/>
              <a:t>Hi ha diverses tècniques de cerca d’informació. Segons el tipus de recerca, s’utilitza l’una o l’altra o diverses en combinació. Les més habituals són:</a:t>
            </a:r>
          </a:p>
          <a:p>
            <a:endParaRPr lang="es-ES" b="1"/>
          </a:p>
          <a:p>
            <a:r>
              <a:rPr lang="ca-ES" b="1" u="sng">
                <a:latin typeface="Symbol" pitchFamily="18" charset="2"/>
              </a:rPr>
              <a:t> </a:t>
            </a:r>
            <a:r>
              <a:rPr lang="ca-ES" b="1" u="sng"/>
              <a:t>Cerca experimental</a:t>
            </a:r>
          </a:p>
          <a:p>
            <a:r>
              <a:rPr lang="ca-ES" b="1"/>
              <a:t>És el conjunt de mètodes i tècniques emprats per recollir informació d’un</a:t>
            </a:r>
          </a:p>
          <a:p>
            <a:r>
              <a:rPr lang="es-ES" b="1"/>
              <a:t>treball de tipus experimental. Cal decidir quines variables intervenen en el</a:t>
            </a:r>
          </a:p>
          <a:p>
            <a:r>
              <a:rPr lang="es-ES" b="1"/>
              <a:t>procés estudiat, quina de les variables interessa investigar (variables</a:t>
            </a:r>
          </a:p>
          <a:p>
            <a:r>
              <a:rPr lang="ca-ES" b="1"/>
              <a:t>independent i dependent), així com dissenyar un experiment per controlar la</a:t>
            </a:r>
          </a:p>
          <a:p>
            <a:r>
              <a:rPr lang="es-ES" b="1"/>
              <a:t>variació i dependència d’aquestes variables.</a:t>
            </a:r>
          </a:p>
          <a:p>
            <a:endParaRPr lang="es-ES" b="1"/>
          </a:p>
          <a:p>
            <a:r>
              <a:rPr lang="ca-ES" sz="2000" b="1" u="sng">
                <a:latin typeface="Symbol" pitchFamily="18" charset="2"/>
              </a:rPr>
              <a:t> </a:t>
            </a:r>
            <a:r>
              <a:rPr lang="ca-ES" b="1" u="sng"/>
              <a:t>Cerca bibliogràfica i documental</a:t>
            </a:r>
          </a:p>
          <a:p>
            <a:r>
              <a:rPr lang="es-ES" b="1"/>
              <a:t>És la localització d’informació continguda en llibres, revistes generals o</a:t>
            </a:r>
          </a:p>
          <a:p>
            <a:r>
              <a:rPr lang="ca-ES" b="1"/>
              <a:t>especialitzades, diaris, arxius, documents escrits o amb imatges en</a:t>
            </a:r>
          </a:p>
          <a:p>
            <a:r>
              <a:rPr lang="ca-ES" b="1"/>
              <a:t>diferents suports (convencionals, TIC, MAV...). És una tècnica que s’utilitza</a:t>
            </a:r>
          </a:p>
          <a:p>
            <a:r>
              <a:rPr lang="es-ES" b="1"/>
              <a:t>en la realització de tots els treballs de recerca.</a:t>
            </a:r>
            <a:endParaRPr lang="ca-ES" b="1">
              <a:latin typeface="Book Antiqua" pitchFamily="18" charset="0"/>
            </a:endParaRPr>
          </a:p>
        </p:txBody>
      </p:sp>
      <p:pic>
        <p:nvPicPr>
          <p:cNvPr id="17410" name="Picture 2" descr="C:\Users\user\AppData\Local\Microsoft\Windows\Temporary Internet Files\Content.IE5\I1401TK8\recerc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0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Rectángulo"/>
          <p:cNvSpPr>
            <a:spLocks noChangeArrowheads="1"/>
          </p:cNvSpPr>
          <p:nvPr/>
        </p:nvSpPr>
        <p:spPr bwMode="auto">
          <a:xfrm>
            <a:off x="31750" y="692150"/>
            <a:ext cx="89281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ca-ES" b="1" u="sng"/>
              <a:t>*Consulta de fonts històriques</a:t>
            </a:r>
          </a:p>
          <a:p>
            <a:pPr algn="just"/>
            <a:r>
              <a:rPr lang="ca-ES" b="1"/>
              <a:t>És la consulta de materials diversos (escrits, visuals o orals, en arxius,</a:t>
            </a:r>
          </a:p>
          <a:p>
            <a:pPr algn="just"/>
            <a:r>
              <a:rPr lang="ca-ES" b="1"/>
              <a:t>biblioteques o a través de testimonis de persones) per obtenir informació</a:t>
            </a:r>
          </a:p>
          <a:p>
            <a:pPr algn="just"/>
            <a:r>
              <a:rPr lang="ca-ES" b="1"/>
              <a:t>sobre fets històrics i sobre les causes que els van produir.</a:t>
            </a:r>
          </a:p>
          <a:p>
            <a:pPr algn="just"/>
            <a:endParaRPr lang="ca-ES" b="1"/>
          </a:p>
          <a:p>
            <a:pPr algn="just"/>
            <a:r>
              <a:rPr lang="ca-ES" sz="2000" b="1" u="sng">
                <a:latin typeface="Symbol" pitchFamily="18" charset="2"/>
              </a:rPr>
              <a:t> </a:t>
            </a:r>
            <a:r>
              <a:rPr lang="ca-ES" b="1" u="sng"/>
              <a:t>Cerca a Internet</a:t>
            </a:r>
          </a:p>
          <a:p>
            <a:pPr algn="just"/>
            <a:r>
              <a:rPr lang="ca-ES" b="1"/>
              <a:t>És l’exploració de recursos sobre qualsevol tema a través d’Internet. L’eina</a:t>
            </a:r>
          </a:p>
          <a:p>
            <a:pPr algn="just"/>
            <a:r>
              <a:rPr lang="es-ES" b="1"/>
              <a:t>que s’utilitza en aquest tipus d’investigació és un cercador.</a:t>
            </a:r>
          </a:p>
          <a:p>
            <a:pPr algn="just"/>
            <a:endParaRPr lang="es-ES" b="1"/>
          </a:p>
          <a:p>
            <a:pPr algn="just"/>
            <a:r>
              <a:rPr lang="pt-BR" sz="2000" b="1" u="sng">
                <a:latin typeface="Symbol" pitchFamily="18" charset="2"/>
              </a:rPr>
              <a:t> </a:t>
            </a:r>
            <a:r>
              <a:rPr lang="pt-BR" b="1" u="sng">
                <a:latin typeface="Arial,Bold"/>
              </a:rPr>
              <a:t>Observació artística o arquitectònica d’un disseny o instal·lació</a:t>
            </a:r>
          </a:p>
          <a:p>
            <a:pPr algn="just"/>
            <a:r>
              <a:rPr lang="ca-ES" b="1"/>
              <a:t>En tots aquests casos és convenient disposar d’un esquema pautat amb els</a:t>
            </a:r>
          </a:p>
          <a:p>
            <a:pPr algn="just"/>
            <a:r>
              <a:rPr lang="ca-ES" b="1"/>
              <a:t>factors que caldrà observar, analitzar, interpretar i valorar, tant des del punt</a:t>
            </a:r>
          </a:p>
          <a:p>
            <a:pPr algn="just"/>
            <a:r>
              <a:rPr lang="pt-BR" b="1"/>
              <a:t>de vista funcional com estètic o semiòtic.</a:t>
            </a:r>
          </a:p>
          <a:p>
            <a:pPr algn="just"/>
            <a:endParaRPr lang="ca-ES" sz="1200" b="1"/>
          </a:p>
          <a:p>
            <a:pPr algn="just"/>
            <a:endParaRPr lang="ca-ES" sz="1200" b="1"/>
          </a:p>
          <a:p>
            <a:pPr algn="just"/>
            <a:r>
              <a:rPr lang="ca-ES" sz="2000" b="1" u="sng">
                <a:latin typeface="Symbol" pitchFamily="18" charset="2"/>
              </a:rPr>
              <a:t> </a:t>
            </a:r>
            <a:r>
              <a:rPr lang="ca-ES" b="1" u="sng"/>
              <a:t>Observació sociocultural</a:t>
            </a:r>
          </a:p>
          <a:p>
            <a:pPr algn="just"/>
            <a:r>
              <a:rPr lang="ca-ES" b="1"/>
              <a:t>És la més adequada per estudiar comportaments o esdeveniments socials.</a:t>
            </a:r>
          </a:p>
          <a:p>
            <a:pPr algn="just"/>
            <a:r>
              <a:rPr lang="ca-ES" b="1"/>
              <a:t>Aplica eines de recollida d’informació com les entrevistes, els qüestionaris,</a:t>
            </a:r>
          </a:p>
          <a:p>
            <a:pPr algn="just"/>
            <a:r>
              <a:rPr lang="ca-ES" b="1"/>
              <a:t>les enquestes o els registres d’observació.</a:t>
            </a:r>
            <a:endParaRPr lang="ca-ES" b="1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a-ES" dirty="0" smtClean="0"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Les fonts d’informació</a:t>
            </a:r>
            <a:endParaRPr lang="ca-ES" dirty="0"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341438"/>
            <a:ext cx="8586788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Rectángulo"/>
          <p:cNvSpPr>
            <a:spLocks noChangeArrowheads="1"/>
          </p:cNvSpPr>
          <p:nvPr/>
        </p:nvSpPr>
        <p:spPr bwMode="auto">
          <a:xfrm>
            <a:off x="323850" y="704850"/>
            <a:ext cx="8496300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ca-ES" b="1" i="1"/>
              <a:t>Existeix una gran varietat de fonts de diverses característiques :</a:t>
            </a:r>
          </a:p>
          <a:p>
            <a:endParaRPr lang="ca-ES" b="1"/>
          </a:p>
          <a:p>
            <a:r>
              <a:rPr lang="ca-ES" sz="2000" b="1" u="sng">
                <a:latin typeface="Symbol" pitchFamily="18" charset="2"/>
              </a:rPr>
              <a:t> </a:t>
            </a:r>
            <a:r>
              <a:rPr lang="ca-ES" b="1" u="sng"/>
              <a:t>Fonts orals </a:t>
            </a:r>
            <a:r>
              <a:rPr lang="ca-ES" b="1"/>
              <a:t>: són relativament fiables quan es tracta de fets o situacions</a:t>
            </a:r>
          </a:p>
          <a:p>
            <a:r>
              <a:rPr lang="fr-FR" b="1"/>
              <a:t>actuals. És convenient contrastar-les amb fonts escrites o bé orals de</a:t>
            </a:r>
          </a:p>
          <a:p>
            <a:r>
              <a:rPr lang="ca-ES" b="1"/>
              <a:t>procedència diferent.</a:t>
            </a:r>
          </a:p>
          <a:p>
            <a:endParaRPr lang="ca-ES" b="1"/>
          </a:p>
          <a:p>
            <a:r>
              <a:rPr lang="ca-ES" sz="2000" b="1" u="sng">
                <a:latin typeface="Symbol" pitchFamily="18" charset="2"/>
              </a:rPr>
              <a:t> </a:t>
            </a:r>
            <a:r>
              <a:rPr lang="ca-ES" b="1" u="sng"/>
              <a:t>Fonts documentals </a:t>
            </a:r>
            <a:r>
              <a:rPr lang="ca-ES" b="1"/>
              <a:t>: són molt diverses (censos, registres parroquials, llibres de comptabilitat, legislació, pel·lícules, etc). Generalment es troben als arxius, </a:t>
            </a:r>
            <a:r>
              <a:rPr lang="pt-BR" b="1"/>
              <a:t>aquests poden ser municipals, autonòmics, estatals, etc, o també especialitzats </a:t>
            </a:r>
            <a:r>
              <a:rPr lang="fr-FR" b="1"/>
              <a:t>com per exemple les filmoteques.</a:t>
            </a:r>
          </a:p>
          <a:p>
            <a:endParaRPr lang="fr-FR" b="1"/>
          </a:p>
          <a:p>
            <a:r>
              <a:rPr lang="fr-FR" sz="2000" b="1" u="sng">
                <a:latin typeface="Symbol" pitchFamily="18" charset="2"/>
              </a:rPr>
              <a:t> </a:t>
            </a:r>
            <a:r>
              <a:rPr lang="fr-FR" b="1" u="sng"/>
              <a:t>Fonts periodístiques </a:t>
            </a:r>
            <a:r>
              <a:rPr lang="fr-FR" b="1"/>
              <a:t>: els diaris, les revistes i d’altres publicacions periòdiques </a:t>
            </a:r>
            <a:r>
              <a:rPr lang="ca-ES" b="1"/>
              <a:t>permeten contrastar diverses opinions sobre un fet concret. Les podem trobar a les hemeroteques.</a:t>
            </a:r>
            <a:endParaRPr lang="ca-ES" b="1">
              <a:latin typeface="Book Antiqua" pitchFamily="18" charset="0"/>
            </a:endParaRPr>
          </a:p>
        </p:txBody>
      </p:sp>
      <p:pic>
        <p:nvPicPr>
          <p:cNvPr id="20482" name="Picture 2" descr="C:\Users\user\AppData\Local\Microsoft\Windows\Temporary Internet Files\Content.IE5\PFKZV3AI\orales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6638" y="4868863"/>
            <a:ext cx="1990725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Rectángulo"/>
          <p:cNvSpPr>
            <a:spLocks noChangeArrowheads="1"/>
          </p:cNvSpPr>
          <p:nvPr/>
        </p:nvSpPr>
        <p:spPr bwMode="auto">
          <a:xfrm>
            <a:off x="28575" y="2208213"/>
            <a:ext cx="8713788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fr-FR" sz="2000" b="1" u="sng">
                <a:latin typeface="Symbol" pitchFamily="18" charset="2"/>
              </a:rPr>
              <a:t> </a:t>
            </a:r>
            <a:r>
              <a:rPr lang="fr-FR" b="1" u="sng"/>
              <a:t>Fonts artístiques i arqueològiques </a:t>
            </a:r>
            <a:r>
              <a:rPr lang="fr-FR" b="1"/>
              <a:t>: reflecteixen la mentalitat d’un moment</a:t>
            </a:r>
          </a:p>
          <a:p>
            <a:pPr algn="just"/>
            <a:r>
              <a:rPr lang="ca-ES" b="1"/>
              <a:t>històric concret en un lloc determinat. Generalment es troben en museus i en</a:t>
            </a:r>
          </a:p>
          <a:p>
            <a:pPr algn="just"/>
            <a:r>
              <a:rPr lang="ca-ES" b="1"/>
              <a:t>excavacions.</a:t>
            </a:r>
          </a:p>
          <a:p>
            <a:pPr algn="just"/>
            <a:endParaRPr lang="ca-ES" b="1"/>
          </a:p>
          <a:p>
            <a:pPr algn="just"/>
            <a:r>
              <a:rPr lang="ca-ES" sz="2000" b="1" u="sng">
                <a:latin typeface="Symbol" pitchFamily="18" charset="2"/>
              </a:rPr>
              <a:t> </a:t>
            </a:r>
            <a:r>
              <a:rPr lang="ca-ES" b="1" u="sng"/>
              <a:t>Fonts bibliogràfiques </a:t>
            </a:r>
            <a:r>
              <a:rPr lang="ca-ES" b="1"/>
              <a:t>: són necessàries per conèixer l’amplitud i profunditat</a:t>
            </a:r>
          </a:p>
          <a:p>
            <a:pPr algn="just"/>
            <a:r>
              <a:rPr lang="ca-ES" b="1"/>
              <a:t>amb què s’ha tractat un tema determinat. És troben a les biblioteques.</a:t>
            </a:r>
          </a:p>
          <a:p>
            <a:pPr algn="just"/>
            <a:endParaRPr lang="ca-ES" b="1"/>
          </a:p>
          <a:p>
            <a:pPr algn="just"/>
            <a:r>
              <a:rPr lang="pt-BR" sz="2000" b="1" u="sng">
                <a:latin typeface="Symbol" pitchFamily="18" charset="2"/>
              </a:rPr>
              <a:t> </a:t>
            </a:r>
            <a:r>
              <a:rPr lang="pt-BR" b="1" u="sng"/>
              <a:t>Internet </a:t>
            </a:r>
            <a:r>
              <a:rPr lang="pt-BR" b="1"/>
              <a:t>: Hi trobem nombrosos recursos i documents sencers, oferts per </a:t>
            </a:r>
            <a:r>
              <a:rPr lang="ca-ES" b="1"/>
              <a:t>universitats, organismes públics, empreses i individus; s’hi poden trobar, consultar i copiar diccionaris de tot tipus, enciclopèdies, il·lustracions, notícies o articles de diaris i revistes, textos literaris, etc</a:t>
            </a:r>
            <a:endParaRPr lang="ca-ES" b="1">
              <a:latin typeface="Book Antiqua" pitchFamily="18" charset="0"/>
            </a:endParaRPr>
          </a:p>
        </p:txBody>
      </p:sp>
      <p:pic>
        <p:nvPicPr>
          <p:cNvPr id="21506" name="Picture 3" descr="C:\Users\user\AppData\Local\Microsoft\Windows\Temporary Internet Files\Content.IE5\PFKZV3AI\Roman_Election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12713"/>
            <a:ext cx="19050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5" descr="C:\Users\user\AppData\Local\Microsoft\Windows\Temporary Internet Files\Content.IE5\KDVHWK7K\internet_1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5229225"/>
            <a:ext cx="1643062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</TotalTime>
  <Words>625</Words>
  <Application>Microsoft Office PowerPoint</Application>
  <PresentationFormat>Presentació en pantalla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Plantilla de diseño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21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Arial,Bold</vt:lpstr>
      <vt:lpstr>Symbol</vt:lpstr>
      <vt:lpstr>Vértice</vt:lpstr>
      <vt:lpstr>Vértice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Metodologies de recerca</dc:title>
  <dc:creator>user</dc:creator>
  <cp:lastModifiedBy>CIM</cp:lastModifiedBy>
  <cp:revision>23</cp:revision>
  <dcterms:created xsi:type="dcterms:W3CDTF">2017-05-26T19:03:12Z</dcterms:created>
  <dcterms:modified xsi:type="dcterms:W3CDTF">2017-06-07T16:55:05Z</dcterms:modified>
</cp:coreProperties>
</file>