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71" r:id="rId6"/>
    <p:sldId id="260" r:id="rId7"/>
    <p:sldId id="274" r:id="rId8"/>
    <p:sldId id="262" r:id="rId9"/>
    <p:sldId id="266" r:id="rId10"/>
    <p:sldId id="276" r:id="rId11"/>
    <p:sldId id="263" r:id="rId12"/>
    <p:sldId id="272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7" autoAdjust="0"/>
    <p:restoredTop sz="95497" autoAdjust="0"/>
  </p:normalViewPr>
  <p:slideViewPr>
    <p:cSldViewPr>
      <p:cViewPr>
        <p:scale>
          <a:sx n="70" d="100"/>
          <a:sy n="70" d="100"/>
        </p:scale>
        <p:origin x="-142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10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10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10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10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10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10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10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10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110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110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10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10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2482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2744013" y="1008933"/>
            <a:ext cx="1081625" cy="1499896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5" name="Shape 15"/>
          <p:cNvSpPr/>
          <p:nvPr/>
        </p:nvSpPr>
        <p:spPr>
          <a:xfrm rot="10800000">
            <a:off x="5318350" y="4355671"/>
            <a:ext cx="1081625" cy="1499896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044700" y="1925674"/>
            <a:ext cx="3054600" cy="204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044700" y="4155440"/>
            <a:ext cx="3054600" cy="9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82625" y="188913"/>
            <a:ext cx="77739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2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1743075"/>
            <a:ext cx="7773900" cy="15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H="1">
            <a:off x="7595938" y="613633"/>
            <a:ext cx="1081625" cy="1499896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1" name="Shape 21"/>
          <p:cNvSpPr/>
          <p:nvPr/>
        </p:nvSpPr>
        <p:spPr>
          <a:xfrm rot="10800000" flipH="1">
            <a:off x="466425" y="4744471"/>
            <a:ext cx="1081625" cy="1499896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73700" y="2408600"/>
            <a:ext cx="7596600" cy="204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3999900" cy="447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32400" y="1633633"/>
            <a:ext cx="3999900" cy="4472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865867"/>
            <a:ext cx="2808000" cy="3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5878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9033"/>
            <a:ext cx="4045200" cy="238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209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9500" y="5625233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276167"/>
            <a:ext cx="8520600" cy="28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4216000"/>
            <a:ext cx="85206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 descr="logo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9850" y="766800"/>
            <a:ext cx="3744300" cy="16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1516475" y="3257700"/>
            <a:ext cx="5897700" cy="16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rgbClr val="C00000"/>
                </a:solidFill>
              </a:rPr>
              <a:t>INTERCANVI VILASSAR-LATRE</a:t>
            </a:r>
            <a:r>
              <a:rPr lang="es-ES" sz="3600" dirty="0">
                <a:solidFill>
                  <a:srgbClr val="C00000"/>
                </a:solidFill>
              </a:rPr>
              <a:t>S</a:t>
            </a:r>
            <a:r>
              <a:rPr lang="es-ES" sz="3600" b="1" dirty="0">
                <a:solidFill>
                  <a:srgbClr val="C00000"/>
                </a:solidFill>
              </a:rPr>
              <a:t>NE</a:t>
            </a:r>
            <a:br>
              <a:rPr lang="es-ES" sz="3600" b="1" dirty="0">
                <a:solidFill>
                  <a:srgbClr val="C00000"/>
                </a:solidFill>
              </a:rPr>
            </a:br>
            <a:endParaRPr sz="3600" b="1" dirty="0">
              <a:solidFill>
                <a:srgbClr val="C00000"/>
              </a:solidFill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4459600" y="4883700"/>
            <a:ext cx="30000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 b="1" dirty="0" err="1">
                <a:solidFill>
                  <a:schemeClr val="dk1"/>
                </a:solidFill>
              </a:rPr>
              <a:t>Curs</a:t>
            </a:r>
            <a:r>
              <a:rPr lang="es-ES" sz="2200" b="1" dirty="0">
                <a:solidFill>
                  <a:schemeClr val="dk1"/>
                </a:solidFill>
              </a:rPr>
              <a:t> </a:t>
            </a:r>
            <a:r>
              <a:rPr lang="es-ES" sz="2200" b="1" dirty="0" smtClean="0">
                <a:solidFill>
                  <a:schemeClr val="dk1"/>
                </a:solidFill>
              </a:rPr>
              <a:t>2017-18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82625" y="188913"/>
            <a:ext cx="7773988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 smtClean="0"/>
              <a:t>Què</a:t>
            </a:r>
            <a:r>
              <a:rPr lang="es-ES" dirty="0" smtClean="0"/>
              <a:t> </a:t>
            </a:r>
            <a:r>
              <a:rPr lang="es-ES" dirty="0" err="1" smtClean="0"/>
              <a:t>s’espera</a:t>
            </a:r>
            <a:r>
              <a:rPr lang="es-ES" dirty="0" smtClean="0"/>
              <a:t> del </a:t>
            </a:r>
            <a:r>
              <a:rPr lang="es-ES" dirty="0" err="1" smtClean="0"/>
              <a:t>nostre</a:t>
            </a:r>
            <a:r>
              <a:rPr lang="es-ES" dirty="0" smtClean="0"/>
              <a:t> </a:t>
            </a:r>
            <a:r>
              <a:rPr lang="es-ES" dirty="0" err="1" smtClean="0"/>
              <a:t>alumnat</a:t>
            </a:r>
            <a:r>
              <a:rPr lang="es-ES" dirty="0" smtClean="0"/>
              <a:t>?</a:t>
            </a: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Shape 123" descr="log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01" y="6165304"/>
            <a:ext cx="2597823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67544" y="1628800"/>
            <a:ext cx="7704856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lnSpc>
                <a:spcPct val="150000"/>
              </a:lnSpc>
              <a:spcBef>
                <a:spcPts val="0"/>
              </a:spcBef>
              <a:buFont typeface="Courier New"/>
              <a:buChar char="o"/>
            </a:pPr>
            <a:r>
              <a:rPr lang="es-ES" b="1" dirty="0" err="1" smtClean="0"/>
              <a:t>Acollir</a:t>
            </a:r>
            <a:r>
              <a:rPr lang="es-ES" dirty="0" smtClean="0"/>
              <a:t> </a:t>
            </a:r>
            <a:r>
              <a:rPr lang="es-ES" dirty="0" err="1" smtClean="0"/>
              <a:t>l’alumne</a:t>
            </a:r>
            <a:r>
              <a:rPr lang="es-ES" dirty="0" smtClean="0"/>
              <a:t>/a </a:t>
            </a:r>
            <a:r>
              <a:rPr lang="es-ES" dirty="0" err="1" smtClean="0"/>
              <a:t>francès</a:t>
            </a:r>
            <a:r>
              <a:rPr lang="es-ES" dirty="0" smtClean="0"/>
              <a:t>/a </a:t>
            </a:r>
            <a:r>
              <a:rPr lang="es-ES" b="1" dirty="0" err="1" smtClean="0"/>
              <a:t>com</a:t>
            </a:r>
            <a:r>
              <a:rPr lang="es-ES" dirty="0" smtClean="0"/>
              <a:t> si </a:t>
            </a:r>
            <a:r>
              <a:rPr lang="es-ES" dirty="0" err="1" smtClean="0"/>
              <a:t>fos</a:t>
            </a:r>
            <a:r>
              <a:rPr lang="es-ES" dirty="0" smtClean="0"/>
              <a:t> </a:t>
            </a:r>
            <a:r>
              <a:rPr lang="es-ES" b="1" dirty="0" smtClean="0"/>
              <a:t>un </a:t>
            </a:r>
            <a:r>
              <a:rPr lang="es-ES" b="1" dirty="0" err="1" smtClean="0"/>
              <a:t>més</a:t>
            </a:r>
            <a:r>
              <a:rPr lang="es-ES" b="1" dirty="0" smtClean="0"/>
              <a:t> </a:t>
            </a:r>
            <a:r>
              <a:rPr lang="es-ES" dirty="0" smtClean="0"/>
              <a:t>de casa </a:t>
            </a:r>
            <a:r>
              <a:rPr lang="es-ES" dirty="0" err="1" smtClean="0"/>
              <a:t>seva</a:t>
            </a:r>
            <a:endParaRPr lang="es-ES" dirty="0" smtClean="0"/>
          </a:p>
          <a:p>
            <a:pPr marL="800100" lvl="1">
              <a:lnSpc>
                <a:spcPct val="150000"/>
              </a:lnSpc>
              <a:spcBef>
                <a:spcPts val="0"/>
              </a:spcBef>
              <a:buFont typeface="Courier New"/>
              <a:buChar char="o"/>
            </a:pPr>
            <a:r>
              <a:rPr lang="es-ES" dirty="0" smtClean="0"/>
              <a:t>Apreciar i </a:t>
            </a:r>
            <a:r>
              <a:rPr lang="es-ES" dirty="0"/>
              <a:t>s</a:t>
            </a:r>
            <a:r>
              <a:rPr lang="es-ES" dirty="0" smtClean="0"/>
              <a:t>aber estar </a:t>
            </a:r>
            <a:r>
              <a:rPr lang="es-ES" dirty="0" err="1" smtClean="0"/>
              <a:t>amb</a:t>
            </a:r>
            <a:r>
              <a:rPr lang="es-ES" dirty="0" smtClean="0"/>
              <a:t> la </a:t>
            </a:r>
            <a:r>
              <a:rPr lang="es-ES" dirty="0" err="1" smtClean="0"/>
              <a:t>família</a:t>
            </a:r>
            <a:r>
              <a:rPr lang="es-ES" dirty="0" smtClean="0"/>
              <a:t> que </a:t>
            </a:r>
            <a:r>
              <a:rPr lang="es-ES" dirty="0" err="1" smtClean="0"/>
              <a:t>l’acull</a:t>
            </a:r>
            <a:endParaRPr lang="es-ES" dirty="0" smtClean="0"/>
          </a:p>
          <a:p>
            <a:pPr marL="342900">
              <a:lnSpc>
                <a:spcPct val="150000"/>
              </a:lnSpc>
              <a:spcBef>
                <a:spcPts val="0"/>
              </a:spcBef>
              <a:buFont typeface="Courier New"/>
              <a:buChar char="o"/>
            </a:pPr>
            <a:r>
              <a:rPr lang="es-ES" b="1" dirty="0" err="1"/>
              <a:t>Fer</a:t>
            </a:r>
            <a:r>
              <a:rPr lang="es-ES" b="1" dirty="0"/>
              <a:t>-lo </a:t>
            </a:r>
            <a:r>
              <a:rPr lang="es-ES" b="1" dirty="0" err="1"/>
              <a:t>partícip</a:t>
            </a:r>
            <a:r>
              <a:rPr lang="es-ES" b="1" dirty="0"/>
              <a:t> </a:t>
            </a:r>
            <a:r>
              <a:rPr lang="es-ES" dirty="0"/>
              <a:t>de les </a:t>
            </a:r>
            <a:r>
              <a:rPr lang="es-ES" dirty="0" err="1" smtClean="0"/>
              <a:t>seves</a:t>
            </a:r>
            <a:r>
              <a:rPr lang="es-ES" dirty="0" smtClean="0"/>
              <a:t> </a:t>
            </a:r>
            <a:r>
              <a:rPr lang="es-ES" dirty="0" err="1" smtClean="0"/>
              <a:t>activitats</a:t>
            </a:r>
            <a:r>
              <a:rPr lang="es-ES" dirty="0" smtClean="0"/>
              <a:t> </a:t>
            </a:r>
            <a:r>
              <a:rPr lang="es-ES" dirty="0" err="1" smtClean="0"/>
              <a:t>diàries</a:t>
            </a:r>
            <a:endParaRPr lang="es-ES" dirty="0" smtClean="0"/>
          </a:p>
          <a:p>
            <a:pPr marL="800100" lvl="1">
              <a:lnSpc>
                <a:spcPct val="150000"/>
              </a:lnSpc>
              <a:spcBef>
                <a:spcPts val="0"/>
              </a:spcBef>
              <a:buFont typeface="Courier New"/>
              <a:buChar char="o"/>
            </a:pPr>
            <a:r>
              <a:rPr lang="es-ES" dirty="0" smtClean="0"/>
              <a:t>Participar </a:t>
            </a:r>
            <a:r>
              <a:rPr lang="es-ES" dirty="0" err="1" smtClean="0"/>
              <a:t>d’allò</a:t>
            </a:r>
            <a:r>
              <a:rPr lang="es-ES" dirty="0" smtClean="0"/>
              <a:t> que </a:t>
            </a:r>
            <a:r>
              <a:rPr lang="es-ES" dirty="0" err="1" smtClean="0"/>
              <a:t>els</a:t>
            </a:r>
            <a:r>
              <a:rPr lang="es-ES" dirty="0" smtClean="0"/>
              <a:t> hi </a:t>
            </a:r>
            <a:r>
              <a:rPr lang="es-ES" dirty="0" err="1" smtClean="0"/>
              <a:t>proposin</a:t>
            </a:r>
            <a:r>
              <a:rPr lang="es-ES" dirty="0" smtClean="0"/>
              <a:t> a </a:t>
            </a:r>
            <a:r>
              <a:rPr lang="es-ES" dirty="0" err="1" smtClean="0"/>
              <a:t>Latresne</a:t>
            </a:r>
            <a:endParaRPr lang="es-ES" dirty="0"/>
          </a:p>
          <a:p>
            <a:pPr marL="342900" lvl="0">
              <a:lnSpc>
                <a:spcPct val="150000"/>
              </a:lnSpc>
              <a:spcBef>
                <a:spcPts val="0"/>
              </a:spcBef>
              <a:buFont typeface="Courier New"/>
              <a:buChar char="o"/>
            </a:pPr>
            <a:r>
              <a:rPr lang="es-ES" dirty="0" err="1" smtClean="0"/>
              <a:t>Ensenyar</a:t>
            </a:r>
            <a:r>
              <a:rPr lang="es-ES" dirty="0" smtClean="0"/>
              <a:t>-li les </a:t>
            </a:r>
            <a:r>
              <a:rPr lang="es-ES" dirty="0" err="1" smtClean="0"/>
              <a:t>nostres</a:t>
            </a:r>
            <a:r>
              <a:rPr lang="es-ES" dirty="0" smtClean="0"/>
              <a:t> </a:t>
            </a:r>
            <a:r>
              <a:rPr lang="es-ES" b="1" dirty="0" err="1" smtClean="0"/>
              <a:t>costums</a:t>
            </a:r>
            <a:r>
              <a:rPr lang="es-ES" b="1" dirty="0" smtClean="0"/>
              <a:t> i </a:t>
            </a:r>
            <a:r>
              <a:rPr lang="es-ES" b="1" dirty="0" err="1" smtClean="0"/>
              <a:t>hàbits</a:t>
            </a:r>
            <a:r>
              <a:rPr lang="es-ES" b="1" dirty="0" smtClean="0"/>
              <a:t> 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Font typeface="Courier New"/>
              <a:buChar char="o"/>
            </a:pPr>
            <a:r>
              <a:rPr lang="es-ES" dirty="0" err="1" smtClean="0"/>
              <a:t>Entendre</a:t>
            </a:r>
            <a:r>
              <a:rPr lang="es-ES" dirty="0" smtClean="0"/>
              <a:t> que hi ha </a:t>
            </a:r>
            <a:r>
              <a:rPr lang="es-ES" dirty="0" err="1" smtClean="0"/>
              <a:t>estils</a:t>
            </a:r>
            <a:r>
              <a:rPr lang="es-ES" dirty="0" smtClean="0"/>
              <a:t> de vida </a:t>
            </a:r>
            <a:r>
              <a:rPr lang="es-ES" dirty="0" err="1" smtClean="0"/>
              <a:t>diferents</a:t>
            </a:r>
            <a:endParaRPr lang="es-ES" dirty="0" smtClean="0"/>
          </a:p>
          <a:p>
            <a:pPr marL="342900" lvl="0">
              <a:lnSpc>
                <a:spcPct val="150000"/>
              </a:lnSpc>
              <a:spcBef>
                <a:spcPts val="0"/>
              </a:spcBef>
              <a:buFont typeface="Courier New"/>
              <a:buChar char="o"/>
            </a:pPr>
            <a:r>
              <a:rPr lang="es-ES" b="1" dirty="0" err="1"/>
              <a:t>A</a:t>
            </a:r>
            <a:r>
              <a:rPr lang="es-ES" b="1" dirty="0" err="1" smtClean="0"/>
              <a:t>profundir</a:t>
            </a:r>
            <a:r>
              <a:rPr lang="es-ES" dirty="0" smtClean="0"/>
              <a:t> </a:t>
            </a:r>
            <a:r>
              <a:rPr lang="es-ES" dirty="0"/>
              <a:t>en la </a:t>
            </a:r>
            <a:r>
              <a:rPr lang="es-ES" b="1" dirty="0" err="1"/>
              <a:t>llengua</a:t>
            </a:r>
            <a:r>
              <a:rPr lang="es-ES" b="1" dirty="0"/>
              <a:t> </a:t>
            </a:r>
            <a:r>
              <a:rPr lang="es-ES" b="1" dirty="0" err="1" smtClean="0"/>
              <a:t>estrangera</a:t>
            </a:r>
            <a:endParaRPr lang="es-ES" b="1" dirty="0" smtClean="0"/>
          </a:p>
          <a:p>
            <a:pPr marL="342900" lvl="0">
              <a:lnSpc>
                <a:spcPct val="150000"/>
              </a:lnSpc>
              <a:spcBef>
                <a:spcPts val="0"/>
              </a:spcBef>
              <a:buFont typeface="Courier New"/>
              <a:buChar char="o"/>
            </a:pPr>
            <a:r>
              <a:rPr lang="es-ES" b="1" dirty="0" err="1" smtClean="0"/>
              <a:t>Gaudir</a:t>
            </a:r>
            <a:r>
              <a:rPr lang="es-ES" dirty="0" smtClean="0"/>
              <a:t> </a:t>
            </a:r>
            <a:r>
              <a:rPr lang="es-ES" dirty="0" err="1" smtClean="0"/>
              <a:t>d’aquesta</a:t>
            </a:r>
            <a:r>
              <a:rPr lang="es-ES" dirty="0" smtClean="0"/>
              <a:t> </a:t>
            </a:r>
            <a:r>
              <a:rPr lang="es-ES" dirty="0" err="1" smtClean="0"/>
              <a:t>experiència</a:t>
            </a:r>
            <a:r>
              <a:rPr lang="es-ES" dirty="0" smtClean="0"/>
              <a:t>!</a:t>
            </a:r>
            <a:endParaRPr lang="es-ES" dirty="0"/>
          </a:p>
          <a:p>
            <a:pPr marL="342900" lvl="0">
              <a:spcBef>
                <a:spcPts val="0"/>
              </a:spcBef>
              <a:buFont typeface="Courier New"/>
              <a:buChar char="o"/>
            </a:pPr>
            <a:endParaRPr lang="es-ES" dirty="0" smtClean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endParaRPr lang="es-ES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22718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684213" y="1341438"/>
            <a:ext cx="777398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682625" y="260698"/>
            <a:ext cx="7773988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Documentació</a:t>
            </a: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Shape 143" descr="log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01" y="6165304"/>
            <a:ext cx="2597823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11560" y="1557338"/>
            <a:ext cx="7773900" cy="374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es-ES" b="1" dirty="0"/>
              <a:t>DNI</a:t>
            </a:r>
            <a:r>
              <a:rPr lang="es-ES" dirty="0"/>
              <a:t> o </a:t>
            </a:r>
            <a:r>
              <a:rPr lang="es-ES" b="1" dirty="0" err="1" smtClean="0"/>
              <a:t>passaport</a:t>
            </a:r>
            <a:r>
              <a:rPr lang="es-ES" dirty="0" smtClean="0"/>
              <a:t> </a:t>
            </a:r>
            <a:r>
              <a:rPr lang="es-ES" dirty="0" err="1" smtClean="0"/>
              <a:t>vigent</a:t>
            </a:r>
            <a:r>
              <a:rPr lang="es-ES" dirty="0" smtClean="0"/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es-ES" b="1" dirty="0" err="1"/>
              <a:t>Autorització</a:t>
            </a:r>
            <a:r>
              <a:rPr lang="es-ES" dirty="0"/>
              <a:t> </a:t>
            </a:r>
            <a:r>
              <a:rPr lang="es-ES" dirty="0" smtClean="0"/>
              <a:t>signada per a </a:t>
            </a:r>
            <a:r>
              <a:rPr lang="es-ES" dirty="0" err="1"/>
              <a:t>família</a:t>
            </a:r>
            <a:r>
              <a:rPr lang="es-ES" dirty="0"/>
              <a:t> </a:t>
            </a:r>
            <a:r>
              <a:rPr lang="es-ES" dirty="0" smtClean="0"/>
              <a:t>expedida </a:t>
            </a:r>
            <a:r>
              <a:rPr lang="es-ES" dirty="0" err="1" smtClean="0"/>
              <a:t>pels</a:t>
            </a:r>
            <a:r>
              <a:rPr lang="es-ES" dirty="0" smtClean="0"/>
              <a:t> </a:t>
            </a:r>
            <a:r>
              <a:rPr lang="es-ES" b="1" dirty="0" err="1" smtClean="0"/>
              <a:t>Mossos</a:t>
            </a:r>
            <a:r>
              <a:rPr lang="es-ES" b="1" dirty="0" smtClean="0"/>
              <a:t> </a:t>
            </a:r>
            <a:r>
              <a:rPr lang="es-ES" b="1" dirty="0" err="1" smtClean="0"/>
              <a:t>d’Esquadra</a:t>
            </a:r>
            <a:r>
              <a:rPr lang="es-ES" b="1" dirty="0" smtClean="0"/>
              <a:t> </a:t>
            </a:r>
            <a:r>
              <a:rPr lang="es-ES" dirty="0" smtClean="0"/>
              <a:t>conforme el </a:t>
            </a:r>
            <a:r>
              <a:rPr lang="es-ES" dirty="0" err="1" smtClean="0"/>
              <a:t>noi</a:t>
            </a:r>
            <a:r>
              <a:rPr lang="es-ES" dirty="0" smtClean="0"/>
              <a:t>/a </a:t>
            </a:r>
            <a:r>
              <a:rPr lang="es-ES" dirty="0" err="1" smtClean="0"/>
              <a:t>pot</a:t>
            </a:r>
            <a:r>
              <a:rPr lang="es-ES" dirty="0" smtClean="0"/>
              <a:t> </a:t>
            </a:r>
            <a:r>
              <a:rPr lang="es-ES" b="1" dirty="0" err="1" smtClean="0"/>
              <a:t>viatjar</a:t>
            </a:r>
            <a:r>
              <a:rPr lang="es-ES" b="1" dirty="0" smtClean="0"/>
              <a:t> </a:t>
            </a:r>
            <a:r>
              <a:rPr lang="es-ES" b="1" dirty="0" err="1" smtClean="0"/>
              <a:t>sense</a:t>
            </a:r>
            <a:r>
              <a:rPr lang="es-ES" b="1" dirty="0" smtClean="0"/>
              <a:t> </a:t>
            </a:r>
            <a:r>
              <a:rPr lang="es-ES" b="1" dirty="0" err="1" smtClean="0"/>
              <a:t>els</a:t>
            </a:r>
            <a:r>
              <a:rPr lang="es-ES" b="1" dirty="0" smtClean="0"/>
              <a:t> </a:t>
            </a:r>
            <a:r>
              <a:rPr lang="es-ES" b="1" dirty="0"/>
              <a:t>pares</a:t>
            </a:r>
            <a:r>
              <a:rPr lang="es-ES" dirty="0"/>
              <a:t> per visitar </a:t>
            </a:r>
            <a:r>
              <a:rPr lang="es-ES" dirty="0" err="1"/>
              <a:t>França</a:t>
            </a:r>
            <a:r>
              <a:rPr lang="es-ES" dirty="0"/>
              <a:t> aquella </a:t>
            </a:r>
            <a:r>
              <a:rPr lang="es-ES" dirty="0" err="1"/>
              <a:t>setmana</a:t>
            </a:r>
            <a:r>
              <a:rPr lang="es-ES" dirty="0" smtClean="0"/>
              <a:t>. </a:t>
            </a:r>
            <a:r>
              <a:rPr lang="es-ES" dirty="0" err="1" smtClean="0"/>
              <a:t>Document</a:t>
            </a:r>
            <a:r>
              <a:rPr lang="es-ES" dirty="0" smtClean="0"/>
              <a:t> </a:t>
            </a:r>
            <a:r>
              <a:rPr lang="es-ES" dirty="0" err="1" smtClean="0"/>
              <a:t>vàlid</a:t>
            </a:r>
            <a:r>
              <a:rPr lang="es-ES" dirty="0" smtClean="0"/>
              <a:t> per 3 </a:t>
            </a:r>
            <a:r>
              <a:rPr lang="es-ES" dirty="0" err="1" smtClean="0"/>
              <a:t>mesos</a:t>
            </a:r>
            <a:r>
              <a:rPr lang="es-ES" dirty="0" smtClean="0"/>
              <a:t>.</a:t>
            </a: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342900" marR="0" lvl="0" indent="-342900" algn="just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es-E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Targeta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sanitària</a:t>
            </a:r>
            <a:r>
              <a:rPr lang="es-E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europea 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(original i </a:t>
            </a:r>
            <a:r>
              <a:rPr lang="es-ES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fotocòpia</a:t>
            </a:r>
            <a:r>
              <a:rPr lang="es-E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20600" cy="837037"/>
          </a:xfrm>
        </p:spPr>
        <p:txBody>
          <a:bodyPr/>
          <a:lstStyle/>
          <a:p>
            <a:r>
              <a:rPr lang="es-E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INTERCANVI 2016 - 2017</a:t>
            </a:r>
            <a:endParaRPr lang="es-E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ww\Documents\Lastresne\fotos 1617\IMG-20180215-WA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15" y="130324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w\Documents\Lastresne\fotos 1617\IMG-20180215-WA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7843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w\Documents\Lastresne\fotos 1617\IMG-20180215-WA0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2562399" cy="192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w\Documents\Lastresne\fotos 1617\IMG-20180215-WA0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72" y="3351768"/>
            <a:ext cx="2459765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w\Documents\Lastresne\fotos 1617\IMG-20180215-WA00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378" y="2811708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82625" y="188913"/>
            <a:ext cx="7773988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 smtClean="0"/>
              <a:t>Professorat</a:t>
            </a:r>
            <a:r>
              <a:rPr lang="es-ES" dirty="0" smtClean="0"/>
              <a:t> responsable</a:t>
            </a: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11560" y="1484784"/>
            <a:ext cx="7773988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ca-ES" dirty="0" smtClean="0"/>
              <a:t>CARME JULIÀ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es-E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ESTER MAGRINYÀ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endParaRPr lang="es-ES" dirty="0" smtClean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ca-ES" dirty="0" smtClean="0"/>
              <a:t>Durant els dies de l’intercanvi, tant a </a:t>
            </a:r>
            <a:r>
              <a:rPr lang="ca-ES" dirty="0" err="1" smtClean="0"/>
              <a:t>Latresne</a:t>
            </a:r>
            <a:r>
              <a:rPr lang="ca-ES" dirty="0" smtClean="0"/>
              <a:t> com a Vilassar, el professorat del centre tindrà a la vostra disposició el següent telèfon de contacte, per qualsevol emergència que es pugui presentar</a:t>
            </a:r>
            <a:r>
              <a:rPr lang="es-ES" dirty="0" smtClean="0"/>
              <a:t>.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endParaRPr lang="es-ES" dirty="0"/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rPr lang="es-ES" sz="2800" dirty="0" smtClean="0"/>
              <a:t>607070670</a:t>
            </a:r>
            <a:endParaRPr sz="2800" dirty="0"/>
          </a:p>
        </p:txBody>
      </p:sp>
      <p:pic>
        <p:nvPicPr>
          <p:cNvPr id="84" name="Shape 84" descr="log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01" y="6165304"/>
            <a:ext cx="2597823" cy="504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11560" y="476672"/>
            <a:ext cx="8076724" cy="83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 dirty="0" err="1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Latresne</a:t>
            </a: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311700" y="1633633"/>
            <a:ext cx="3468212" cy="4472100"/>
          </a:xfrm>
        </p:spPr>
        <p:txBody>
          <a:bodyPr/>
          <a:lstStyle/>
          <a:p>
            <a:pPr marL="139700" indent="0">
              <a:buNone/>
            </a:pPr>
            <a:endParaRPr lang="es-ES" dirty="0" smtClean="0"/>
          </a:p>
          <a:p>
            <a:pPr marL="139700" indent="0">
              <a:buNone/>
            </a:pPr>
            <a:endParaRPr lang="es-ES" dirty="0"/>
          </a:p>
          <a:p>
            <a:pPr marL="139700" indent="0">
              <a:buNone/>
            </a:pPr>
            <a:r>
              <a:rPr lang="ca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 d’uns 3.500 habitants, situada a </a:t>
            </a:r>
          </a:p>
          <a:p>
            <a:pPr marL="139700" indent="0">
              <a:buNone/>
            </a:pPr>
            <a:r>
              <a:rPr lang="ca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11 km de Bordeus</a:t>
            </a:r>
          </a:p>
          <a:p>
            <a:pPr marL="139700" indent="0">
              <a:buNone/>
            </a:pPr>
            <a:endParaRPr lang="ca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>
              <a:buNone/>
            </a:pPr>
            <a:r>
              <a:rPr lang="ca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Regió </a:t>
            </a:r>
            <a:r>
              <a:rPr lang="ca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d'Aquitània</a:t>
            </a:r>
            <a:endParaRPr lang="ca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" name="Shape 103" descr="log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01" y="6165304"/>
            <a:ext cx="2597823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1880" y="764704"/>
            <a:ext cx="4808866" cy="52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82625" y="188913"/>
            <a:ext cx="7773988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Objectius</a:t>
            </a:r>
            <a:r>
              <a:rPr lang="es-ES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ES" sz="24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l’intercanvi</a:t>
            </a: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Shape 93" descr="log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01" y="6165304"/>
            <a:ext cx="2597823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611560" y="1556792"/>
            <a:ext cx="7848872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ourier New"/>
              <a:buChar char="o"/>
            </a:pPr>
            <a:r>
              <a:rPr lang="ca-ES" sz="1600" b="0" i="0" u="none" strike="noStrike" cap="none" dirty="0" smtClean="0">
                <a:solidFill>
                  <a:schemeClr val="dk1"/>
                </a:solidFill>
                <a:sym typeface="Arial"/>
              </a:rPr>
              <a:t>Promoure l’ús de les </a:t>
            </a:r>
            <a:r>
              <a:rPr lang="ca-ES" sz="1600" b="1" i="0" u="none" strike="noStrike" cap="none" dirty="0" smtClean="0">
                <a:solidFill>
                  <a:schemeClr val="dk1"/>
                </a:solidFill>
                <a:sym typeface="Arial"/>
              </a:rPr>
              <a:t>llengües estrangeres</a:t>
            </a:r>
            <a:r>
              <a:rPr lang="ca-ES" sz="1600" b="0" i="0" u="none" strike="noStrike" cap="none" dirty="0" smtClean="0">
                <a:solidFill>
                  <a:schemeClr val="dk1"/>
                </a:solidFill>
                <a:sym typeface="Arial"/>
              </a:rPr>
              <a:t>, francès i anglès.</a:t>
            </a:r>
            <a:endParaRPr lang="ca-ES" dirty="0" smtClean="0"/>
          </a:p>
          <a:p>
            <a:pPr marL="342900" marR="0" lvl="0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ourier New"/>
              <a:buChar char="o"/>
            </a:pPr>
            <a:r>
              <a:rPr lang="ca-ES" sz="1600" b="0" i="0" u="none" strike="noStrike" cap="none" dirty="0" smtClean="0">
                <a:solidFill>
                  <a:schemeClr val="dk1"/>
                </a:solidFill>
                <a:sym typeface="Arial"/>
              </a:rPr>
              <a:t>Conviure amb una família francesa, conèixer la seva </a:t>
            </a:r>
            <a:r>
              <a:rPr lang="ca-ES" sz="1600" b="1" i="0" u="none" strike="noStrike" cap="none" dirty="0" smtClean="0">
                <a:solidFill>
                  <a:schemeClr val="dk1"/>
                </a:solidFill>
                <a:sym typeface="Arial"/>
              </a:rPr>
              <a:t>cultura i tradicions</a:t>
            </a:r>
            <a:r>
              <a:rPr lang="ca-ES" sz="1600" b="0" i="0" u="none" strike="noStrike" cap="none" dirty="0" smtClean="0">
                <a:solidFill>
                  <a:schemeClr val="dk1"/>
                </a:solidFill>
                <a:sym typeface="Arial"/>
              </a:rPr>
              <a:t>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ourier New"/>
              <a:buChar char="o"/>
            </a:pPr>
            <a:r>
              <a:rPr lang="ca-ES" sz="1600" dirty="0" smtClean="0">
                <a:solidFill>
                  <a:schemeClr val="dk1"/>
                </a:solidFill>
              </a:rPr>
              <a:t>Visitar </a:t>
            </a:r>
            <a:r>
              <a:rPr lang="ca-ES" sz="1600" b="0" i="0" u="none" strike="noStrike" cap="none" dirty="0" smtClean="0">
                <a:solidFill>
                  <a:schemeClr val="dk1"/>
                </a:solidFill>
                <a:sym typeface="Arial"/>
              </a:rPr>
              <a:t>una </a:t>
            </a:r>
            <a:r>
              <a:rPr lang="ca-ES" sz="1600" b="1" i="0" u="none" strike="noStrike" cap="none" dirty="0" smtClean="0">
                <a:solidFill>
                  <a:schemeClr val="dk1"/>
                </a:solidFill>
                <a:sym typeface="Arial"/>
              </a:rPr>
              <a:t>escola francesa</a:t>
            </a:r>
            <a:r>
              <a:rPr lang="ca-ES" sz="1600" b="0" i="0" u="none" strike="noStrike" cap="none" dirty="0" smtClean="0">
                <a:solidFill>
                  <a:schemeClr val="dk1"/>
                </a:solidFill>
                <a:sym typeface="Arial"/>
              </a:rPr>
              <a:t>, veure com s’organitzen i com treballen.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ourier New"/>
              <a:buChar char="o"/>
            </a:pPr>
            <a:r>
              <a:rPr lang="ca-ES" sz="1600" dirty="0" smtClean="0">
                <a:solidFill>
                  <a:schemeClr val="dk1"/>
                </a:solidFill>
              </a:rPr>
              <a:t>Visitar </a:t>
            </a:r>
            <a:r>
              <a:rPr lang="ca-ES" sz="1600" b="1" dirty="0" smtClean="0">
                <a:solidFill>
                  <a:schemeClr val="dk1"/>
                </a:solidFill>
              </a:rPr>
              <a:t>Bordeus</a:t>
            </a:r>
            <a:r>
              <a:rPr lang="ca-ES" sz="1600" dirty="0" smtClean="0">
                <a:solidFill>
                  <a:schemeClr val="dk1"/>
                </a:solidFill>
              </a:rPr>
              <a:t> i les seves rodalies.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ourier New"/>
              <a:buChar char="o"/>
            </a:pPr>
            <a:r>
              <a:rPr lang="ca-ES" sz="1600" b="1" i="0" u="none" strike="noStrike" cap="none" dirty="0" smtClean="0">
                <a:solidFill>
                  <a:schemeClr val="dk1"/>
                </a:solidFill>
                <a:sym typeface="Arial"/>
              </a:rPr>
              <a:t>Acollir</a:t>
            </a:r>
            <a:r>
              <a:rPr lang="ca-ES" sz="1600" b="0" i="0" u="none" strike="noStrike" cap="none" dirty="0" smtClean="0">
                <a:solidFill>
                  <a:schemeClr val="dk1"/>
                </a:solidFill>
                <a:sym typeface="Arial"/>
              </a:rPr>
              <a:t> un estudiant francès, fer-lo participar de la nostra cultura, tradicions i llengua. (</a:t>
            </a:r>
            <a:r>
              <a:rPr lang="ca-ES" sz="1600" dirty="0" smtClean="0">
                <a:solidFill>
                  <a:schemeClr val="dk1"/>
                </a:solidFill>
              </a:rPr>
              <a:t>Cal</a:t>
            </a:r>
            <a:r>
              <a:rPr lang="ca-ES" sz="1600" b="0" i="0" u="none" strike="noStrike" cap="none" dirty="0" smtClean="0">
                <a:solidFill>
                  <a:schemeClr val="dk1"/>
                </a:solidFill>
                <a:sym typeface="Arial"/>
              </a:rPr>
              <a:t> tenir present que són estudiants de castellà).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ourier New"/>
              <a:buChar char="o"/>
            </a:pPr>
            <a:r>
              <a:rPr lang="ca-ES" sz="1600" dirty="0" smtClean="0">
                <a:solidFill>
                  <a:schemeClr val="dk1"/>
                </a:solidFill>
              </a:rPr>
              <a:t>Aprendre a </a:t>
            </a:r>
            <a:r>
              <a:rPr lang="ca-ES" sz="1600" b="1" dirty="0" smtClean="0">
                <a:solidFill>
                  <a:schemeClr val="dk1"/>
                </a:solidFill>
              </a:rPr>
              <a:t>treballar en equip</a:t>
            </a:r>
            <a:r>
              <a:rPr lang="ca-ES" sz="1600" dirty="0" smtClean="0">
                <a:solidFill>
                  <a:schemeClr val="dk1"/>
                </a:solidFill>
              </a:rPr>
              <a:t>, en grups mixtes de catalans i francesos, per elaborar un </a:t>
            </a:r>
            <a:r>
              <a:rPr lang="ca-ES" sz="1600" b="1" dirty="0" smtClean="0">
                <a:solidFill>
                  <a:schemeClr val="dk1"/>
                </a:solidFill>
              </a:rPr>
              <a:t>projecte </a:t>
            </a:r>
            <a:r>
              <a:rPr lang="ca-ES" sz="1600" dirty="0" smtClean="0">
                <a:solidFill>
                  <a:schemeClr val="dk1"/>
                </a:solidFill>
              </a:rPr>
              <a:t>final.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ourier New"/>
              <a:buChar char="o"/>
            </a:pPr>
            <a:r>
              <a:rPr lang="ca-ES" sz="1600" dirty="0" smtClean="0">
                <a:solidFill>
                  <a:schemeClr val="dk1"/>
                </a:solidFill>
              </a:rPr>
              <a:t>Fer una </a:t>
            </a:r>
            <a:r>
              <a:rPr lang="ca-ES" sz="1600" b="1" dirty="0" smtClean="0">
                <a:solidFill>
                  <a:schemeClr val="dk1"/>
                </a:solidFill>
              </a:rPr>
              <a:t>exposició oral </a:t>
            </a:r>
            <a:r>
              <a:rPr lang="ca-ES" sz="1600" dirty="0" smtClean="0">
                <a:solidFill>
                  <a:schemeClr val="dk1"/>
                </a:solidFill>
              </a:rPr>
              <a:t>del treball realitzat tant a Vilassar com a </a:t>
            </a:r>
            <a:r>
              <a:rPr lang="ca-ES" sz="1600" dirty="0" err="1" smtClean="0">
                <a:solidFill>
                  <a:schemeClr val="dk1"/>
                </a:solidFill>
              </a:rPr>
              <a:t>Latresne</a:t>
            </a:r>
            <a:r>
              <a:rPr lang="ca-ES" sz="1600" dirty="0" smtClean="0">
                <a:solidFill>
                  <a:schemeClr val="dk1"/>
                </a:solidFill>
              </a:rPr>
              <a:t>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ourier New"/>
              <a:buChar char="o"/>
            </a:pPr>
            <a:endParaRPr lang="ca-ES" sz="16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ourier New"/>
              <a:buChar char="o"/>
            </a:pPr>
            <a:endParaRPr lang="ca-ES" sz="16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ourier New"/>
              <a:buChar char="o"/>
            </a:pPr>
            <a:endParaRPr lang="ca-ES" sz="16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ourier New"/>
              <a:buChar char="o"/>
            </a:pPr>
            <a:endParaRPr lang="ca-ES" sz="1600" b="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342900" marR="0" lvl="0" indent="-2413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ourier New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/>
              <a:t>ESTADA A VILASSAR DE MAR</a:t>
            </a:r>
            <a:br>
              <a:rPr lang="ca-ES" dirty="0" smtClean="0"/>
            </a:br>
            <a:r>
              <a:rPr lang="ca-ES" b="0" dirty="0" smtClean="0"/>
              <a:t>Del 16 al 23 de març de 2018 </a:t>
            </a:r>
            <a:endParaRPr lang="ca-ES" b="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33171"/>
              </p:ext>
            </p:extLst>
          </p:nvPr>
        </p:nvGraphicFramePr>
        <p:xfrm>
          <a:off x="827584" y="1340768"/>
          <a:ext cx="7469173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723463"/>
                <a:gridCol w="560301"/>
                <a:gridCol w="1125702"/>
                <a:gridCol w="1284897"/>
                <a:gridCol w="1365345"/>
                <a:gridCol w="1284897"/>
                <a:gridCol w="1124568"/>
              </a:tblGrid>
              <a:tr h="515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DIVENDRES 16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 DE SETMA-NA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DILLUNS 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DIMARTS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20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DIMECRES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DIJOUS 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DIVENDRES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23</a:t>
                      </a:r>
                      <a:endParaRPr lang="es-E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55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Arribada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Vilassar a les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19.00h</a:t>
                      </a:r>
                      <a:r>
                        <a:rPr lang="ca-ES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aprox.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Amb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família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Rebuda a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l’institut i explicació del projecte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Alumnes catalans i francesos visiten Barcelona: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Hospital de Sant Pau,</a:t>
                      </a:r>
                      <a:r>
                        <a:rPr lang="ca-ES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Sagrada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Família,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Barri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Gòtic</a:t>
                      </a:r>
                      <a:r>
                        <a:rPr lang="ca-ES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 el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Palau de la Música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família  acollidora ha de proporcionar esmorzar i pícnic per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dinar.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Arribada a Vilassar aproximadament a les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17.00h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Sopar amb la família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Els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alumnes francesos visiten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Barcelona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Els nostres alumnes</a:t>
                      </a:r>
                      <a:r>
                        <a:rPr lang="ca-ES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fan classe 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família ha de proporcionar esmorzar</a:t>
                      </a:r>
                      <a:endParaRPr lang="es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Arribada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Vilassar sobre les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14.30h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Dinar i sopar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amb la família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Els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alumnes francesos visiten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Barcelona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Els nostres alumnes</a:t>
                      </a:r>
                      <a:r>
                        <a:rPr lang="ca-ES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fan classe </a:t>
                      </a:r>
                      <a:endParaRPr lang="es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família ha de proporcionar esmorzar</a:t>
                      </a:r>
                      <a:endParaRPr lang="es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Arribada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Vilassar sobre les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14.30h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Dinar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 sopar amb la  família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Els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alumnes catalans i francesos visiten Barcelona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l’Eixample</a:t>
                      </a:r>
                      <a:r>
                        <a:rPr lang="ca-ES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Pedrera.</a:t>
                      </a:r>
                      <a:r>
                        <a:rPr lang="ca-ES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família ha de proporcionar esmorzar i pícnic. Els alumnes dinaran a Barcelona.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Arribada a Vilassar sobre les 15.30h</a:t>
                      </a:r>
                      <a:endParaRPr lang="es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Sopar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amb la  família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Els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alumnes catalans i francesos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van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l’institut. Els francesos porten les seves maletes.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Exposició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del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projecte.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Esmorzar gastronòmic-cultural, aportat per les diferents parelles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12.00h </a:t>
                      </a: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Els alumnes francesos marxen cap a </a:t>
                      </a:r>
                      <a:r>
                        <a:rPr lang="es-ES_tradnl" sz="1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l’aeroport</a:t>
                      </a:r>
                      <a:r>
                        <a:rPr lang="es-ES_tradnl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hape 134"/>
          <p:cNvSpPr txBox="1">
            <a:spLocks/>
          </p:cNvSpPr>
          <p:nvPr/>
        </p:nvSpPr>
        <p:spPr>
          <a:xfrm>
            <a:off x="3419872" y="5877272"/>
            <a:ext cx="4968552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400"/>
              </a:spcBef>
              <a:buFont typeface="Noto Sans Symbols"/>
              <a:buNone/>
            </a:pPr>
            <a:r>
              <a:rPr lang="es-ES" sz="1600" i="1" dirty="0" err="1" smtClean="0"/>
              <a:t>Aquesta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distribució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d’activitats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podria</a:t>
            </a:r>
            <a:r>
              <a:rPr lang="es-ES" sz="1600" i="1" dirty="0" smtClean="0"/>
              <a:t> ser modificada</a:t>
            </a:r>
            <a:endParaRPr lang="es-ES" sz="1600" i="1" dirty="0"/>
          </a:p>
        </p:txBody>
      </p:sp>
    </p:spTree>
    <p:extLst>
      <p:ext uri="{BB962C8B-B14F-4D97-AF65-F5344CB8AC3E}">
        <p14:creationId xmlns:p14="http://schemas.microsoft.com/office/powerpoint/2010/main" val="12275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684213" y="1341438"/>
            <a:ext cx="777398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115616" y="116632"/>
            <a:ext cx="7773988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L’escola</a:t>
            </a:r>
            <a:r>
              <a:rPr lang="es-ES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francesa: Camille </a:t>
            </a:r>
            <a:r>
              <a:rPr lang="es-ES" sz="24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Claudel</a:t>
            </a:r>
            <a:r>
              <a:rPr lang="es-ES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s-ES" sz="2400" b="1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Latresne</a:t>
            </a: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Shape 113" descr="log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01" y="6165304"/>
            <a:ext cx="2597823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547664" y="1412776"/>
            <a:ext cx="6124805" cy="4227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 smtClean="0"/>
              <a:t>ESTADA A LATRESNE</a:t>
            </a:r>
            <a:br>
              <a:rPr lang="ca-ES" dirty="0" smtClean="0"/>
            </a:br>
            <a:r>
              <a:rPr lang="ca-ES" b="0" dirty="0" smtClean="0"/>
              <a:t>Del 7 al 14 de juny de 2018 </a:t>
            </a:r>
            <a:endParaRPr lang="ca-ES" b="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15404"/>
              </p:ext>
            </p:extLst>
          </p:nvPr>
        </p:nvGraphicFramePr>
        <p:xfrm>
          <a:off x="827584" y="1340768"/>
          <a:ext cx="7469173" cy="4496406"/>
        </p:xfrm>
        <a:graphic>
          <a:graphicData uri="http://schemas.openxmlformats.org/drawingml/2006/table">
            <a:tbl>
              <a:tblPr firstRow="1" firstCol="1" bandRow="1"/>
              <a:tblGrid>
                <a:gridCol w="723463"/>
                <a:gridCol w="850884"/>
                <a:gridCol w="792088"/>
                <a:gridCol w="1327928"/>
                <a:gridCol w="1365345"/>
                <a:gridCol w="1284897"/>
                <a:gridCol w="1124568"/>
              </a:tblGrid>
              <a:tr h="669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DIJOUS</a:t>
                      </a:r>
                      <a:r>
                        <a:rPr lang="ca-ES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DIVENDRES</a:t>
                      </a:r>
                      <a:endParaRPr lang="es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s-ES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DISSABTE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DIUMENGE</a:t>
                      </a:r>
                      <a:r>
                        <a:rPr lang="ca-E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a-ES" sz="100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9- 10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DILLUNS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DIMARTS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DIMECRES 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DIJOUS</a:t>
                      </a:r>
                      <a:r>
                        <a:rPr lang="ca-ES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s-E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795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Migdia:</a:t>
                      </a: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</a:t>
                      </a: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ortida de Vilassar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 direcció a l’aeroport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 a les 17.10h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Transport de </a:t>
                      </a:r>
                      <a:r>
                        <a:rPr lang="ca-ES" sz="1000" noProof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Burdeus</a:t>
                      </a: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ca-ES" sz="1000" baseline="0" noProof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Latresne</a:t>
                      </a: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 bus.</a:t>
                      </a:r>
                      <a:endParaRPr lang="ca-ES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baseline="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b="0" baseline="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="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Rebuda per part de les famílies franceses</a:t>
                      </a:r>
                      <a:endParaRPr lang="ca-ES" sz="1000" b="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Visita al port de </a:t>
                      </a:r>
                      <a:r>
                        <a:rPr lang="ca-ES" sz="1000" noProof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Gujan</a:t>
                      </a: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a-ES" sz="1000" noProof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Mestras</a:t>
                      </a: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duna de </a:t>
                      </a:r>
                      <a:r>
                        <a:rPr lang="ca-ES" sz="1000" baseline="0" noProof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Pyla</a:t>
                      </a: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baseline="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Dinar de pícnic</a:t>
                      </a:r>
                      <a:endParaRPr lang="ca-ES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a-ES" sz="1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Amb</a:t>
                      </a: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la família</a:t>
                      </a:r>
                      <a:endParaRPr lang="ca-ES" sz="1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Els alumnes  assistiran a classe</a:t>
                      </a: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les primeres hores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baseline="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Visita a l’escola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baseline="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Dinar al menjador escolar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baseline="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Visita a </a:t>
                      </a:r>
                      <a:r>
                        <a:rPr lang="ca-ES" sz="1000" baseline="0" noProof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a-ES" sz="1000" baseline="0" noProof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Emilion</a:t>
                      </a:r>
                      <a:endParaRPr lang="ca-ES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a-ES" sz="1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Excursió amb bicicleta a </a:t>
                      </a:r>
                      <a:r>
                        <a:rPr lang="ca-ES" sz="1000" noProof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Créon</a:t>
                      </a: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Mercat setmanal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Les famílies franceses facilitaran la bicicleta i els cascos</a:t>
                      </a:r>
                      <a:endParaRPr lang="ca-ES" sz="1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Visita a </a:t>
                      </a:r>
                      <a:r>
                        <a:rPr lang="ca-ES" sz="1000" noProof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Burdeus</a:t>
                      </a: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Activitat</a:t>
                      </a: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didàctica relacionada amb la història de la ciutat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baseline="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Dinar  prop del </a:t>
                      </a:r>
                      <a:r>
                        <a:rPr lang="ca-ES" sz="1000" baseline="0" noProof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Miroir</a:t>
                      </a: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a-ES" sz="1000" baseline="0" noProof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d’eau</a:t>
                      </a:r>
                      <a:endParaRPr lang="ca-ES" sz="1000" baseline="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baseline="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Tarda amb temps lliure pel carrer Santa Catalina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baseline="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Activitats esportives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Dinar al menjador escolar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Sortida cap a l’aeroport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Arribada a</a:t>
                      </a:r>
                      <a:r>
                        <a:rPr lang="ca-ES" sz="1000" baseline="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Vilassar a la tarda-vespre</a:t>
                      </a:r>
                      <a:endParaRPr lang="ca-ES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a-ES" sz="1000" noProof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0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a-ES" sz="1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86" marR="61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hape 134"/>
          <p:cNvSpPr txBox="1">
            <a:spLocks/>
          </p:cNvSpPr>
          <p:nvPr/>
        </p:nvSpPr>
        <p:spPr>
          <a:xfrm>
            <a:off x="1619672" y="5877272"/>
            <a:ext cx="612068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□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400"/>
              </a:spcBef>
              <a:buFont typeface="Noto Sans Symbols"/>
              <a:buNone/>
            </a:pPr>
            <a:r>
              <a:rPr lang="es-ES" i="1" dirty="0" err="1" smtClean="0"/>
              <a:t>Aquesta</a:t>
            </a:r>
            <a:r>
              <a:rPr lang="es-ES" i="1" dirty="0" smtClean="0"/>
              <a:t> </a:t>
            </a:r>
            <a:r>
              <a:rPr lang="es-ES" i="1" dirty="0" err="1" smtClean="0"/>
              <a:t>distribució</a:t>
            </a:r>
            <a:r>
              <a:rPr lang="es-ES" i="1" dirty="0" smtClean="0"/>
              <a:t> </a:t>
            </a:r>
            <a:r>
              <a:rPr lang="es-ES" i="1" dirty="0" err="1" smtClean="0"/>
              <a:t>d’activitats</a:t>
            </a:r>
            <a:r>
              <a:rPr lang="es-ES" i="1" dirty="0" smtClean="0"/>
              <a:t> </a:t>
            </a:r>
            <a:r>
              <a:rPr lang="es-ES" i="1" dirty="0" err="1" smtClean="0"/>
              <a:t>podria</a:t>
            </a:r>
            <a:r>
              <a:rPr lang="es-ES" i="1" dirty="0" smtClean="0"/>
              <a:t> ser modificada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7892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684213" y="1341438"/>
            <a:ext cx="777398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82625" y="188913"/>
            <a:ext cx="7773988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dirty="0" smtClean="0"/>
              <a:t>El preu és de 380 €, inclou:</a:t>
            </a:r>
            <a:endParaRPr lang="ca-ES" sz="2400" b="1" i="0" u="none" strike="noStrike" cap="none" dirty="0">
              <a:solidFill>
                <a:srgbClr val="C00000"/>
              </a:solidFill>
              <a:sym typeface="Arial"/>
            </a:endParaRPr>
          </a:p>
        </p:txBody>
      </p:sp>
      <p:pic>
        <p:nvPicPr>
          <p:cNvPr id="133" name="Shape 133" descr="log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01" y="6165304"/>
            <a:ext cx="2597823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63737" y="1557338"/>
            <a:ext cx="7773900" cy="431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ourier New"/>
              <a:buChar char="o"/>
            </a:pPr>
            <a:r>
              <a:rPr lang="ca-ES" sz="2000" b="0" i="0" u="none" strike="noStrike" cap="none" dirty="0" smtClean="0">
                <a:solidFill>
                  <a:schemeClr val="dk1"/>
                </a:solidFill>
                <a:sym typeface="Arial"/>
              </a:rPr>
              <a:t>Els bitllets d’avió.</a:t>
            </a:r>
          </a:p>
          <a:p>
            <a:pPr marL="457200" lvl="1" indent="0">
              <a:spcBef>
                <a:spcPts val="0"/>
              </a:spcBef>
              <a:buClr>
                <a:srgbClr val="C00000"/>
              </a:buClr>
              <a:buSzPts val="2000"/>
              <a:buNone/>
            </a:pPr>
            <a:r>
              <a:rPr lang="ca-ES" dirty="0" smtClean="0"/>
              <a:t>  7/06/2018 	BCN – BOD 17’10</a:t>
            </a:r>
          </a:p>
          <a:p>
            <a:pPr marL="457200" lvl="1" indent="0">
              <a:spcBef>
                <a:spcPts val="0"/>
              </a:spcBef>
              <a:buClr>
                <a:srgbClr val="C00000"/>
              </a:buClr>
              <a:buSzPts val="2000"/>
              <a:buNone/>
            </a:pPr>
            <a:r>
              <a:rPr lang="ca-ES" dirty="0" smtClean="0"/>
              <a:t>14/06/2018 	BOD – BCN 19’00</a:t>
            </a:r>
            <a:endParaRPr lang="ca-ES" sz="2000" dirty="0" smtClean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ourier New"/>
              <a:buChar char="o"/>
            </a:pPr>
            <a:r>
              <a:rPr lang="ca-ES" sz="2000" dirty="0" smtClean="0"/>
              <a:t>Es pot portar una maleta de fins a 20 Kg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ourier New"/>
              <a:buChar char="o"/>
            </a:pPr>
            <a:r>
              <a:rPr lang="ca-ES" sz="2000" dirty="0" smtClean="0"/>
              <a:t>L’assegurança de viatge</a:t>
            </a: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ourier New"/>
              <a:buChar char="o"/>
            </a:pPr>
            <a:r>
              <a:rPr lang="ca-ES" sz="2000" b="0" i="0" u="none" strike="noStrike" cap="none" dirty="0" smtClean="0">
                <a:solidFill>
                  <a:schemeClr val="dk1"/>
                </a:solidFill>
                <a:sym typeface="Arial"/>
              </a:rPr>
              <a:t>El desplaçaments en tren i autocar.</a:t>
            </a:r>
            <a:endParaRPr lang="ca-ES" dirty="0" smtClean="0"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ourier New"/>
              <a:buChar char="o"/>
            </a:pPr>
            <a:r>
              <a:rPr lang="ca-ES" sz="2000" b="0" i="0" u="none" strike="noStrike" cap="none" dirty="0" smtClean="0">
                <a:solidFill>
                  <a:schemeClr val="dk1"/>
                </a:solidFill>
                <a:sym typeface="Arial"/>
              </a:rPr>
              <a:t>Les activitats culturals a </a:t>
            </a:r>
            <a:r>
              <a:rPr lang="ca-ES" sz="2000" b="0" i="0" u="none" strike="noStrike" cap="none" dirty="0" err="1" smtClean="0">
                <a:solidFill>
                  <a:schemeClr val="dk1"/>
                </a:solidFill>
                <a:sym typeface="Arial"/>
              </a:rPr>
              <a:t>Latresne</a:t>
            </a:r>
            <a:r>
              <a:rPr lang="ca-ES" sz="2000" b="0" i="0" u="none" strike="noStrike" cap="none" dirty="0" smtClean="0">
                <a:solidFill>
                  <a:schemeClr val="dk1"/>
                </a:solidFill>
                <a:sym typeface="Arial"/>
              </a:rPr>
              <a:t> i Vilassar</a:t>
            </a:r>
          </a:p>
          <a:p>
            <a:pPr marL="0" marR="0" lvl="0" indent="0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endParaRPr lang="ca-ES" sz="2000" dirty="0"/>
          </a:p>
          <a:p>
            <a:pPr marL="0" marR="0" lvl="0" indent="0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r>
              <a:rPr lang="ca-ES" dirty="0" smtClean="0"/>
              <a:t> S’ha girat un primer rebut per un import de 200€. El segon rebut de </a:t>
            </a:r>
            <a:r>
              <a:rPr lang="ca-ES" b="1" dirty="0" smtClean="0"/>
              <a:t>180 €</a:t>
            </a:r>
            <a:r>
              <a:rPr lang="ca-ES" dirty="0" smtClean="0"/>
              <a:t> es cobrarà a finals de març, abans es comunicarà via </a:t>
            </a:r>
            <a:r>
              <a:rPr lang="ca-ES" dirty="0" err="1" smtClean="0"/>
              <a:t>sms</a:t>
            </a:r>
            <a:r>
              <a:rPr lang="ca-ES" dirty="0" smtClean="0"/>
              <a:t>.  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endParaRPr lang="es-ES" dirty="0" smtClean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endParaRPr dirty="0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82625" y="188913"/>
            <a:ext cx="7773988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 smtClean="0"/>
              <a:t>Què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</a:t>
            </a:r>
            <a:r>
              <a:rPr lang="es-ES" dirty="0" err="1" smtClean="0"/>
              <a:t>demana</a:t>
            </a:r>
            <a:r>
              <a:rPr lang="es-ES" dirty="0" smtClean="0"/>
              <a:t> a les </a:t>
            </a:r>
            <a:r>
              <a:rPr lang="es-ES" dirty="0" err="1" smtClean="0"/>
              <a:t>famílies</a:t>
            </a:r>
            <a:r>
              <a:rPr lang="es-ES" dirty="0" smtClean="0"/>
              <a:t>?</a:t>
            </a: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Shape 123" descr="logo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001" y="6165304"/>
            <a:ext cx="2597823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67544" y="1628800"/>
            <a:ext cx="7704856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Font typeface="Courier New"/>
              <a:buChar char="o"/>
            </a:pPr>
            <a:r>
              <a:rPr lang="es-ES" dirty="0" smtClean="0"/>
              <a:t>El </a:t>
            </a:r>
            <a:r>
              <a:rPr lang="es-ES" b="1" dirty="0" err="1" smtClean="0"/>
              <a:t>divendres</a:t>
            </a:r>
            <a:r>
              <a:rPr lang="es-ES" b="1" dirty="0"/>
              <a:t> </a:t>
            </a:r>
            <a:r>
              <a:rPr lang="es-ES" b="1" dirty="0" smtClean="0"/>
              <a:t>16 de </a:t>
            </a:r>
            <a:r>
              <a:rPr lang="es-ES" b="1" dirty="0" err="1" smtClean="0"/>
              <a:t>març</a:t>
            </a:r>
            <a:r>
              <a:rPr lang="es-ES" b="1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alumnes</a:t>
            </a:r>
            <a:r>
              <a:rPr lang="es-ES" dirty="0" smtClean="0"/>
              <a:t> </a:t>
            </a:r>
            <a:r>
              <a:rPr lang="es-ES" dirty="0" err="1" smtClean="0"/>
              <a:t>francesos</a:t>
            </a:r>
            <a:r>
              <a:rPr lang="es-ES" dirty="0" smtClean="0"/>
              <a:t> arribaran a </a:t>
            </a:r>
            <a:r>
              <a:rPr lang="es-ES" dirty="0" err="1" smtClean="0"/>
              <a:t>l’aeroport</a:t>
            </a:r>
            <a:r>
              <a:rPr lang="es-ES" dirty="0" smtClean="0"/>
              <a:t> del Prat a les 18h. </a:t>
            </a:r>
            <a:r>
              <a:rPr lang="es-ES" dirty="0" err="1" smtClean="0"/>
              <a:t>Vindran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autobus</a:t>
            </a:r>
            <a:r>
              <a:rPr lang="es-ES" dirty="0" smtClean="0"/>
              <a:t> </a:t>
            </a:r>
            <a:r>
              <a:rPr lang="es-ES" dirty="0" err="1" smtClean="0"/>
              <a:t>fins</a:t>
            </a:r>
            <a:r>
              <a:rPr lang="es-ES" dirty="0" smtClean="0"/>
              <a:t> a </a:t>
            </a:r>
            <a:r>
              <a:rPr lang="es-ES" dirty="0" err="1"/>
              <a:t>V</a:t>
            </a:r>
            <a:r>
              <a:rPr lang="es-ES" dirty="0" err="1" smtClean="0"/>
              <a:t>ilassar</a:t>
            </a:r>
            <a:r>
              <a:rPr lang="es-ES" dirty="0" smtClean="0"/>
              <a:t>.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haurem</a:t>
            </a:r>
            <a:r>
              <a:rPr lang="es-ES" dirty="0" smtClean="0"/>
              <a:t> </a:t>
            </a:r>
            <a:r>
              <a:rPr lang="es-ES" dirty="0" err="1" smtClean="0"/>
              <a:t>d’esperar</a:t>
            </a:r>
            <a:r>
              <a:rPr lang="es-ES" dirty="0" smtClean="0"/>
              <a:t> </a:t>
            </a:r>
            <a:r>
              <a:rPr lang="es-ES" dirty="0" err="1" smtClean="0"/>
              <a:t>cap</a:t>
            </a:r>
            <a:r>
              <a:rPr lang="es-ES" dirty="0" smtClean="0"/>
              <a:t> a les </a:t>
            </a:r>
            <a:r>
              <a:rPr lang="es-ES" b="1" dirty="0" smtClean="0"/>
              <a:t>19h</a:t>
            </a:r>
            <a:r>
              <a:rPr lang="es-ES" dirty="0" smtClean="0"/>
              <a:t> </a:t>
            </a:r>
            <a:r>
              <a:rPr lang="es-ES" dirty="0" err="1" smtClean="0"/>
              <a:t>davant</a:t>
            </a:r>
            <a:r>
              <a:rPr lang="es-ES" dirty="0" smtClean="0"/>
              <a:t> la </a:t>
            </a:r>
            <a:r>
              <a:rPr lang="es-ES" b="1" dirty="0" smtClean="0"/>
              <a:t>porta de </a:t>
            </a:r>
            <a:r>
              <a:rPr lang="es-ES" b="1" dirty="0" err="1" smtClean="0"/>
              <a:t>l’Institut</a:t>
            </a:r>
            <a:r>
              <a:rPr lang="es-ES" dirty="0" smtClean="0"/>
              <a:t>.</a:t>
            </a:r>
          </a:p>
          <a:p>
            <a:pPr marL="342900" lvl="0">
              <a:spcBef>
                <a:spcPts val="0"/>
              </a:spcBef>
              <a:buFont typeface="Courier New"/>
              <a:buChar char="o"/>
            </a:pPr>
            <a:endParaRPr lang="es-ES" dirty="0" smtClean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es-ES" dirty="0" err="1" smtClean="0"/>
              <a:t>Dissabte</a:t>
            </a:r>
            <a:r>
              <a:rPr lang="es-ES" dirty="0" smtClean="0"/>
              <a:t> i </a:t>
            </a:r>
            <a:r>
              <a:rPr lang="es-ES" dirty="0" err="1" smtClean="0"/>
              <a:t>diumenge</a:t>
            </a:r>
            <a:r>
              <a:rPr lang="es-ES" dirty="0" smtClean="0"/>
              <a:t> </a:t>
            </a:r>
            <a:r>
              <a:rPr lang="es-ES" dirty="0" err="1" smtClean="0"/>
              <a:t>passaran</a:t>
            </a:r>
            <a:r>
              <a:rPr lang="es-ES" dirty="0" smtClean="0"/>
              <a:t> </a:t>
            </a:r>
            <a:r>
              <a:rPr lang="es-ES" b="1" dirty="0" smtClean="0"/>
              <a:t>dos </a:t>
            </a:r>
            <a:r>
              <a:rPr lang="es-ES" b="1" dirty="0" err="1" smtClean="0"/>
              <a:t>dies</a:t>
            </a:r>
            <a:r>
              <a:rPr lang="es-ES" b="1" dirty="0" smtClean="0"/>
              <a:t> en </a:t>
            </a:r>
            <a:r>
              <a:rPr lang="es-ES" b="1" dirty="0" err="1" smtClean="0"/>
              <a:t>família</a:t>
            </a:r>
            <a:endParaRPr lang="es-ES" b="1" dirty="0" smtClean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endParaRPr lang="es-ES" dirty="0" smtClean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es-ES" dirty="0" smtClean="0"/>
              <a:t>Proporcionar un </a:t>
            </a:r>
            <a:r>
              <a:rPr lang="es-ES" b="1" dirty="0" err="1" smtClean="0"/>
              <a:t>entrepà</a:t>
            </a:r>
            <a:r>
              <a:rPr lang="es-ES" b="1" dirty="0" smtClean="0"/>
              <a:t> i/o </a:t>
            </a:r>
            <a:r>
              <a:rPr lang="es-ES" b="1" dirty="0" err="1" smtClean="0"/>
              <a:t>peça</a:t>
            </a:r>
            <a:r>
              <a:rPr lang="es-ES" b="1" dirty="0" smtClean="0"/>
              <a:t> de </a:t>
            </a:r>
            <a:r>
              <a:rPr lang="es-ES" b="1" dirty="0" err="1" smtClean="0"/>
              <a:t>fruita</a:t>
            </a:r>
            <a:r>
              <a:rPr lang="es-ES" dirty="0" smtClean="0"/>
              <a:t> per </a:t>
            </a:r>
            <a:r>
              <a:rPr lang="es-ES" dirty="0" err="1" smtClean="0"/>
              <a:t>menjar</a:t>
            </a:r>
            <a:r>
              <a:rPr lang="es-ES" dirty="0" smtClean="0"/>
              <a:t> a </a:t>
            </a:r>
            <a:r>
              <a:rPr lang="es-ES" b="1" dirty="0" err="1" smtClean="0"/>
              <a:t>mig</a:t>
            </a:r>
            <a:r>
              <a:rPr lang="es-ES" b="1" dirty="0" smtClean="0"/>
              <a:t> </a:t>
            </a:r>
            <a:r>
              <a:rPr lang="es-ES" b="1" dirty="0" err="1" smtClean="0"/>
              <a:t>matí</a:t>
            </a:r>
            <a:r>
              <a:rPr lang="es-ES" b="1" dirty="0" smtClean="0"/>
              <a:t> </a:t>
            </a:r>
            <a:r>
              <a:rPr lang="es-ES" dirty="0" smtClean="0"/>
              <a:t>de </a:t>
            </a:r>
            <a:r>
              <a:rPr lang="es-ES" dirty="0" err="1" smtClean="0"/>
              <a:t>dilluns</a:t>
            </a:r>
            <a:r>
              <a:rPr lang="es-ES" dirty="0" smtClean="0"/>
              <a:t> a </a:t>
            </a:r>
            <a:r>
              <a:rPr lang="es-ES" dirty="0" err="1" smtClean="0"/>
              <a:t>dijous</a:t>
            </a:r>
            <a:endParaRPr lang="es-ES" dirty="0" smtClean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endParaRPr lang="es-ES" dirty="0" smtClean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es-ES" dirty="0" smtClean="0"/>
              <a:t>Preparar </a:t>
            </a:r>
            <a:r>
              <a:rPr lang="es-ES" b="1" dirty="0" err="1" smtClean="0"/>
              <a:t>pícnic</a:t>
            </a:r>
            <a:r>
              <a:rPr lang="es-ES" dirty="0" smtClean="0"/>
              <a:t> per </a:t>
            </a:r>
            <a:r>
              <a:rPr lang="es-ES" b="1" dirty="0" err="1" smtClean="0"/>
              <a:t>dilluns</a:t>
            </a:r>
            <a:r>
              <a:rPr lang="es-ES" b="1" dirty="0" smtClean="0"/>
              <a:t> 19 i </a:t>
            </a:r>
            <a:r>
              <a:rPr lang="es-ES" b="1" dirty="0" err="1" smtClean="0"/>
              <a:t>dijous</a:t>
            </a:r>
            <a:r>
              <a:rPr lang="es-ES" b="1" dirty="0" smtClean="0"/>
              <a:t> 22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endParaRPr lang="es-ES" dirty="0" smtClean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r>
              <a:rPr lang="es-ES" dirty="0" smtClean="0"/>
              <a:t>Aportar </a:t>
            </a:r>
            <a:r>
              <a:rPr lang="es-ES" b="1" dirty="0" err="1" smtClean="0"/>
              <a:t>esmorzar</a:t>
            </a:r>
            <a:r>
              <a:rPr lang="es-ES" b="1" dirty="0" smtClean="0"/>
              <a:t> “</a:t>
            </a:r>
            <a:r>
              <a:rPr lang="es-ES" b="1" dirty="0" err="1" smtClean="0"/>
              <a:t>temàtic</a:t>
            </a:r>
            <a:r>
              <a:rPr lang="es-ES" dirty="0" smtClean="0"/>
              <a:t>” per </a:t>
            </a:r>
            <a:r>
              <a:rPr lang="es-ES" dirty="0" err="1" smtClean="0"/>
              <a:t>divendres</a:t>
            </a:r>
            <a:r>
              <a:rPr lang="es-ES" dirty="0" smtClean="0"/>
              <a:t> 23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Char char="o"/>
            </a:pPr>
            <a:endParaRPr lang="es-ES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4002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632</Words>
  <Application>Microsoft Office PowerPoint</Application>
  <PresentationFormat>Presentación en pantalla (4:3)</PresentationFormat>
  <Paragraphs>221</Paragraphs>
  <Slides>12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Economica</vt:lpstr>
      <vt:lpstr>Times New Roman</vt:lpstr>
      <vt:lpstr>Calibri</vt:lpstr>
      <vt:lpstr>Courier New</vt:lpstr>
      <vt:lpstr>Noto Sans Symbols</vt:lpstr>
      <vt:lpstr>Open Sans</vt:lpstr>
      <vt:lpstr>Luxe</vt:lpstr>
      <vt:lpstr>Presentación de PowerPoint</vt:lpstr>
      <vt:lpstr>Professorat responsable</vt:lpstr>
      <vt:lpstr>Latresne</vt:lpstr>
      <vt:lpstr>Objectius de l’intercanvi</vt:lpstr>
      <vt:lpstr>ESTADA A VILASSAR DE MAR Del 16 al 23 de març de 2018 </vt:lpstr>
      <vt:lpstr>L’escola francesa: Camille Claudel de Latresne</vt:lpstr>
      <vt:lpstr>ESTADA A LATRESNE Del 7 al 14 de juny de 2018 </vt:lpstr>
      <vt:lpstr>El preu és de 380 €, inclou:</vt:lpstr>
      <vt:lpstr>Què és demana a les famílies?</vt:lpstr>
      <vt:lpstr>Què s’espera del nostre alumnat?</vt:lpstr>
      <vt:lpstr>Documentació</vt:lpstr>
      <vt:lpstr>INTERCANVI 2016 - 2017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Magrinyà</dc:creator>
  <cp:lastModifiedBy>Patricia Olcina Descals</cp:lastModifiedBy>
  <cp:revision>33</cp:revision>
  <dcterms:modified xsi:type="dcterms:W3CDTF">2018-03-05T11:36:12Z</dcterms:modified>
</cp:coreProperties>
</file>