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</p:sldMasterIdLst>
  <p:notesMasterIdLst>
    <p:notesMasterId r:id="rId21"/>
  </p:notesMasterIdLst>
  <p:handoutMasterIdLst>
    <p:handoutMasterId r:id="rId22"/>
  </p:handoutMasterIdLst>
  <p:sldIdLst>
    <p:sldId id="295" r:id="rId3"/>
    <p:sldId id="282" r:id="rId4"/>
    <p:sldId id="296" r:id="rId5"/>
    <p:sldId id="292" r:id="rId6"/>
    <p:sldId id="285" r:id="rId7"/>
    <p:sldId id="265" r:id="rId8"/>
    <p:sldId id="264" r:id="rId9"/>
    <p:sldId id="266" r:id="rId10"/>
    <p:sldId id="267" r:id="rId11"/>
    <p:sldId id="297" r:id="rId12"/>
    <p:sldId id="287" r:id="rId13"/>
    <p:sldId id="291" r:id="rId14"/>
    <p:sldId id="286" r:id="rId15"/>
    <p:sldId id="290" r:id="rId16"/>
    <p:sldId id="269" r:id="rId17"/>
    <p:sldId id="288" r:id="rId18"/>
    <p:sldId id="283" r:id="rId19"/>
    <p:sldId id="280" r:id="rId20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0099"/>
    <a:srgbClr val="FFC409"/>
    <a:srgbClr val="FFD85B"/>
    <a:srgbClr val="470940"/>
    <a:srgbClr val="EA350A"/>
    <a:srgbClr val="097D1A"/>
    <a:srgbClr val="66F47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5274A-6428-6348-9DC5-7D8ED78D4FB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EDB763-FF58-5448-A68F-3141510060D8}" type="pres">
      <dgm:prSet presAssocID="{9345274A-6428-6348-9DC5-7D8ED78D4F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</dgm:ptLst>
  <dgm:cxnLst>
    <dgm:cxn modelId="{5DB51FEB-5FA9-784A-836F-8FC852FA2A74}" type="presOf" srcId="{9345274A-6428-6348-9DC5-7D8ED78D4FB5}" destId="{5EEDB763-FF58-5448-A68F-3141510060D8}" srcOrd="0" destOrd="0" presId="urn:microsoft.com/office/officeart/2005/8/layout/orgChart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D380-206A-D64F-ACF4-44DD33F4E995}">
      <dsp:nvSpPr>
        <dsp:cNvPr id="0" name=""/>
        <dsp:cNvSpPr/>
      </dsp:nvSpPr>
      <dsp:spPr>
        <a:xfrm>
          <a:off x="4241811" y="428956"/>
          <a:ext cx="184746" cy="837863"/>
        </a:xfrm>
        <a:custGeom>
          <a:avLst/>
          <a:gdLst/>
          <a:ahLst/>
          <a:cxnLst/>
          <a:rect l="0" t="0" r="0" b="0"/>
          <a:pathLst>
            <a:path>
              <a:moveTo>
                <a:pt x="184746" y="0"/>
              </a:moveTo>
              <a:lnTo>
                <a:pt x="184746" y="837863"/>
              </a:lnTo>
              <a:lnTo>
                <a:pt x="0" y="837863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B39E-D50C-9C46-881A-048E64FAED4F}">
      <dsp:nvSpPr>
        <dsp:cNvPr id="0" name=""/>
        <dsp:cNvSpPr/>
      </dsp:nvSpPr>
      <dsp:spPr>
        <a:xfrm>
          <a:off x="5099936" y="3015207"/>
          <a:ext cx="344656" cy="516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771"/>
              </a:lnTo>
              <a:lnTo>
                <a:pt x="344656" y="516771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B9F6B-53CA-5749-8E53-C4B2DE6194E4}">
      <dsp:nvSpPr>
        <dsp:cNvPr id="0" name=""/>
        <dsp:cNvSpPr/>
      </dsp:nvSpPr>
      <dsp:spPr>
        <a:xfrm>
          <a:off x="4426557" y="428956"/>
          <a:ext cx="1592462" cy="167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02"/>
              </a:lnTo>
              <a:lnTo>
                <a:pt x="1592462" y="1484402"/>
              </a:lnTo>
              <a:lnTo>
                <a:pt x="1592462" y="1675632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07B21-16B4-5D44-9128-803E98867DAC}">
      <dsp:nvSpPr>
        <dsp:cNvPr id="0" name=""/>
        <dsp:cNvSpPr/>
      </dsp:nvSpPr>
      <dsp:spPr>
        <a:xfrm>
          <a:off x="2019682" y="3070855"/>
          <a:ext cx="375898" cy="176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290"/>
              </a:lnTo>
              <a:lnTo>
                <a:pt x="375898" y="176329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D4D66-9112-1B43-9E32-99F28CDD5146}">
      <dsp:nvSpPr>
        <dsp:cNvPr id="0" name=""/>
        <dsp:cNvSpPr/>
      </dsp:nvSpPr>
      <dsp:spPr>
        <a:xfrm>
          <a:off x="2019682" y="3070855"/>
          <a:ext cx="375898" cy="1112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207"/>
              </a:lnTo>
              <a:lnTo>
                <a:pt x="375898" y="1112207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FEC4B-6B0A-3A41-91AD-0043CC2A68AF}">
      <dsp:nvSpPr>
        <dsp:cNvPr id="0" name=""/>
        <dsp:cNvSpPr/>
      </dsp:nvSpPr>
      <dsp:spPr>
        <a:xfrm>
          <a:off x="2019682" y="3070855"/>
          <a:ext cx="375898" cy="461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123"/>
              </a:lnTo>
              <a:lnTo>
                <a:pt x="375898" y="461123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86731-4C5A-8244-BFE3-B18AA37F0D5D}">
      <dsp:nvSpPr>
        <dsp:cNvPr id="0" name=""/>
        <dsp:cNvSpPr/>
      </dsp:nvSpPr>
      <dsp:spPr>
        <a:xfrm>
          <a:off x="3135482" y="428956"/>
          <a:ext cx="1291075" cy="1731280"/>
        </a:xfrm>
        <a:custGeom>
          <a:avLst/>
          <a:gdLst/>
          <a:ahLst/>
          <a:cxnLst/>
          <a:rect l="0" t="0" r="0" b="0"/>
          <a:pathLst>
            <a:path>
              <a:moveTo>
                <a:pt x="1291075" y="0"/>
              </a:moveTo>
              <a:lnTo>
                <a:pt x="1291075" y="1540050"/>
              </a:lnTo>
              <a:lnTo>
                <a:pt x="0" y="1540050"/>
              </a:lnTo>
              <a:lnTo>
                <a:pt x="0" y="173128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F71DF-0FA1-874D-A7A2-80FF61D77065}">
      <dsp:nvSpPr>
        <dsp:cNvPr id="0" name=""/>
        <dsp:cNvSpPr/>
      </dsp:nvSpPr>
      <dsp:spPr>
        <a:xfrm>
          <a:off x="2976506" y="0"/>
          <a:ext cx="2900102" cy="428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3">
                  <a:lumMod val="50000"/>
                </a:schemeClr>
              </a:solidFill>
            </a:rPr>
            <a:t>INS TORRE ROJA</a:t>
          </a:r>
          <a:endParaRPr lang="es-ES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976506" y="0"/>
        <a:ext cx="2900102" cy="428956"/>
      </dsp:txXfrm>
    </dsp:sp>
    <dsp:sp modelId="{ABB2F84C-E67C-C944-972A-4495727AE03B}">
      <dsp:nvSpPr>
        <dsp:cNvPr id="0" name=""/>
        <dsp:cNvSpPr/>
      </dsp:nvSpPr>
      <dsp:spPr>
        <a:xfrm>
          <a:off x="1740732" y="2160236"/>
          <a:ext cx="2789498" cy="910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</a:rPr>
            <a:t>ESPAI TORRE ROJA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</a:rPr>
            <a:t>CAP D’ESTUDIS DAVID GARIJO</a:t>
          </a:r>
          <a:endParaRPr lang="es-ES" sz="16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40732" y="2160236"/>
        <a:ext cx="2789498" cy="910618"/>
      </dsp:txXfrm>
    </dsp:sp>
    <dsp:sp modelId="{F03E624B-C21A-1449-ADAE-0F44CE0BD584}">
      <dsp:nvSpPr>
        <dsp:cNvPr id="0" name=""/>
        <dsp:cNvSpPr/>
      </dsp:nvSpPr>
      <dsp:spPr>
        <a:xfrm>
          <a:off x="2395581" y="3397667"/>
          <a:ext cx="2323626" cy="268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accent3">
                  <a:lumMod val="50000"/>
                </a:schemeClr>
              </a:solidFill>
            </a:rPr>
            <a:t>2N, 3R I 4T ESO</a:t>
          </a:r>
          <a:endParaRPr lang="es-ES" sz="1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395581" y="3397667"/>
        <a:ext cx="2323626" cy="268623"/>
      </dsp:txXfrm>
    </dsp:sp>
    <dsp:sp modelId="{AD4AA700-1CAD-E24B-BA2C-26CEDC9BBA6E}">
      <dsp:nvSpPr>
        <dsp:cNvPr id="0" name=""/>
        <dsp:cNvSpPr/>
      </dsp:nvSpPr>
      <dsp:spPr>
        <a:xfrm>
          <a:off x="2395581" y="4048751"/>
          <a:ext cx="2467631" cy="268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50000"/>
                </a:schemeClr>
              </a:solidFill>
            </a:rPr>
            <a:t>BATXILLERATS</a:t>
          </a:r>
          <a:endParaRPr lang="es-ES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395581" y="4048751"/>
        <a:ext cx="2467631" cy="268623"/>
      </dsp:txXfrm>
    </dsp:sp>
    <dsp:sp modelId="{0F32BC76-7CFF-AC41-81EF-776016E5928A}">
      <dsp:nvSpPr>
        <dsp:cNvPr id="0" name=""/>
        <dsp:cNvSpPr/>
      </dsp:nvSpPr>
      <dsp:spPr>
        <a:xfrm>
          <a:off x="2395581" y="4699834"/>
          <a:ext cx="2323626" cy="268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50000"/>
                </a:schemeClr>
              </a:solidFill>
            </a:rPr>
            <a:t>FORMACIÓ PROFESSIONAL</a:t>
          </a:r>
          <a:endParaRPr lang="es-ES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395581" y="4699834"/>
        <a:ext cx="2323626" cy="268623"/>
      </dsp:txXfrm>
    </dsp:sp>
    <dsp:sp modelId="{F92F6C7D-B414-8B4E-99B2-2A4F24391E38}">
      <dsp:nvSpPr>
        <dsp:cNvPr id="0" name=""/>
        <dsp:cNvSpPr/>
      </dsp:nvSpPr>
      <dsp:spPr>
        <a:xfrm>
          <a:off x="4870165" y="2104588"/>
          <a:ext cx="2297709" cy="910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</a:rPr>
            <a:t>ESPAI MEDITERRÀNIA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>
                  <a:lumMod val="50000"/>
                </a:schemeClr>
              </a:solidFill>
            </a:rPr>
            <a:t> CAP D’ESTUDIS MERITXELL ESTEVE</a:t>
          </a:r>
          <a:endParaRPr lang="es-ES" sz="16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870165" y="2104588"/>
        <a:ext cx="2297709" cy="910618"/>
      </dsp:txXfrm>
    </dsp:sp>
    <dsp:sp modelId="{AC8D4936-8E51-864C-8D0E-9EF31AC26D73}">
      <dsp:nvSpPr>
        <dsp:cNvPr id="0" name=""/>
        <dsp:cNvSpPr/>
      </dsp:nvSpPr>
      <dsp:spPr>
        <a:xfrm>
          <a:off x="5444593" y="3397667"/>
          <a:ext cx="1842218" cy="268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50000"/>
                </a:schemeClr>
              </a:solidFill>
            </a:rPr>
            <a:t>1R ESO</a:t>
          </a:r>
          <a:endParaRPr lang="es-ES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444593" y="3397667"/>
        <a:ext cx="1842218" cy="268623"/>
      </dsp:txXfrm>
    </dsp:sp>
    <dsp:sp modelId="{3B62E50E-E3DD-2D43-9E22-90803B129D64}">
      <dsp:nvSpPr>
        <dsp:cNvPr id="0" name=""/>
        <dsp:cNvSpPr/>
      </dsp:nvSpPr>
      <dsp:spPr>
        <a:xfrm>
          <a:off x="1399988" y="1092759"/>
          <a:ext cx="2841822" cy="348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>
                  <a:lumMod val="50000"/>
                </a:schemeClr>
              </a:solidFill>
            </a:rPr>
            <a:t>DIRECTORA:  MARIBEL MORENO </a:t>
          </a:r>
          <a:endParaRPr lang="es-ES" sz="1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399988" y="1092759"/>
        <a:ext cx="2841822" cy="34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434CFB6-B61F-214D-9D12-515C1C6FD3CB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1D93A6-FD3F-C14C-97D9-43C3BB4F7573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992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0164FE-CDE2-304A-A756-FB243B1B9C1D}" type="datetimeFigureOut">
              <a:rPr lang="es-ES"/>
              <a:pPr/>
              <a:t>12/7/18</a:t>
            </a:fld>
            <a:endParaRPr lang="es-ES"/>
          </a:p>
        </p:txBody>
      </p:sp>
      <p:sp>
        <p:nvSpPr>
          <p:cNvPr id="122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60BDAF-FEEF-7049-8685-C9309F8F27C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94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or recte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9" name="Títo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a-ES" smtClean="0"/>
              <a:t>Feu clic aquí per editar l'estil de subtítols del patró.</a:t>
            </a:r>
            <a:endParaRPr lang="en-US"/>
          </a:p>
        </p:txBody>
      </p:sp>
      <p:sp>
        <p:nvSpPr>
          <p:cNvPr id="5" name="Contenidor de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A4295-9F35-41CC-840F-3E380178969A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6" name="Contenidor de peu de pà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Conteni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4F0C005-A55B-4DAB-842E-51B06390EFEA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801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o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27" name="Contenidor de conting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F45A0-F0A9-414C-AC02-9F3BEFF7E82A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5" name="Contenidor de peu de pà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Conteni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A181AAD-32E0-4348-9E87-B5E96FC098BD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122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o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14" name="Contenidor de conting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Contenidor de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571C8-904C-4561-BF14-A8B52E28D19C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6" name="Contenidor de peu de pà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26E2-B584-40B3-95C5-E1AA8E19ADD4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29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o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30406-3793-478C-BD99-70FD3AC0007E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4" name="Contenidor de peu de pà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8E5C-626C-458E-A56D-79E79740ACD0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199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ACCBD-D2BE-4C6F-97BD-5154D03E2035}" type="datetimeFigureOut">
              <a:rPr lang="ca-ES"/>
              <a:pPr/>
              <a:t>12/7/18</a:t>
            </a:fld>
            <a:endParaRPr lang="ca-ES"/>
          </a:p>
        </p:txBody>
      </p:sp>
      <p:sp>
        <p:nvSpPr>
          <p:cNvPr id="5" name="Contenidor de peu de pà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E87B-A4D1-42A0-BE73-463394C2411F}" type="slidenum">
              <a:rPr lang="ca-ES"/>
              <a:pPr/>
              <a:t>‹Nr.›</a:t>
            </a:fld>
            <a:endParaRPr lang="ca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361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768B5-BF98-4D42-8E61-4AAB9AF218F5}" type="datetimeFigureOut">
              <a:rPr lang="ca-ES" smtClean="0"/>
              <a:pPr/>
              <a:t>12/7/18</a:t>
            </a:fld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5E2004-A02E-C840-9259-CFFBDCF05871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29" name="Contenidor de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smtClean="0"/>
          </a:p>
        </p:txBody>
      </p:sp>
      <p:sp>
        <p:nvSpPr>
          <p:cNvPr id="11" name="Contenidor de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68EA8"/>
                </a:solidFill>
              </a:defRPr>
            </a:lvl1pPr>
          </a:lstStyle>
          <a:p>
            <a:fld id="{965A7B19-0FDD-4E81-9411-899DF0237D7E}" type="datetimeFigureOut">
              <a:rPr lang="ca-ES" smtClean="0">
                <a:latin typeface="Arial" pitchFamily="34" charset="0"/>
                <a:ea typeface="ＭＳ Ｐゴシック" pitchFamily="34" charset="-128"/>
              </a:rPr>
              <a:pPr/>
              <a:t>12/7/18</a:t>
            </a:fld>
            <a:endParaRPr lang="ca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Contenidor de peu de pà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68EA8"/>
                </a:solidFill>
              </a:defRPr>
            </a:lvl1pPr>
          </a:lstStyle>
          <a:p>
            <a:fld id="{070B0D19-096F-4820-8022-F2285C7F0EAB}" type="slidenum">
              <a:rPr lang="ca-ES" smtClean="0">
                <a:latin typeface="Arial" pitchFamily="34" charset="0"/>
                <a:ea typeface="ＭＳ Ｐゴシック" pitchFamily="34" charset="-128"/>
              </a:rPr>
              <a:pPr/>
              <a:t>‹Nr.›</a:t>
            </a:fld>
            <a:endParaRPr lang="ca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Contenidor de títo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a-ES" smtClean="0"/>
              <a:t>Feu clic aquí per editar l'estil</a:t>
            </a:r>
            <a:endParaRPr lang="en-US" smtClean="0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Connector rect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11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image" Target="../media/image5.jpeg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Marcador de contenido 3" descr="foto garruf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9220199" cy="6858000"/>
          </a:xfrm>
        </p:spPr>
      </p:pic>
      <p:sp>
        <p:nvSpPr>
          <p:cNvPr id="5" name="Rectángulo 4"/>
          <p:cNvSpPr/>
          <p:nvPr/>
        </p:nvSpPr>
        <p:spPr>
          <a:xfrm>
            <a:off x="1981200" y="1143000"/>
            <a:ext cx="5562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dirty="0" smtClean="0">
                <a:solidFill>
                  <a:srgbClr val="FFFF00"/>
                </a:solidFill>
              </a:rPr>
              <a:t>BENVINGUTS </a:t>
            </a:r>
            <a:br>
              <a:rPr lang="ca-ES" sz="3600" dirty="0" smtClean="0">
                <a:solidFill>
                  <a:srgbClr val="FFFF00"/>
                </a:solidFill>
              </a:rPr>
            </a:br>
            <a:r>
              <a:rPr lang="ca-ES" sz="3600" dirty="0" smtClean="0">
                <a:solidFill>
                  <a:srgbClr val="FFFF00"/>
                </a:solidFill>
              </a:rPr>
              <a:t>A L’INSTITUT TORRE ROJA</a:t>
            </a:r>
            <a:endParaRPr lang="ca-ES" sz="36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1000" y="5715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eaLnBrk="1" hangingPunct="1"/>
            <a:r>
              <a:rPr lang="ca-ES" sz="4000" b="1" dirty="0" smtClean="0">
                <a:solidFill>
                  <a:srgbClr val="EA350A"/>
                </a:solidFill>
                <a:ea typeface="ＭＳ Ｐゴシック" pitchFamily="34" charset="-128"/>
              </a:rPr>
              <a:t>Curs 2018-2019</a:t>
            </a:r>
          </a:p>
        </p:txBody>
      </p:sp>
      <p:pic>
        <p:nvPicPr>
          <p:cNvPr id="8" name="Imagen 7" descr="Captura de pantalla 2018-06-17 a las 9.09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867400"/>
            <a:ext cx="12954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Moodle i web  </a:t>
            </a:r>
            <a:endParaRPr lang="ca-ES" dirty="0"/>
          </a:p>
        </p:txBody>
      </p:sp>
      <p:pic>
        <p:nvPicPr>
          <p:cNvPr id="4" name="Marcador de contenido 3" descr="Captura de pantalla 2018-07-12 a las 6.15.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8-07-12 a las 6.15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1659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34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Web: iestorreroja.com</a:t>
            </a:r>
            <a:endParaRPr lang="ca-E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65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LES COMUNICACIONS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>
            <a:normAutofit/>
          </a:bodyPr>
          <a:lstStyle/>
          <a:p>
            <a:r>
              <a:rPr lang="ca-ES" dirty="0" smtClean="0"/>
              <a:t>GENERALS: via web (cal consultar la pàgina periòdicament), mailing</a:t>
            </a:r>
          </a:p>
          <a:p>
            <a:r>
              <a:rPr lang="ca-ES" dirty="0" smtClean="0"/>
              <a:t>PARTICULARS: Tutors- agenda, telèfon, mail (s’informarà el dia 3 d’octubre reunió general amb tutor). Peticions entrevista a través d’encàrrec telèfon.</a:t>
            </a:r>
          </a:p>
          <a:p>
            <a:r>
              <a:rPr lang="ca-ES" dirty="0" smtClean="0"/>
              <a:t>ALTRES: SMS, telegram- faltes d’assistència 1a hora, comunicats d’incidència i informes d’incidència.</a:t>
            </a:r>
            <a:endParaRPr lang="ca-ES" dirty="0"/>
          </a:p>
        </p:txBody>
      </p:sp>
      <p:pic>
        <p:nvPicPr>
          <p:cNvPr id="4" name="Imagen 3" descr="images comunicacio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638800"/>
            <a:ext cx="48006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02560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a-ES" sz="2800" dirty="0" smtClean="0">
                <a:latin typeface="Franklin Gothic Book" charset="0"/>
              </a:rPr>
              <a:t>Material escolar: Estoig equipat i llibreta o fulls el 1r dia.</a:t>
            </a:r>
          </a:p>
          <a:p>
            <a:pPr>
              <a:lnSpc>
                <a:spcPct val="80000"/>
              </a:lnSpc>
            </a:pPr>
            <a:r>
              <a:rPr lang="ca-ES" sz="2800" dirty="0" smtClean="0">
                <a:latin typeface="Franklin Gothic Book" charset="0"/>
              </a:rPr>
              <a:t>Llibres (comprats o lloguer Iddink) – la llista, </a:t>
            </a:r>
          </a:p>
          <a:p>
            <a:pPr>
              <a:lnSpc>
                <a:spcPct val="80000"/>
              </a:lnSpc>
              <a:buNone/>
            </a:pPr>
            <a:r>
              <a:rPr lang="ca-ES" sz="2800" dirty="0" smtClean="0">
                <a:latin typeface="Franklin Gothic Book" charset="0"/>
              </a:rPr>
              <a:t>	Libres socialitzats (1r ESO Mates i Socials) . Els lloga l’institut per 5 euros l’any es reparteixen a principi de curs </a:t>
            </a:r>
          </a:p>
          <a:p>
            <a:pPr>
              <a:lnSpc>
                <a:spcPct val="80000"/>
              </a:lnSpc>
              <a:buNone/>
            </a:pPr>
            <a:r>
              <a:rPr lang="ca-ES" sz="2800" dirty="0" smtClean="0">
                <a:latin typeface="Franklin Gothic Book" charset="0"/>
              </a:rPr>
              <a:t>    Servei de préstec ( via serveis socials)</a:t>
            </a:r>
          </a:p>
          <a:p>
            <a:pPr>
              <a:lnSpc>
                <a:spcPct val="80000"/>
              </a:lnSpc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</a:pPr>
            <a:endParaRPr lang="ca-ES" sz="2800" dirty="0" smtClean="0">
              <a:latin typeface="Franklin Gothic Book" charset="0"/>
            </a:endParaRPr>
          </a:p>
          <a:p>
            <a:pPr algn="ctr">
              <a:lnSpc>
                <a:spcPct val="80000"/>
              </a:lnSpc>
            </a:pPr>
            <a:r>
              <a:rPr lang="ca-ES" sz="2800" dirty="0" smtClean="0">
                <a:latin typeface="Franklin Gothic Book" charset="0"/>
              </a:rPr>
              <a:t>Treballem amb fulls (blancs o quadrícula, dossiers, llibretes) Cada professor indicarà els criteris d’avaluació i el material necessari per a la seva assignatura en començar el curs. </a:t>
            </a:r>
          </a:p>
          <a:p>
            <a:pPr marL="0" indent="0">
              <a:lnSpc>
                <a:spcPct val="80000"/>
              </a:lnSpc>
              <a:buNone/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sz="28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sz="2000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sz="2000" dirty="0" smtClean="0">
                <a:latin typeface="Franklin Gothic Book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ca-ES" sz="2000" dirty="0" smtClean="0">
                <a:latin typeface="Franklin Gothic Book" charset="0"/>
              </a:rPr>
              <a:t>         </a:t>
            </a:r>
            <a:endParaRPr lang="ca-ES" sz="2000" dirty="0">
              <a:solidFill>
                <a:srgbClr val="000099"/>
              </a:solidFill>
              <a:latin typeface="Franklin Gothic Book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374980">
            <a:off x="6616974" y="2799461"/>
            <a:ext cx="1677782" cy="10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7007995">
            <a:off x="4327277" y="5165477"/>
            <a:ext cx="1327049" cy="13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72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rgbClr val="91581F"/>
                </a:solidFill>
                <a:latin typeface="Franklin Gothic Medium"/>
                <a:cs typeface="Franklin Gothic Medium"/>
              </a:rPr>
              <a:t>MATERIAL</a:t>
            </a:r>
            <a:endParaRPr lang="ca-ES" sz="3600" dirty="0">
              <a:solidFill>
                <a:srgbClr val="91581F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61143" y="4509120"/>
            <a:ext cx="1863650" cy="18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798051">
            <a:off x="928905" y="1380507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852308">
            <a:off x="1475656" y="4077072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952208">
            <a:off x="6130045" y="1376177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57697"/>
            <a:ext cx="1752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028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>
                <a:ea typeface="+mj-ea"/>
              </a:rPr>
              <a:t>UN COP HEM COMENÇAT..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a-ES" dirty="0">
                <a:latin typeface="Franklin Gothic Book" charset="0"/>
              </a:rPr>
              <a:t>Reunió del </a:t>
            </a:r>
            <a:r>
              <a:rPr lang="ca-ES" dirty="0" smtClean="0">
                <a:latin typeface="Franklin Gothic Book" charset="0"/>
              </a:rPr>
              <a:t>tutor/a </a:t>
            </a:r>
            <a:r>
              <a:rPr lang="ca-ES" dirty="0">
                <a:latin typeface="Franklin Gothic Book" charset="0"/>
              </a:rPr>
              <a:t>amb pares per informar a fons del funcionament de l</a:t>
            </a:r>
            <a:r>
              <a:rPr lang="ja-JP" altLang="ca-ES" dirty="0">
                <a:latin typeface="Franklin Gothic Book" charset="0"/>
              </a:rPr>
              <a:t>’</a:t>
            </a:r>
            <a:r>
              <a:rPr lang="ca-ES" dirty="0" smtClean="0">
                <a:latin typeface="Franklin Gothic Book" charset="0"/>
              </a:rPr>
              <a:t>institut ( 3 d’octubre a les 18 hores)</a:t>
            </a:r>
            <a:endParaRPr lang="ca-ES" dirty="0">
              <a:latin typeface="Franklin Gothic Book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dirty="0">
                <a:latin typeface="Franklin Gothic Book" charset="0"/>
              </a:rPr>
              <a:t>Entrevistes periòdiques </a:t>
            </a:r>
            <a:r>
              <a:rPr lang="ca-ES" dirty="0" smtClean="0">
                <a:latin typeface="Franklin Gothic Book" charset="0"/>
              </a:rPr>
              <a:t>tutor/a-famílies </a:t>
            </a:r>
            <a:r>
              <a:rPr lang="ca-ES" dirty="0">
                <a:latin typeface="Franklin Gothic Book" charset="0"/>
              </a:rPr>
              <a:t>per intercanviar informació.</a:t>
            </a:r>
          </a:p>
          <a:p>
            <a:pPr eaLnBrk="1" hangingPunct="1">
              <a:lnSpc>
                <a:spcPct val="90000"/>
              </a:lnSpc>
            </a:pPr>
            <a:r>
              <a:rPr lang="ca-ES" dirty="0">
                <a:latin typeface="Franklin Gothic Book" charset="0"/>
              </a:rPr>
              <a:t>Seguiment</a:t>
            </a:r>
            <a:r>
              <a:rPr lang="ca-ES" dirty="0" smtClean="0">
                <a:latin typeface="Franklin Gothic Book" charset="0"/>
              </a:rPr>
              <a:t>  </a:t>
            </a:r>
            <a:r>
              <a:rPr lang="ca-ES" dirty="0">
                <a:latin typeface="Franklin Gothic Book" charset="0"/>
              </a:rPr>
              <a:t>de </a:t>
            </a:r>
            <a:r>
              <a:rPr lang="ca-ES" dirty="0" smtClean="0">
                <a:latin typeface="Franklin Gothic Book" charset="0"/>
              </a:rPr>
              <a:t>l</a:t>
            </a:r>
            <a:r>
              <a:rPr lang="es-ES" dirty="0" smtClean="0">
                <a:latin typeface="Franklin Gothic Book" charset="0"/>
              </a:rPr>
              <a:t>’</a:t>
            </a:r>
            <a:r>
              <a:rPr lang="ca-ES" dirty="0" smtClean="0">
                <a:latin typeface="Franklin Gothic Book" charset="0"/>
              </a:rPr>
              <a:t>assistència </a:t>
            </a:r>
            <a:r>
              <a:rPr lang="ca-ES" dirty="0">
                <a:latin typeface="Franklin Gothic Book" charset="0"/>
              </a:rPr>
              <a:t>a classe i informació regular de les </a:t>
            </a:r>
            <a:r>
              <a:rPr lang="ca-ES" dirty="0" smtClean="0">
                <a:latin typeface="Franklin Gothic Book" charset="0"/>
              </a:rPr>
              <a:t>absències (pares mireu gestin) </a:t>
            </a:r>
            <a:r>
              <a:rPr lang="ca-ES" dirty="0">
                <a:latin typeface="Franklin Gothic Book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a-ES" dirty="0">
                <a:latin typeface="Franklin Gothic Book" charset="0"/>
              </a:rPr>
              <a:t>Seguiment continu del rendiment i </a:t>
            </a:r>
            <a:r>
              <a:rPr lang="ca-ES" dirty="0" smtClean="0">
                <a:latin typeface="Franklin Gothic Book" charset="0"/>
              </a:rPr>
              <a:t>l</a:t>
            </a:r>
            <a:r>
              <a:rPr lang="es-ES" dirty="0" smtClean="0">
                <a:latin typeface="Franklin Gothic Book" charset="0"/>
              </a:rPr>
              <a:t>’</a:t>
            </a:r>
            <a:r>
              <a:rPr lang="ca-ES" dirty="0" smtClean="0">
                <a:latin typeface="Franklin Gothic Book" charset="0"/>
              </a:rPr>
              <a:t>actitud</a:t>
            </a:r>
            <a:r>
              <a:rPr lang="ca-ES" dirty="0">
                <a:latin typeface="Franklin Gothic Book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a-ES" dirty="0">
                <a:latin typeface="Franklin Gothic Book" charset="0"/>
              </a:rPr>
              <a:t>Revisió del procés d</a:t>
            </a:r>
            <a:r>
              <a:rPr lang="ja-JP" altLang="ca-ES" dirty="0">
                <a:latin typeface="Franklin Gothic Book" charset="0"/>
              </a:rPr>
              <a:t>’</a:t>
            </a:r>
            <a:r>
              <a:rPr lang="ca-ES" dirty="0">
                <a:latin typeface="Franklin Gothic Book" charset="0"/>
              </a:rPr>
              <a:t>integració de cada alumne i presa de decisions sobre les actuacions a fer.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ALGUNS PROJECTES DE CENTRE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L’HORA DE LA LECTURA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L’HÀBIT FA L’ÈXIT (neteja patis)</a:t>
            </a:r>
          </a:p>
          <a:p>
            <a:pPr marL="0" indent="0">
              <a:buNone/>
            </a:pPr>
            <a:r>
              <a:rPr lang="es-ES" dirty="0" smtClean="0"/>
              <a:t>APRENDRE A ESTUDIAR (planificació d’estudi)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1920230" cy="15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1987285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escombr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133600"/>
            <a:ext cx="2540000" cy="1727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619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Sortides</a:t>
            </a:r>
            <a:r>
              <a:rPr lang="es-ES" dirty="0" smtClean="0"/>
              <a:t> i </a:t>
            </a:r>
            <a:r>
              <a:rPr lang="es-ES" dirty="0" err="1" smtClean="0"/>
              <a:t>activitats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Sortides pedagògiques, lúdiques</a:t>
            </a:r>
          </a:p>
          <a:p>
            <a:r>
              <a:rPr lang="es-ES" dirty="0" smtClean="0"/>
              <a:t>Esquiada</a:t>
            </a:r>
          </a:p>
          <a:p>
            <a:r>
              <a:rPr lang="es-ES" dirty="0" smtClean="0"/>
              <a:t>Crèdit de síntesi (sortida o centre)</a:t>
            </a:r>
          </a:p>
          <a:p>
            <a:r>
              <a:rPr lang="es-ES" dirty="0" smtClean="0"/>
              <a:t>Voluntariat Torre Roja(recapte aliments,…)</a:t>
            </a:r>
          </a:p>
          <a:p>
            <a:r>
              <a:rPr lang="es-ES" dirty="0" err="1" smtClean="0"/>
              <a:t>Extraescolars</a:t>
            </a:r>
            <a:r>
              <a:rPr lang="es-ES" dirty="0" smtClean="0"/>
              <a:t> (Coral, </a:t>
            </a:r>
            <a:r>
              <a:rPr lang="es-ES" dirty="0" err="1" smtClean="0"/>
              <a:t>esports</a:t>
            </a:r>
            <a:r>
              <a:rPr lang="es-ES" dirty="0" smtClean="0"/>
              <a:t>,.)</a:t>
            </a:r>
          </a:p>
          <a:p>
            <a:r>
              <a:rPr lang="es-ES" dirty="0" smtClean="0"/>
              <a:t>CROS, </a:t>
            </a:r>
            <a:r>
              <a:rPr lang="es-ES" dirty="0" err="1" smtClean="0"/>
              <a:t>Jornades</a:t>
            </a:r>
            <a:r>
              <a:rPr lang="es-ES" dirty="0" smtClean="0"/>
              <a:t> </a:t>
            </a:r>
            <a:r>
              <a:rPr lang="es-ES" dirty="0" err="1" smtClean="0"/>
              <a:t>culturals</a:t>
            </a:r>
            <a:r>
              <a:rPr lang="es-ES" dirty="0" smtClean="0"/>
              <a:t>, </a:t>
            </a:r>
            <a:r>
              <a:rPr lang="es-ES" dirty="0" err="1" smtClean="0"/>
              <a:t>jornades</a:t>
            </a:r>
            <a:r>
              <a:rPr lang="es-ES" dirty="0" smtClean="0"/>
              <a:t> </a:t>
            </a:r>
            <a:r>
              <a:rPr lang="es-ES" dirty="0" err="1" smtClean="0"/>
              <a:t>esportives</a:t>
            </a:r>
            <a:endParaRPr lang="es-ES" dirty="0" smtClean="0"/>
          </a:p>
          <a:p>
            <a:r>
              <a:rPr lang="es-ES" dirty="0" smtClean="0"/>
              <a:t>Biblioteca del centre</a:t>
            </a:r>
          </a:p>
          <a:p>
            <a:r>
              <a:rPr lang="es-ES" dirty="0" smtClean="0"/>
              <a:t>L’AFA (xerrades,…)</a:t>
            </a:r>
          </a:p>
          <a:p>
            <a:r>
              <a:rPr lang="es-ES" dirty="0" smtClean="0"/>
              <a:t> etc.</a:t>
            </a:r>
          </a:p>
          <a:p>
            <a:endParaRPr lang="es-ES" dirty="0"/>
          </a:p>
        </p:txBody>
      </p:sp>
      <p:pic>
        <p:nvPicPr>
          <p:cNvPr id="5122" name="Picture 2" descr="F:\CD 2016\_MG_8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453848">
            <a:off x="6797303" y="2003352"/>
            <a:ext cx="2126677" cy="152869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261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611560" y="1124744"/>
            <a:ext cx="7620000" cy="1466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ea typeface="+mj-ea"/>
              </a:rPr>
              <a:t>MOLTES </a:t>
            </a:r>
            <a:r>
              <a:rPr lang="ca-ES" dirty="0" smtClean="0">
                <a:ea typeface="+mj-ea"/>
              </a:rPr>
              <a:t>GRÀCIES</a:t>
            </a:r>
            <a:br>
              <a:rPr lang="ca-ES" dirty="0" smtClean="0">
                <a:ea typeface="+mj-ea"/>
              </a:rPr>
            </a:br>
            <a:r>
              <a:rPr lang="ca-ES" dirty="0" smtClean="0"/>
              <a:t>Preguntes</a:t>
            </a:r>
            <a:r>
              <a:rPr lang="ca-ES" dirty="0" smtClean="0">
                <a:ea typeface="+mj-ea"/>
              </a:rPr>
              <a:t/>
            </a:r>
            <a:br>
              <a:rPr lang="ca-ES" dirty="0" smtClean="0">
                <a:ea typeface="+mj-ea"/>
              </a:rPr>
            </a:br>
            <a:r>
              <a:rPr lang="ca-ES" dirty="0" smtClean="0">
                <a:ea typeface="+mj-ea"/>
              </a:rPr>
              <a:t>(</a:t>
            </a:r>
            <a:r>
              <a:rPr lang="ca-ES" dirty="0" smtClean="0"/>
              <a:t>IDDINK)</a:t>
            </a:r>
            <a:endParaRPr lang="es-ES" dirty="0" smtClean="0">
              <a:ea typeface="+mj-e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365944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Ara ja són alumnes de l’ins torre roja</a:t>
            </a:r>
            <a:br>
              <a:rPr lang="es-ES" dirty="0" smtClean="0"/>
            </a:br>
            <a:r>
              <a:rPr lang="es-ES" dirty="0" smtClean="0"/>
              <a:t>estem per acompanyar-los mútuament:</a:t>
            </a:r>
            <a:br>
              <a:rPr lang="es-ES" dirty="0" smtClean="0"/>
            </a:br>
            <a:r>
              <a:rPr lang="es-ES" i="1" dirty="0" smtClean="0">
                <a:solidFill>
                  <a:srgbClr val="3366FF"/>
                </a:solidFill>
              </a:rPr>
              <a:t>“preparem-los pel camí”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2627152"/>
              </p:ext>
            </p:extLst>
          </p:nvPr>
        </p:nvGraphicFramePr>
        <p:xfrm>
          <a:off x="179512" y="1556792"/>
          <a:ext cx="2639888" cy="49685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benvingut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62200"/>
            <a:ext cx="6324600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734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Marcador de contenido 3" descr="Captura de pantalla 2018-07-12 a las 5.55.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55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PROFESSORAT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i="1" dirty="0" smtClean="0">
                <a:latin typeface="Franklin Gothic Book" charset="0"/>
              </a:rPr>
              <a:t>L’Equip Docent</a:t>
            </a:r>
            <a:r>
              <a:rPr lang="ca-ES" dirty="0" smtClean="0">
                <a:latin typeface="Franklin Gothic Book" charset="0"/>
              </a:rPr>
              <a:t>: grup de professors de matèries (12 matèries+crèdit de síntesi)</a:t>
            </a:r>
          </a:p>
          <a:p>
            <a:pPr>
              <a:buNone/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Franklin Gothic Book" charset="0"/>
              </a:rPr>
              <a:t>Tutor/a</a:t>
            </a:r>
            <a:r>
              <a:rPr lang="ca-ES" dirty="0" smtClean="0">
                <a:latin typeface="Franklin Gothic Book" charset="0"/>
              </a:rPr>
              <a:t> per a cada grup: 4 grups de primer de l</a:t>
            </a:r>
            <a:r>
              <a:rPr lang="ja-JP" altLang="ca-ES" dirty="0" smtClean="0">
                <a:latin typeface="Franklin Gothic Book" charset="0"/>
              </a:rPr>
              <a:t>’</a:t>
            </a:r>
            <a:r>
              <a:rPr lang="ca-ES" dirty="0" smtClean="0">
                <a:latin typeface="Franklin Gothic Book" charset="0"/>
              </a:rPr>
              <a:t>ESO (setembre)</a:t>
            </a:r>
          </a:p>
          <a:p>
            <a:pPr>
              <a:lnSpc>
                <a:spcPct val="80000"/>
              </a:lnSpc>
              <a:buNone/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Franklin Gothic Book" charset="0"/>
              </a:rPr>
              <a:t>Cotutor</a:t>
            </a:r>
            <a:r>
              <a:rPr lang="ca-ES" dirty="0" smtClean="0">
                <a:latin typeface="Franklin Gothic Book" charset="0"/>
              </a:rPr>
              <a:t>  i orientador de nivell: VIRTU JIMÉNEZ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PERSONES </a:t>
            </a:r>
            <a:r>
              <a:rPr lang="ca-ES" dirty="0"/>
              <a:t>de referència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942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a-ES" b="1" dirty="0" smtClean="0">
                <a:latin typeface="Franklin Gothic Book" charset="0"/>
              </a:rPr>
              <a:t>1</a:t>
            </a:r>
            <a:r>
              <a:rPr lang="ca-ES" dirty="0" smtClean="0">
                <a:latin typeface="Franklin Gothic Book" charset="0"/>
              </a:rPr>
              <a:t>. </a:t>
            </a:r>
            <a:r>
              <a:rPr lang="ca-ES" u="sng" dirty="0" smtClean="0">
                <a:latin typeface="Franklin Gothic Book" charset="0"/>
              </a:rPr>
              <a:t>Tutor</a:t>
            </a:r>
            <a:r>
              <a:rPr lang="ca-ES" u="sng" dirty="0">
                <a:latin typeface="Franklin Gothic Book" charset="0"/>
              </a:rPr>
              <a:t>/</a:t>
            </a:r>
            <a:r>
              <a:rPr lang="ca-ES" u="sng" dirty="0" smtClean="0">
                <a:latin typeface="Franklin Gothic Book" charset="0"/>
              </a:rPr>
              <a:t>a:</a:t>
            </a:r>
            <a:r>
              <a:rPr lang="ca-ES" dirty="0" smtClean="0">
                <a:latin typeface="Franklin Gothic Book" charset="0"/>
              </a:rPr>
              <a:t> 4 </a:t>
            </a:r>
            <a:r>
              <a:rPr lang="ca-ES" dirty="0">
                <a:latin typeface="Franklin Gothic Book" charset="0"/>
              </a:rPr>
              <a:t>grups de primer de </a:t>
            </a:r>
            <a:r>
              <a:rPr lang="ca-ES" dirty="0" smtClean="0">
                <a:latin typeface="Franklin Gothic Book" charset="0"/>
              </a:rPr>
              <a:t>l</a:t>
            </a:r>
            <a:r>
              <a:rPr lang="ja-JP" altLang="ca-ES" dirty="0" smtClean="0">
                <a:latin typeface="Franklin Gothic Book" charset="0"/>
              </a:rPr>
              <a:t>’</a:t>
            </a:r>
            <a:r>
              <a:rPr lang="ca-ES" dirty="0" smtClean="0">
                <a:latin typeface="Franklin Gothic Book" charset="0"/>
              </a:rPr>
              <a:t>ESO (setembre) -  </a:t>
            </a:r>
            <a:r>
              <a:rPr lang="ca-ES" b="1" u="sng" dirty="0" smtClean="0">
                <a:latin typeface="Franklin Gothic Book" charset="0"/>
              </a:rPr>
              <a:t>enllaç directe amb la família</a:t>
            </a:r>
          </a:p>
          <a:p>
            <a:pPr marL="0" indent="0">
              <a:lnSpc>
                <a:spcPct val="80000"/>
              </a:lnSpc>
              <a:buNone/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b="1" dirty="0" smtClean="0">
                <a:latin typeface="Franklin Gothic Book" charset="0"/>
              </a:rPr>
              <a:t>2. Cotutora</a:t>
            </a:r>
            <a:r>
              <a:rPr lang="ca-ES" dirty="0" smtClean="0">
                <a:latin typeface="Franklin Gothic Book" charset="0"/>
              </a:rPr>
              <a:t>  </a:t>
            </a:r>
            <a:r>
              <a:rPr lang="ca-ES" dirty="0">
                <a:latin typeface="Franklin Gothic Book" charset="0"/>
              </a:rPr>
              <a:t>i </a:t>
            </a:r>
            <a:r>
              <a:rPr lang="ca-ES" dirty="0" smtClean="0">
                <a:latin typeface="Franklin Gothic Book" charset="0"/>
              </a:rPr>
              <a:t>orientadora </a:t>
            </a:r>
            <a:r>
              <a:rPr lang="ca-ES" dirty="0">
                <a:latin typeface="Franklin Gothic Book" charset="0"/>
              </a:rPr>
              <a:t>de </a:t>
            </a:r>
            <a:r>
              <a:rPr lang="ca-ES" dirty="0" smtClean="0">
                <a:latin typeface="Franklin Gothic Book" charset="0"/>
              </a:rPr>
              <a:t>nivell: VIRTU JIMÉNEZ </a:t>
            </a:r>
          </a:p>
          <a:p>
            <a:pPr marL="0" indent="0">
              <a:lnSpc>
                <a:spcPct val="80000"/>
              </a:lnSpc>
              <a:buNone/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b="1" dirty="0" smtClean="0">
                <a:latin typeface="Franklin Gothic Book" charset="0"/>
              </a:rPr>
              <a:t>3. Coordinadora </a:t>
            </a:r>
            <a:r>
              <a:rPr lang="ca-ES" b="1" dirty="0">
                <a:latin typeface="Franklin Gothic Book" charset="0"/>
              </a:rPr>
              <a:t>de 1r ESO </a:t>
            </a:r>
            <a:r>
              <a:rPr lang="ca-ES" dirty="0">
                <a:latin typeface="Franklin Gothic Book" charset="0"/>
              </a:rPr>
              <a:t>:</a:t>
            </a:r>
            <a:r>
              <a:rPr lang="ca-ES" dirty="0" smtClean="0">
                <a:latin typeface="Franklin Gothic Book" charset="0"/>
              </a:rPr>
              <a:t> MONTSE ARIAS</a:t>
            </a:r>
          </a:p>
          <a:p>
            <a:pPr>
              <a:lnSpc>
                <a:spcPct val="80000"/>
              </a:lnSpc>
              <a:buNone/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dirty="0" smtClean="0">
                <a:latin typeface="Franklin Gothic Book" charset="0"/>
              </a:rPr>
              <a:t>4. Direcció (sol·licitud instància secretaria): MERITXELL ESTEVE, MANEL MERINO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Franklin Gothic Book" charset="0"/>
            </a:endParaRPr>
          </a:p>
          <a:p>
            <a:pPr>
              <a:lnSpc>
                <a:spcPct val="80000"/>
              </a:lnSpc>
              <a:buNone/>
            </a:pPr>
            <a:endParaRPr lang="ca-ES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849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mtClean="0">
                <a:ea typeface="+mj-ea"/>
              </a:rPr>
              <a:t>ABANS DE COMENÇAR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a-ES" sz="3000" dirty="0">
                <a:latin typeface="Franklin Gothic Book" charset="0"/>
              </a:rPr>
              <a:t>Traspàs d</a:t>
            </a:r>
            <a:r>
              <a:rPr lang="ja-JP" altLang="ca-ES" sz="3000" dirty="0">
                <a:latin typeface="Franklin Gothic Book" charset="0"/>
              </a:rPr>
              <a:t>’</a:t>
            </a:r>
            <a:r>
              <a:rPr lang="ca-ES" sz="3000" dirty="0">
                <a:latin typeface="Franklin Gothic Book" charset="0"/>
              </a:rPr>
              <a:t>informació entre les escoles de primària i l</a:t>
            </a:r>
            <a:r>
              <a:rPr lang="ja-JP" altLang="ca-ES" sz="3000" dirty="0">
                <a:latin typeface="Franklin Gothic Book" charset="0"/>
              </a:rPr>
              <a:t>’</a:t>
            </a:r>
            <a:r>
              <a:rPr lang="ca-ES" sz="3000" dirty="0">
                <a:latin typeface="Franklin Gothic Book" charset="0"/>
              </a:rPr>
              <a:t>institut per assegurar un canvi d</a:t>
            </a:r>
            <a:r>
              <a:rPr lang="ja-JP" altLang="ca-ES" sz="3000" dirty="0">
                <a:latin typeface="Franklin Gothic Book" charset="0"/>
              </a:rPr>
              <a:t>’</a:t>
            </a:r>
            <a:r>
              <a:rPr lang="ca-ES" sz="3000" dirty="0">
                <a:latin typeface="Franklin Gothic Book" charset="0"/>
              </a:rPr>
              <a:t>etapa òptim </a:t>
            </a:r>
            <a:r>
              <a:rPr lang="ca-ES" sz="3000" dirty="0" smtClean="0">
                <a:latin typeface="Franklin Gothic Book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Estudi de les individualitats per atendre la diversitat.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Elaboració dels grups dels alumnes  i traspàs de la informació als tutors/es i equips docents.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a-ES" sz="3000" dirty="0" smtClean="0">
                <a:latin typeface="Franklin Gothic Book" charset="0"/>
              </a:rPr>
              <a:t>    ( les llistes definitives es publicaran a principis de setembre)</a:t>
            </a:r>
            <a:endParaRPr lang="ca-ES" sz="3000" dirty="0">
              <a:latin typeface="Franklin Gothic Book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a-ES" sz="3000" dirty="0">
              <a:latin typeface="Franklin Gothic Book" charset="0"/>
            </a:endParaRPr>
          </a:p>
        </p:txBody>
      </p:sp>
      <p:pic>
        <p:nvPicPr>
          <p:cNvPr id="4" name="Picture 2" descr="Resultat d'imatges de diversi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0648"/>
            <a:ext cx="2055242" cy="1263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5715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>
                <a:ea typeface="+mj-ea"/>
              </a:rPr>
              <a:t>HORARI i altres aspectes significatius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a-ES" sz="3000" dirty="0">
                <a:latin typeface="Franklin Gothic Book" charset="0"/>
              </a:rPr>
              <a:t>De primer a quart de l</a:t>
            </a:r>
            <a:r>
              <a:rPr lang="ja-JP" altLang="ca-ES" sz="3000" dirty="0">
                <a:latin typeface="Franklin Gothic Book" charset="0"/>
              </a:rPr>
              <a:t>’</a:t>
            </a:r>
            <a:r>
              <a:rPr lang="ca-ES" sz="3000" dirty="0">
                <a:latin typeface="Franklin Gothic Book" charset="0"/>
              </a:rPr>
              <a:t>ESO 30 hores setmanals de classe</a:t>
            </a:r>
            <a:endParaRPr lang="ca-ES" sz="3000" dirty="0" smtClean="0">
              <a:latin typeface="Franklin Gothic Book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Inici: 12 setembre – Acollida esglaonada (mirar web) 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>
                <a:latin typeface="Franklin Gothic Book" charset="0"/>
              </a:rPr>
              <a:t>Jornada Intensiva de 8 del </a:t>
            </a:r>
            <a:r>
              <a:rPr lang="ca-ES" sz="3000" dirty="0" smtClean="0">
                <a:latin typeface="Franklin Gothic Book" charset="0"/>
              </a:rPr>
              <a:t>matí </a:t>
            </a:r>
            <a:r>
              <a:rPr lang="ca-ES" sz="3000" dirty="0">
                <a:latin typeface="Franklin Gothic Book" charset="0"/>
              </a:rPr>
              <a:t>a </a:t>
            </a:r>
            <a:r>
              <a:rPr lang="ca-ES" sz="3000" dirty="0" smtClean="0">
                <a:latin typeface="Franklin Gothic Book" charset="0"/>
              </a:rPr>
              <a:t>14</a:t>
            </a:r>
            <a:r>
              <a:rPr lang="es-ES" sz="3000" dirty="0" smtClean="0">
                <a:latin typeface="Franklin Gothic Book" charset="0"/>
              </a:rPr>
              <a:t>:</a:t>
            </a:r>
            <a:r>
              <a:rPr lang="ca-ES" sz="3000" dirty="0" smtClean="0">
                <a:latin typeface="Franklin Gothic Book" charset="0"/>
              </a:rPr>
              <a:t>30 </a:t>
            </a:r>
            <a:r>
              <a:rPr lang="ca-ES" sz="3000" dirty="0">
                <a:latin typeface="Franklin Gothic Book" charset="0"/>
              </a:rPr>
              <a:t>tots els dies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>
                <a:latin typeface="Franklin Gothic Book" charset="0"/>
              </a:rPr>
              <a:t>Mitja hora d</a:t>
            </a:r>
            <a:r>
              <a:rPr lang="ja-JP" altLang="ca-ES" sz="3000" dirty="0">
                <a:latin typeface="Franklin Gothic Book" charset="0"/>
              </a:rPr>
              <a:t>’</a:t>
            </a:r>
            <a:r>
              <a:rPr lang="ca-ES" sz="3000" dirty="0">
                <a:latin typeface="Franklin Gothic Book" charset="0"/>
              </a:rPr>
              <a:t>esbarjo al </a:t>
            </a:r>
            <a:r>
              <a:rPr lang="ca-ES" sz="3000" dirty="0" smtClean="0">
                <a:latin typeface="Franklin Gothic Book" charset="0"/>
              </a:rPr>
              <a:t>matí d’ 11 a 11:30/ patis separats/ Zona comuna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A cada hora una matèria.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L’assistència i el control de faltes (gestin) 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 smtClean="0">
                <a:latin typeface="Franklin Gothic Book" charset="0"/>
              </a:rPr>
              <a:t>Els </a:t>
            </a:r>
            <a:r>
              <a:rPr lang="ca-ES" sz="3000" dirty="0">
                <a:latin typeface="Franklin Gothic Book" charset="0"/>
              </a:rPr>
              <a:t>deures i el control dels </a:t>
            </a:r>
            <a:r>
              <a:rPr lang="ca-ES" sz="3000" dirty="0" smtClean="0">
                <a:latin typeface="Franklin Gothic Book" charset="0"/>
              </a:rPr>
              <a:t>pares(agenda)</a:t>
            </a:r>
          </a:p>
          <a:p>
            <a:pPr eaLnBrk="1" hangingPunct="1">
              <a:lnSpc>
                <a:spcPct val="90000"/>
              </a:lnSpc>
            </a:pPr>
            <a:r>
              <a:rPr lang="ca-ES" sz="3000" dirty="0">
                <a:latin typeface="Franklin Gothic Book" charset="0"/>
              </a:rPr>
              <a:t>Els retards i la </a:t>
            </a:r>
            <a:r>
              <a:rPr lang="ca-ES" sz="3000" dirty="0" smtClean="0">
                <a:latin typeface="Franklin Gothic Book" charset="0"/>
              </a:rPr>
              <a:t>compensació dels dimecres 15:30 a 17 </a:t>
            </a:r>
          </a:p>
          <a:p>
            <a:pPr eaLnBrk="1" hangingPunct="1">
              <a:lnSpc>
                <a:spcPct val="90000"/>
              </a:lnSpc>
            </a:pPr>
            <a:endParaRPr lang="ca-ES" sz="3000" dirty="0">
              <a:latin typeface="Franklin Gothic Book" charset="0"/>
            </a:endParaRPr>
          </a:p>
          <a:p>
            <a:pPr eaLnBrk="1" hangingPunct="1">
              <a:lnSpc>
                <a:spcPct val="90000"/>
              </a:lnSpc>
            </a:pPr>
            <a:endParaRPr lang="ca-ES" sz="3000" dirty="0">
              <a:latin typeface="Franklin Gothic Book" charset="0"/>
            </a:endParaRPr>
          </a:p>
          <a:p>
            <a:pPr eaLnBrk="1" hangingPunct="1">
              <a:lnSpc>
                <a:spcPct val="90000"/>
              </a:lnSpc>
            </a:pPr>
            <a:endParaRPr lang="ca-ES" sz="3000" dirty="0">
              <a:latin typeface="Franklin Gothic Book" charset="0"/>
            </a:endParaRPr>
          </a:p>
        </p:txBody>
      </p:sp>
      <p:pic>
        <p:nvPicPr>
          <p:cNvPr id="4" name="Picture 4" descr="Resultat d'imatges de rellotge 8 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52400"/>
            <a:ext cx="1296144" cy="1237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/>
              <a:t>L’acollida</a:t>
            </a:r>
            <a:endParaRPr lang="ca-ES" dirty="0" smtClean="0">
              <a:ea typeface="+mj-ea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a-ES" dirty="0">
                <a:latin typeface="Franklin Gothic Book" charset="0"/>
              </a:rPr>
              <a:t>Jornada d</a:t>
            </a:r>
            <a:r>
              <a:rPr lang="ja-JP" altLang="ca-ES" dirty="0">
                <a:latin typeface="Franklin Gothic Book" charset="0"/>
              </a:rPr>
              <a:t>’</a:t>
            </a:r>
            <a:r>
              <a:rPr lang="ca-ES" dirty="0">
                <a:latin typeface="Franklin Gothic Book" charset="0"/>
              </a:rPr>
              <a:t>acollida per tal de:</a:t>
            </a:r>
          </a:p>
          <a:p>
            <a:pPr lvl="1" eaLnBrk="1" hangingPunct="1"/>
            <a:r>
              <a:rPr lang="ca-ES" dirty="0">
                <a:latin typeface="Franklin Gothic Book" charset="0"/>
              </a:rPr>
              <a:t>Conèixer al tutor del grup i </a:t>
            </a:r>
            <a:r>
              <a:rPr lang="ca-ES" dirty="0" smtClean="0">
                <a:latin typeface="Franklin Gothic Book" charset="0"/>
              </a:rPr>
              <a:t>psicopedagog/cotutor</a:t>
            </a:r>
          </a:p>
          <a:p>
            <a:pPr lvl="1" eaLnBrk="1" hangingPunct="1"/>
            <a:r>
              <a:rPr lang="ca-ES" dirty="0">
                <a:latin typeface="Franklin Gothic Book" charset="0"/>
              </a:rPr>
              <a:t>Visitar les instal·lacions</a:t>
            </a:r>
          </a:p>
          <a:p>
            <a:pPr lvl="1" eaLnBrk="1" hangingPunct="1"/>
            <a:r>
              <a:rPr lang="ca-ES" dirty="0">
                <a:latin typeface="Franklin Gothic Book" charset="0"/>
              </a:rPr>
              <a:t>Explicar horari i les aules on cal </a:t>
            </a:r>
            <a:r>
              <a:rPr lang="ca-ES" dirty="0" smtClean="0">
                <a:latin typeface="Franklin Gothic Book" charset="0"/>
              </a:rPr>
              <a:t>anar</a:t>
            </a:r>
            <a:endParaRPr lang="ca-ES" dirty="0">
              <a:latin typeface="Franklin Gothic Book" charset="0"/>
            </a:endParaRPr>
          </a:p>
          <a:p>
            <a:pPr lvl="1" eaLnBrk="1" hangingPunct="1"/>
            <a:r>
              <a:rPr lang="ca-ES" dirty="0">
                <a:latin typeface="Franklin Gothic Book" charset="0"/>
              </a:rPr>
              <a:t>Conèixer les normes de funcionament de l</a:t>
            </a:r>
            <a:r>
              <a:rPr lang="ja-JP" altLang="ca-ES" dirty="0">
                <a:latin typeface="Franklin Gothic Book" charset="0"/>
              </a:rPr>
              <a:t>’</a:t>
            </a:r>
            <a:r>
              <a:rPr lang="ca-ES" dirty="0">
                <a:latin typeface="Franklin Gothic Book" charset="0"/>
              </a:rPr>
              <a:t>institut</a:t>
            </a:r>
            <a:r>
              <a:rPr lang="ca-ES" dirty="0" smtClean="0">
                <a:latin typeface="Franklin Gothic Book" charset="0"/>
              </a:rPr>
              <a:t>.</a:t>
            </a:r>
          </a:p>
          <a:p>
            <a:pPr lvl="1" eaLnBrk="1" hangingPunct="1">
              <a:buNone/>
            </a:pPr>
            <a:r>
              <a:rPr lang="ca-ES" dirty="0" smtClean="0">
                <a:latin typeface="Franklin Gothic Book" charset="0"/>
              </a:rPr>
              <a:t>    ( lliurament normes de convivència-llegir a casa i signar-les)</a:t>
            </a:r>
            <a:endParaRPr lang="ca-ES" dirty="0">
              <a:latin typeface="Franklin Gothic Book" charset="0"/>
            </a:endParaRPr>
          </a:p>
          <a:p>
            <a:pPr lvl="1" eaLnBrk="1" hangingPunct="1"/>
            <a:r>
              <a:rPr lang="ca-ES" dirty="0" smtClean="0">
                <a:latin typeface="Franklin Gothic Book" charset="0"/>
              </a:rPr>
              <a:t>El professorat farà difusió </a:t>
            </a:r>
            <a:r>
              <a:rPr lang="ca-ES" dirty="0">
                <a:latin typeface="Franklin Gothic Book" charset="0"/>
              </a:rPr>
              <a:t>de les </a:t>
            </a:r>
            <a:r>
              <a:rPr lang="ca-ES" dirty="0" smtClean="0">
                <a:latin typeface="Franklin Gothic Book" charset="0"/>
              </a:rPr>
              <a:t>matèries específiques i posteriorment, l’alumnat farà la tria que hauran de signar els pares.</a:t>
            </a:r>
            <a:endParaRPr lang="ca-ES" dirty="0">
              <a:latin typeface="Franklin Gothic Book" charset="0"/>
            </a:endParaRPr>
          </a:p>
        </p:txBody>
      </p:sp>
      <p:pic>
        <p:nvPicPr>
          <p:cNvPr id="4" name="Imagen 3" descr="images acollid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5613400" cy="5334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>
                <a:ea typeface="+mj-ea"/>
              </a:rPr>
              <a:t>EL DIA A DIA: LES CLASSES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ca-ES" sz="2200" dirty="0">
              <a:latin typeface="Franklin Gothic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2000" dirty="0">
                <a:latin typeface="Franklin Gothic Book" charset="0"/>
              </a:rPr>
              <a:t>A cada hora el professor </a:t>
            </a:r>
            <a:r>
              <a:rPr lang="ca-ES" sz="2000" dirty="0" smtClean="0">
                <a:latin typeface="Franklin Gothic Book" charset="0"/>
              </a:rPr>
              <a:t>passa llista </a:t>
            </a:r>
            <a:r>
              <a:rPr lang="ca-ES" sz="2000" dirty="0">
                <a:latin typeface="Franklin Gothic Book" charset="0"/>
              </a:rPr>
              <a:t>per controlar assistència</a:t>
            </a:r>
            <a:r>
              <a:rPr lang="ca-ES" sz="2000" dirty="0" smtClean="0">
                <a:latin typeface="Franklin Gothic Book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000" dirty="0">
              <a:latin typeface="Franklin Gothic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2000" dirty="0">
                <a:latin typeface="Franklin Gothic Book" charset="0"/>
              </a:rPr>
              <a:t>Cal justificar per escrit les faltes d</a:t>
            </a:r>
            <a:r>
              <a:rPr lang="ja-JP" altLang="ca-ES" sz="2000" dirty="0">
                <a:latin typeface="Franklin Gothic Book" charset="0"/>
              </a:rPr>
              <a:t>’</a:t>
            </a:r>
            <a:r>
              <a:rPr lang="ca-ES" sz="2000" dirty="0" smtClean="0">
                <a:latin typeface="Franklin Gothic Book" charset="0"/>
              </a:rPr>
              <a:t>assistència.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000" dirty="0" smtClean="0">
              <a:latin typeface="Franklin Gothic Book" charset="0"/>
            </a:endParaRPr>
          </a:p>
          <a:p>
            <a:pPr>
              <a:lnSpc>
                <a:spcPct val="80000"/>
              </a:lnSpc>
            </a:pPr>
            <a:r>
              <a:rPr lang="ca-ES" sz="2000" dirty="0">
                <a:latin typeface="Franklin Gothic Book" charset="0"/>
              </a:rPr>
              <a:t>L’alumne no podrà sortir del centre en horari escolar sense l’acompanyament d’un adult autoritzat. </a:t>
            </a:r>
            <a:endParaRPr lang="ca-ES" sz="2000" dirty="0" smtClean="0">
              <a:latin typeface="Franklin Gothic Book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000" dirty="0">
              <a:latin typeface="Franklin Gothic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2000" dirty="0">
                <a:latin typeface="Franklin Gothic Book" charset="0"/>
              </a:rPr>
              <a:t>Els deures, una eina important per a l</a:t>
            </a:r>
            <a:r>
              <a:rPr lang="ja-JP" altLang="ca-ES" sz="2000" dirty="0">
                <a:latin typeface="Franklin Gothic Book" charset="0"/>
              </a:rPr>
              <a:t>’</a:t>
            </a:r>
            <a:r>
              <a:rPr lang="ca-ES" sz="2000" dirty="0">
                <a:latin typeface="Franklin Gothic Book" charset="0"/>
              </a:rPr>
              <a:t>aprenentatge</a:t>
            </a:r>
            <a:r>
              <a:rPr lang="ca-ES" sz="2000" dirty="0" smtClean="0">
                <a:latin typeface="Franklin Gothic Book" charset="0"/>
              </a:rPr>
              <a:t>. Ús de l’agenda.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000" dirty="0">
              <a:latin typeface="Franklin Gothic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2000" dirty="0">
                <a:latin typeface="Franklin Gothic Book" charset="0"/>
              </a:rPr>
              <a:t>El </a:t>
            </a:r>
            <a:r>
              <a:rPr lang="ca-ES" sz="2000" dirty="0" smtClean="0">
                <a:latin typeface="Franklin Gothic Book" charset="0"/>
              </a:rPr>
              <a:t>Moodle (de  tutoria, d’ assignatures, ...) i les plataformes (important que hàgiu autoritzat l’ús)</a:t>
            </a:r>
          </a:p>
          <a:p>
            <a:pPr eaLnBrk="1" hangingPunct="1">
              <a:lnSpc>
                <a:spcPct val="80000"/>
              </a:lnSpc>
            </a:pPr>
            <a:endParaRPr lang="ca-ES" sz="2000" dirty="0">
              <a:latin typeface="Franklin Gothic Book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sz="2200" dirty="0">
              <a:latin typeface="Franklin Gothic Book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036756">
            <a:off x="1299314" y="5321475"/>
            <a:ext cx="1960091" cy="11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76800"/>
            <a:ext cx="2592288" cy="13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cursió">
  <a:themeElements>
    <a:clrScheme name="Esplanad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cursió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xcursió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550</TotalTime>
  <Words>759</Words>
  <Application>Microsoft Office PowerPoint</Application>
  <PresentationFormat>Presentación en pantalla (4:3)</PresentationFormat>
  <Paragraphs>97</Paragraphs>
  <Slides>18</Slides>
  <Notes>6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Viajes</vt:lpstr>
      <vt:lpstr>Excursió</vt:lpstr>
      <vt:lpstr>Diapositiva 1</vt:lpstr>
      <vt:lpstr>Ara ja són alumnes de l’ins torre roja estem per acompanyar-los mútuament: “preparem-los pel camí” </vt:lpstr>
      <vt:lpstr>Diapositiva 3</vt:lpstr>
      <vt:lpstr>PROFESSORAT </vt:lpstr>
      <vt:lpstr>PERSONES de referència</vt:lpstr>
      <vt:lpstr>ABANS DE COMENÇAR</vt:lpstr>
      <vt:lpstr>HORARI i altres aspectes significatius</vt:lpstr>
      <vt:lpstr>L’acollida</vt:lpstr>
      <vt:lpstr>EL DIA A DIA: LES CLASSES</vt:lpstr>
      <vt:lpstr>Moodle i web  </vt:lpstr>
      <vt:lpstr>Diapositiva 11</vt:lpstr>
      <vt:lpstr>LES COMUNICACIONS</vt:lpstr>
      <vt:lpstr>Diapositiva 13</vt:lpstr>
      <vt:lpstr>Diapositiva 14</vt:lpstr>
      <vt:lpstr>UN COP HEM COMENÇAT..</vt:lpstr>
      <vt:lpstr>ALGUNS PROJECTES DE CENTRE</vt:lpstr>
      <vt:lpstr>Sortides i activitats</vt:lpstr>
      <vt:lpstr>MOLTES GRÀCIES Preguntes (IDDINK)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   EDUCAT 2.O</dc:title>
  <dc:creator>Núria Vallduriola</dc:creator>
  <cp:lastModifiedBy>a a</cp:lastModifiedBy>
  <cp:revision>70</cp:revision>
  <dcterms:created xsi:type="dcterms:W3CDTF">2018-07-12T04:34:04Z</dcterms:created>
  <dcterms:modified xsi:type="dcterms:W3CDTF">2018-07-12T04:40:09Z</dcterms:modified>
</cp:coreProperties>
</file>