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matic SC" charset="-79"/>
      <p:regular r:id="rId23"/>
      <p:bold r:id="rId24"/>
    </p:embeddedFont>
    <p:embeddedFont>
      <p:font typeface="Roboto"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33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988395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 sz="1000">
                <a:solidFill>
                  <a:schemeClr val="dk2"/>
                </a:solidFill>
              </a:rPr>
              <a:t>‹Nº›</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ws0XKHXpX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493914"/>
            <a:ext cx="8520600" cy="2052600"/>
          </a:xfrm>
          <a:prstGeom prst="rect">
            <a:avLst/>
          </a:prstGeom>
        </p:spPr>
        <p:txBody>
          <a:bodyPr lIns="91425" tIns="91425" rIns="91425" bIns="91425" anchor="b" anchorCtr="0">
            <a:noAutofit/>
          </a:bodyPr>
          <a:lstStyle/>
          <a:p>
            <a:pPr lvl="0" algn="l">
              <a:spcBef>
                <a:spcPts val="0"/>
              </a:spcBef>
              <a:buNone/>
            </a:pPr>
            <a:r>
              <a:rPr lang="es" sz="10400"/>
              <a:t>M</a:t>
            </a:r>
          </a:p>
        </p:txBody>
      </p:sp>
      <p:sp>
        <p:nvSpPr>
          <p:cNvPr id="55" name="Shape 55"/>
          <p:cNvSpPr txBox="1">
            <a:spLocks noGrp="1"/>
          </p:cNvSpPr>
          <p:nvPr>
            <p:ph type="subTitle" idx="1"/>
          </p:nvPr>
        </p:nvSpPr>
        <p:spPr>
          <a:xfrm>
            <a:off x="311700" y="2988057"/>
            <a:ext cx="8520600" cy="1225200"/>
          </a:xfrm>
          <a:prstGeom prst="rect">
            <a:avLst/>
          </a:prstGeom>
        </p:spPr>
        <p:txBody>
          <a:bodyPr lIns="91425" tIns="91425" rIns="91425" bIns="91425" anchor="t" anchorCtr="0">
            <a:noAutofit/>
          </a:bodyPr>
          <a:lstStyle/>
          <a:p>
            <a:pPr lvl="0">
              <a:spcBef>
                <a:spcPts val="0"/>
              </a:spcBef>
              <a:buNone/>
            </a:pPr>
            <a:endParaRPr/>
          </a:p>
        </p:txBody>
      </p:sp>
      <p:pic>
        <p:nvPicPr>
          <p:cNvPr id="56" name="Shape 56" descr="palmeras.jpg"/>
          <p:cNvPicPr preferRelativeResize="0"/>
          <p:nvPr/>
        </p:nvPicPr>
        <p:blipFill>
          <a:blip r:embed="rId3">
            <a:alphaModFix/>
          </a:blip>
          <a:stretch>
            <a:fillRect/>
          </a:stretch>
        </p:blipFill>
        <p:spPr>
          <a:xfrm>
            <a:off x="0" y="0"/>
            <a:ext cx="9144000" cy="5143500"/>
          </a:xfrm>
          <a:prstGeom prst="rect">
            <a:avLst/>
          </a:prstGeom>
          <a:noFill/>
          <a:ln>
            <a:noFill/>
          </a:ln>
        </p:spPr>
      </p:pic>
      <p:sp>
        <p:nvSpPr>
          <p:cNvPr id="57" name="Shape 57"/>
          <p:cNvSpPr txBox="1"/>
          <p:nvPr/>
        </p:nvSpPr>
        <p:spPr>
          <a:xfrm>
            <a:off x="4875250" y="2927475"/>
            <a:ext cx="3883800" cy="1631400"/>
          </a:xfrm>
          <a:prstGeom prst="rect">
            <a:avLst/>
          </a:prstGeom>
          <a:noFill/>
          <a:ln>
            <a:noFill/>
          </a:ln>
        </p:spPr>
        <p:txBody>
          <a:bodyPr lIns="91425" tIns="91425" rIns="91425" bIns="91425" anchor="t" anchorCtr="0">
            <a:noAutofit/>
          </a:bodyPr>
          <a:lstStyle/>
          <a:p>
            <a:pPr lvl="0">
              <a:spcBef>
                <a:spcPts val="0"/>
              </a:spcBef>
              <a:buNone/>
            </a:pPr>
            <a:r>
              <a:rPr lang="es" sz="9600">
                <a:solidFill>
                  <a:srgbClr val="FFFFFF"/>
                </a:solidFill>
              </a:rPr>
              <a:t>MIAMI</a:t>
            </a:r>
          </a:p>
        </p:txBody>
      </p:sp>
      <p:sp>
        <p:nvSpPr>
          <p:cNvPr id="58" name="Shape 58"/>
          <p:cNvSpPr txBox="1"/>
          <p:nvPr/>
        </p:nvSpPr>
        <p:spPr>
          <a:xfrm>
            <a:off x="221600" y="139950"/>
            <a:ext cx="2892600" cy="968100"/>
          </a:xfrm>
          <a:prstGeom prst="rect">
            <a:avLst/>
          </a:prstGeom>
          <a:noFill/>
          <a:ln>
            <a:noFill/>
          </a:ln>
        </p:spPr>
        <p:txBody>
          <a:bodyPr lIns="91425" tIns="91425" rIns="91425" bIns="91425" anchor="t" anchorCtr="0">
            <a:noAutofit/>
          </a:bodyPr>
          <a:lstStyle/>
          <a:p>
            <a:pPr lvl="0">
              <a:spcBef>
                <a:spcPts val="0"/>
              </a:spcBef>
              <a:buNone/>
            </a:pPr>
            <a:r>
              <a:rPr lang="es" sz="1800">
                <a:latin typeface="Roboto"/>
                <a:ea typeface="Roboto"/>
                <a:cs typeface="Roboto"/>
                <a:sym typeface="Roboto"/>
              </a:rPr>
              <a:t>By: Ana López, Carla Valle, Carla Peña and Nerea Latorre.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LANGUAGE SPOKEN:</a:t>
            </a:r>
          </a:p>
          <a:p>
            <a:pPr lvl="0">
              <a:spcBef>
                <a:spcPts val="0"/>
              </a:spcBef>
              <a:buNone/>
            </a:pPr>
            <a:endParaRPr/>
          </a:p>
        </p:txBody>
      </p:sp>
      <p:sp>
        <p:nvSpPr>
          <p:cNvPr id="121" name="Shape 1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s" sz="1700">
                <a:solidFill>
                  <a:srgbClr val="000000"/>
                </a:solidFill>
                <a:latin typeface="Roboto"/>
                <a:ea typeface="Roboto"/>
                <a:cs typeface="Roboto"/>
                <a:sym typeface="Roboto"/>
              </a:rPr>
              <a:t>The official language of Miami is English, more than 3/4 of the population speaks or understands Spanish, even in some areas clearly this language predominates. More than half of the inhabitants are of Hispanic descent then Spanish is always present.</a:t>
            </a:r>
          </a:p>
        </p:txBody>
      </p:sp>
      <p:pic>
        <p:nvPicPr>
          <p:cNvPr id="122" name="Shape 122" descr="flag-english.jpg"/>
          <p:cNvPicPr preferRelativeResize="0"/>
          <p:nvPr/>
        </p:nvPicPr>
        <p:blipFill>
          <a:blip r:embed="rId3">
            <a:alphaModFix/>
          </a:blip>
          <a:stretch>
            <a:fillRect/>
          </a:stretch>
        </p:blipFill>
        <p:spPr>
          <a:xfrm>
            <a:off x="476699" y="2364525"/>
            <a:ext cx="3521000" cy="2204349"/>
          </a:xfrm>
          <a:prstGeom prst="rect">
            <a:avLst/>
          </a:prstGeom>
          <a:noFill/>
          <a:ln>
            <a:noFill/>
          </a:ln>
        </p:spPr>
      </p:pic>
      <p:pic>
        <p:nvPicPr>
          <p:cNvPr id="123" name="Shape 123" descr="Flag_of_Spain.svg.png"/>
          <p:cNvPicPr preferRelativeResize="0"/>
          <p:nvPr/>
        </p:nvPicPr>
        <p:blipFill>
          <a:blip r:embed="rId4">
            <a:alphaModFix/>
          </a:blip>
          <a:stretch>
            <a:fillRect/>
          </a:stretch>
        </p:blipFill>
        <p:spPr>
          <a:xfrm>
            <a:off x="4632900" y="2364525"/>
            <a:ext cx="3597473" cy="2204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TYPICAL MÚSIC: </a:t>
            </a:r>
          </a:p>
        </p:txBody>
      </p:sp>
      <p:sp>
        <p:nvSpPr>
          <p:cNvPr id="129" name="Shape 129"/>
          <p:cNvSpPr txBox="1">
            <a:spLocks noGrp="1"/>
          </p:cNvSpPr>
          <p:nvPr>
            <p:ph type="body" idx="1"/>
          </p:nvPr>
        </p:nvSpPr>
        <p:spPr>
          <a:xfrm>
            <a:off x="311700" y="1189875"/>
            <a:ext cx="8520600" cy="16440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64705"/>
              <a:buFont typeface="Arial"/>
              <a:buNone/>
            </a:pPr>
            <a:r>
              <a:rPr lang="es" sz="1700">
                <a:solidFill>
                  <a:schemeClr val="dk1"/>
                </a:solidFill>
                <a:latin typeface="Roboto"/>
                <a:ea typeface="Roboto"/>
                <a:cs typeface="Roboto"/>
                <a:sym typeface="Roboto"/>
              </a:rPr>
              <a:t>Miami always evokes days of beach and nights of good music to dance, especially to the rhythm of Cuban and Latin rhythms. If you have not danced rumba, guaracha, son, salsa, samba, merengue, cumbia or tango in Miami, the trip was incomplete.</a:t>
            </a:r>
          </a:p>
          <a:p>
            <a:pPr lvl="0" rtl="0">
              <a:lnSpc>
                <a:spcPct val="100000"/>
              </a:lnSpc>
              <a:spcBef>
                <a:spcPts val="0"/>
              </a:spcBef>
              <a:spcAft>
                <a:spcPts val="0"/>
              </a:spcAft>
              <a:buClr>
                <a:schemeClr val="dk1"/>
              </a:buClr>
              <a:buSzPct val="64705"/>
              <a:buFont typeface="Arial"/>
              <a:buNone/>
            </a:pPr>
            <a:r>
              <a:rPr lang="es" sz="1700">
                <a:solidFill>
                  <a:schemeClr val="dk1"/>
                </a:solidFill>
                <a:latin typeface="Roboto"/>
                <a:ea typeface="Roboto"/>
                <a:cs typeface="Roboto"/>
                <a:sym typeface="Roboto"/>
              </a:rPr>
              <a:t>The best places to dance is: In the heart of Little Havana, </a:t>
            </a:r>
            <a:r>
              <a:rPr lang="es" sz="1700">
                <a:solidFill>
                  <a:schemeClr val="dk1"/>
                </a:solidFill>
                <a:highlight>
                  <a:srgbClr val="FFFFFF"/>
                </a:highlight>
                <a:latin typeface="Roboto"/>
                <a:ea typeface="Roboto"/>
                <a:cs typeface="Roboto"/>
                <a:sym typeface="Roboto"/>
              </a:rPr>
              <a:t>Habana 305, Cubaocho, The Covacha and Havana 1957 (BRICKELL).</a:t>
            </a:r>
          </a:p>
          <a:p>
            <a:pPr lvl="0" rtl="0">
              <a:lnSpc>
                <a:spcPct val="100000"/>
              </a:lnSpc>
              <a:spcBef>
                <a:spcPts val="0"/>
              </a:spcBef>
              <a:spcAft>
                <a:spcPts val="0"/>
              </a:spcAft>
              <a:buClr>
                <a:schemeClr val="dk1"/>
              </a:buClr>
              <a:buSzPct val="64705"/>
              <a:buFont typeface="Arial"/>
              <a:buNone/>
            </a:pPr>
            <a:endParaRPr sz="1700">
              <a:solidFill>
                <a:schemeClr val="dk1"/>
              </a:solidFill>
              <a:highlight>
                <a:srgbClr val="FFFFFF"/>
              </a:highlight>
              <a:latin typeface="Roboto"/>
              <a:ea typeface="Roboto"/>
              <a:cs typeface="Roboto"/>
              <a:sym typeface="Roboto"/>
            </a:endParaRPr>
          </a:p>
          <a:p>
            <a:pPr lvl="0" rtl="0">
              <a:lnSpc>
                <a:spcPct val="100000"/>
              </a:lnSpc>
              <a:spcBef>
                <a:spcPts val="0"/>
              </a:spcBef>
              <a:spcAft>
                <a:spcPts val="0"/>
              </a:spcAft>
              <a:buClr>
                <a:schemeClr val="dk1"/>
              </a:buClr>
              <a:buSzPct val="64705"/>
              <a:buFont typeface="Arial"/>
              <a:buNone/>
            </a:pPr>
            <a:endParaRPr sz="1700">
              <a:solidFill>
                <a:schemeClr val="dk1"/>
              </a:solidFill>
              <a:latin typeface="Roboto"/>
              <a:ea typeface="Roboto"/>
              <a:cs typeface="Roboto"/>
              <a:sym typeface="Roboto"/>
            </a:endParaRPr>
          </a:p>
          <a:p>
            <a:pPr lvl="0">
              <a:spcBef>
                <a:spcPts val="0"/>
              </a:spcBef>
              <a:buNone/>
            </a:pPr>
            <a:endParaRPr/>
          </a:p>
        </p:txBody>
      </p:sp>
      <p:pic>
        <p:nvPicPr>
          <p:cNvPr id="130" name="Shape 130"/>
          <p:cNvPicPr preferRelativeResize="0"/>
          <p:nvPr/>
        </p:nvPicPr>
        <p:blipFill>
          <a:blip r:embed="rId3">
            <a:alphaModFix/>
          </a:blip>
          <a:stretch>
            <a:fillRect/>
          </a:stretch>
        </p:blipFill>
        <p:spPr>
          <a:xfrm>
            <a:off x="311700" y="2640249"/>
            <a:ext cx="3310799" cy="2213274"/>
          </a:xfrm>
          <a:prstGeom prst="rect">
            <a:avLst/>
          </a:prstGeom>
          <a:noFill/>
          <a:ln>
            <a:noFill/>
          </a:ln>
        </p:spPr>
      </p:pic>
      <p:pic>
        <p:nvPicPr>
          <p:cNvPr id="131" name="Shape 131"/>
          <p:cNvPicPr preferRelativeResize="0"/>
          <p:nvPr/>
        </p:nvPicPr>
        <p:blipFill>
          <a:blip r:embed="rId4">
            <a:alphaModFix/>
          </a:blip>
          <a:stretch>
            <a:fillRect/>
          </a:stretch>
        </p:blipFill>
        <p:spPr>
          <a:xfrm>
            <a:off x="5176375" y="2653650"/>
            <a:ext cx="3655924" cy="2186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11575"/>
            <a:ext cx="8520600" cy="572700"/>
          </a:xfrm>
          <a:prstGeom prst="rect">
            <a:avLst/>
          </a:prstGeom>
        </p:spPr>
        <p:txBody>
          <a:bodyPr lIns="91425" tIns="91425" rIns="91425" bIns="91425" anchor="t" anchorCtr="0">
            <a:noAutofit/>
          </a:bodyPr>
          <a:lstStyle/>
          <a:p>
            <a:pPr lvl="0">
              <a:spcBef>
                <a:spcPts val="0"/>
              </a:spcBef>
              <a:buClr>
                <a:schemeClr val="dk1"/>
              </a:buClr>
              <a:buSzPct val="28947"/>
              <a:buFont typeface="Arial"/>
              <a:buNone/>
            </a:pPr>
            <a:r>
              <a:rPr lang="es" sz="3800" b="1">
                <a:highlight>
                  <a:srgbClr val="FFC57E"/>
                </a:highlight>
                <a:latin typeface="Amatic SC"/>
                <a:ea typeface="Amatic SC"/>
                <a:cs typeface="Amatic SC"/>
                <a:sym typeface="Amatic SC"/>
              </a:rPr>
              <a:t>TYPICAL FOOD:</a:t>
            </a:r>
          </a:p>
        </p:txBody>
      </p:sp>
      <p:pic>
        <p:nvPicPr>
          <p:cNvPr id="137" name="Shape 137"/>
          <p:cNvPicPr preferRelativeResize="0"/>
          <p:nvPr/>
        </p:nvPicPr>
        <p:blipFill>
          <a:blip r:embed="rId3">
            <a:alphaModFix/>
          </a:blip>
          <a:stretch>
            <a:fillRect/>
          </a:stretch>
        </p:blipFill>
        <p:spPr>
          <a:xfrm>
            <a:off x="311699" y="1620900"/>
            <a:ext cx="2582049" cy="1718236"/>
          </a:xfrm>
          <a:prstGeom prst="rect">
            <a:avLst/>
          </a:prstGeom>
          <a:noFill/>
          <a:ln>
            <a:noFill/>
          </a:ln>
        </p:spPr>
      </p:pic>
      <p:pic>
        <p:nvPicPr>
          <p:cNvPr id="138" name="Shape 138"/>
          <p:cNvPicPr preferRelativeResize="0"/>
          <p:nvPr/>
        </p:nvPicPr>
        <p:blipFill>
          <a:blip r:embed="rId4">
            <a:alphaModFix/>
          </a:blip>
          <a:stretch>
            <a:fillRect/>
          </a:stretch>
        </p:blipFill>
        <p:spPr>
          <a:xfrm>
            <a:off x="3235337" y="1620887"/>
            <a:ext cx="2466974" cy="1718225"/>
          </a:xfrm>
          <a:prstGeom prst="rect">
            <a:avLst/>
          </a:prstGeom>
          <a:noFill/>
          <a:ln>
            <a:noFill/>
          </a:ln>
        </p:spPr>
      </p:pic>
      <p:pic>
        <p:nvPicPr>
          <p:cNvPr id="139" name="Shape 139"/>
          <p:cNvPicPr preferRelativeResize="0"/>
          <p:nvPr/>
        </p:nvPicPr>
        <p:blipFill>
          <a:blip r:embed="rId5">
            <a:alphaModFix/>
          </a:blip>
          <a:stretch>
            <a:fillRect/>
          </a:stretch>
        </p:blipFill>
        <p:spPr>
          <a:xfrm>
            <a:off x="5837125" y="1993175"/>
            <a:ext cx="2995175" cy="973650"/>
          </a:xfrm>
          <a:prstGeom prst="rect">
            <a:avLst/>
          </a:prstGeom>
          <a:noFill/>
          <a:ln>
            <a:noFill/>
          </a:ln>
        </p:spPr>
      </p:pic>
      <p:sp>
        <p:nvSpPr>
          <p:cNvPr id="140" name="Shape 140"/>
          <p:cNvSpPr txBox="1"/>
          <p:nvPr/>
        </p:nvSpPr>
        <p:spPr>
          <a:xfrm>
            <a:off x="231850" y="3452325"/>
            <a:ext cx="2659200" cy="1609500"/>
          </a:xfrm>
          <a:prstGeom prst="rect">
            <a:avLst/>
          </a:prstGeom>
          <a:noFill/>
          <a:ln>
            <a:noFill/>
          </a:ln>
        </p:spPr>
        <p:txBody>
          <a:bodyPr lIns="91425" tIns="91425" rIns="91425" bIns="91425" anchor="t" anchorCtr="0">
            <a:noAutofit/>
          </a:bodyPr>
          <a:lstStyle/>
          <a:p>
            <a:pPr lvl="0">
              <a:spcBef>
                <a:spcPts val="0"/>
              </a:spcBef>
              <a:buNone/>
            </a:pPr>
            <a:r>
              <a:rPr lang="es" sz="1500"/>
              <a:t>The most popular donut to order on UberEATS is the original glazed donut from the Salty Donut, followed up by the Miami shops maple bacon donut.</a:t>
            </a:r>
          </a:p>
        </p:txBody>
      </p:sp>
      <p:sp>
        <p:nvSpPr>
          <p:cNvPr id="141" name="Shape 141"/>
          <p:cNvSpPr txBox="1"/>
          <p:nvPr/>
        </p:nvSpPr>
        <p:spPr>
          <a:xfrm>
            <a:off x="3312375" y="3452325"/>
            <a:ext cx="2389800" cy="1388100"/>
          </a:xfrm>
          <a:prstGeom prst="rect">
            <a:avLst/>
          </a:prstGeom>
          <a:noFill/>
          <a:ln>
            <a:noFill/>
          </a:ln>
        </p:spPr>
        <p:txBody>
          <a:bodyPr lIns="91425" tIns="91425" rIns="91425" bIns="91425" anchor="t" anchorCtr="0">
            <a:noAutofit/>
          </a:bodyPr>
          <a:lstStyle/>
          <a:p>
            <a:pPr lvl="0">
              <a:spcBef>
                <a:spcPts val="0"/>
              </a:spcBef>
              <a:buNone/>
            </a:pPr>
            <a:r>
              <a:rPr lang="es" sz="1500"/>
              <a:t>Only in Miami do pastelitos come in a variety of shapes (triangles, squares, even spheres)</a:t>
            </a:r>
          </a:p>
        </p:txBody>
      </p:sp>
      <p:sp>
        <p:nvSpPr>
          <p:cNvPr id="142" name="Shape 142"/>
          <p:cNvSpPr txBox="1"/>
          <p:nvPr/>
        </p:nvSpPr>
        <p:spPr>
          <a:xfrm>
            <a:off x="6123500" y="3339125"/>
            <a:ext cx="2582100" cy="1388100"/>
          </a:xfrm>
          <a:prstGeom prst="rect">
            <a:avLst/>
          </a:prstGeom>
          <a:noFill/>
          <a:ln>
            <a:noFill/>
          </a:ln>
        </p:spPr>
        <p:txBody>
          <a:bodyPr lIns="91425" tIns="91425" rIns="91425" bIns="91425" anchor="t" anchorCtr="0">
            <a:noAutofit/>
          </a:bodyPr>
          <a:lstStyle/>
          <a:p>
            <a:pPr lvl="0">
              <a:spcBef>
                <a:spcPts val="0"/>
              </a:spcBef>
              <a:buNone/>
            </a:pPr>
            <a:r>
              <a:rPr lang="es"/>
              <a:t>Typical of Cuba or Haiti, this tuber is found and served with Creole Sauce and a very peppery base in places like Tap Tap, specializing in Haitian food and one of South Beach's most famous restaurants.</a:t>
            </a:r>
          </a:p>
        </p:txBody>
      </p:sp>
      <p:sp>
        <p:nvSpPr>
          <p:cNvPr id="143" name="Shape 143"/>
          <p:cNvSpPr txBox="1"/>
          <p:nvPr/>
        </p:nvSpPr>
        <p:spPr>
          <a:xfrm>
            <a:off x="511725" y="1137450"/>
            <a:ext cx="2100600" cy="282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44" name="Shape 144"/>
          <p:cNvSpPr txBox="1"/>
          <p:nvPr/>
        </p:nvSpPr>
        <p:spPr>
          <a:xfrm>
            <a:off x="722950" y="1145300"/>
            <a:ext cx="1677000" cy="362400"/>
          </a:xfrm>
          <a:prstGeom prst="rect">
            <a:avLst/>
          </a:prstGeom>
          <a:noFill/>
          <a:ln>
            <a:noFill/>
          </a:ln>
        </p:spPr>
        <p:txBody>
          <a:bodyPr lIns="91425" tIns="91425" rIns="91425" bIns="91425" anchor="t" anchorCtr="0">
            <a:noAutofit/>
          </a:bodyPr>
          <a:lstStyle/>
          <a:p>
            <a:pPr lvl="0">
              <a:spcBef>
                <a:spcPts val="0"/>
              </a:spcBef>
              <a:buNone/>
            </a:pPr>
            <a:r>
              <a:rPr lang="es" sz="1800" b="1"/>
              <a:t>In the Donut: </a:t>
            </a:r>
          </a:p>
        </p:txBody>
      </p:sp>
      <p:sp>
        <p:nvSpPr>
          <p:cNvPr id="145" name="Shape 145"/>
          <p:cNvSpPr txBox="1"/>
          <p:nvPr/>
        </p:nvSpPr>
        <p:spPr>
          <a:xfrm>
            <a:off x="3238337" y="1097600"/>
            <a:ext cx="2316000" cy="457800"/>
          </a:xfrm>
          <a:prstGeom prst="rect">
            <a:avLst/>
          </a:prstGeom>
          <a:noFill/>
          <a:ln>
            <a:noFill/>
          </a:ln>
        </p:spPr>
        <p:txBody>
          <a:bodyPr lIns="91425" tIns="91425" rIns="91425" bIns="91425" anchor="t" anchorCtr="0">
            <a:noAutofit/>
          </a:bodyPr>
          <a:lstStyle/>
          <a:p>
            <a:pPr lvl="0">
              <a:spcBef>
                <a:spcPts val="0"/>
              </a:spcBef>
              <a:buNone/>
            </a:pPr>
            <a:r>
              <a:rPr lang="es" sz="1800" b="1"/>
              <a:t>In the pastelito:</a:t>
            </a:r>
            <a:r>
              <a:rPr lang="es" sz="1800"/>
              <a:t> </a:t>
            </a:r>
          </a:p>
        </p:txBody>
      </p:sp>
      <p:sp>
        <p:nvSpPr>
          <p:cNvPr id="146" name="Shape 146"/>
          <p:cNvSpPr txBox="1"/>
          <p:nvPr/>
        </p:nvSpPr>
        <p:spPr>
          <a:xfrm>
            <a:off x="6363762" y="1158200"/>
            <a:ext cx="1941900" cy="336600"/>
          </a:xfrm>
          <a:prstGeom prst="rect">
            <a:avLst/>
          </a:prstGeom>
          <a:noFill/>
          <a:ln>
            <a:noFill/>
          </a:ln>
        </p:spPr>
        <p:txBody>
          <a:bodyPr lIns="91425" tIns="91425" rIns="91425" bIns="91425" anchor="t" anchorCtr="0">
            <a:noAutofit/>
          </a:bodyPr>
          <a:lstStyle/>
          <a:p>
            <a:pPr lvl="0">
              <a:spcBef>
                <a:spcPts val="0"/>
              </a:spcBef>
              <a:buNone/>
            </a:pPr>
            <a:r>
              <a:rPr lang="es" sz="1800" b="1"/>
              <a:t>In the Malanga: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COIN: </a:t>
            </a:r>
          </a:p>
        </p:txBody>
      </p:sp>
      <p:sp>
        <p:nvSpPr>
          <p:cNvPr id="152" name="Shape 15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s" sz="1700">
                <a:latin typeface="Roboto"/>
                <a:ea typeface="Roboto"/>
                <a:cs typeface="Roboto"/>
                <a:sym typeface="Roboto"/>
              </a:rPr>
              <a:t>The official currency used in miami is the US dollar.</a:t>
            </a:r>
          </a:p>
          <a:p>
            <a:pPr lvl="0">
              <a:spcBef>
                <a:spcPts val="0"/>
              </a:spcBef>
              <a:buNone/>
            </a:pPr>
            <a:endParaRPr sz="1700">
              <a:latin typeface="Roboto"/>
              <a:ea typeface="Roboto"/>
              <a:cs typeface="Roboto"/>
              <a:sym typeface="Roboto"/>
            </a:endParaRPr>
          </a:p>
        </p:txBody>
      </p:sp>
      <p:pic>
        <p:nvPicPr>
          <p:cNvPr id="153" name="Shape 153" descr="1dolar.jpg"/>
          <p:cNvPicPr preferRelativeResize="0"/>
          <p:nvPr/>
        </p:nvPicPr>
        <p:blipFill>
          <a:blip r:embed="rId3">
            <a:alphaModFix/>
          </a:blip>
          <a:stretch>
            <a:fillRect/>
          </a:stretch>
        </p:blipFill>
        <p:spPr>
          <a:xfrm>
            <a:off x="405437" y="1583812"/>
            <a:ext cx="4200525" cy="1762125"/>
          </a:xfrm>
          <a:prstGeom prst="rect">
            <a:avLst/>
          </a:prstGeom>
          <a:noFill/>
          <a:ln>
            <a:noFill/>
          </a:ln>
        </p:spPr>
      </p:pic>
      <p:pic>
        <p:nvPicPr>
          <p:cNvPr id="154" name="Shape 154" descr="20d.jpg"/>
          <p:cNvPicPr preferRelativeResize="0"/>
          <p:nvPr/>
        </p:nvPicPr>
        <p:blipFill>
          <a:blip r:embed="rId4">
            <a:alphaModFix/>
          </a:blip>
          <a:stretch>
            <a:fillRect/>
          </a:stretch>
        </p:blipFill>
        <p:spPr>
          <a:xfrm>
            <a:off x="4707962" y="3255575"/>
            <a:ext cx="4124325" cy="173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RELIGION: </a:t>
            </a:r>
          </a:p>
        </p:txBody>
      </p:sp>
      <p:sp>
        <p:nvSpPr>
          <p:cNvPr id="160" name="Shape 1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s" sz="1700">
                <a:solidFill>
                  <a:srgbClr val="222222"/>
                </a:solidFill>
                <a:highlight>
                  <a:srgbClr val="FFFFFF"/>
                </a:highlight>
                <a:latin typeface="Roboto"/>
                <a:ea typeface="Roboto"/>
                <a:cs typeface="Roboto"/>
                <a:sym typeface="Roboto"/>
              </a:rPr>
              <a:t>In Miami, at present there are 500 different churches of more than 32 different confessions. Among the most important confessions are the Baptist with 79 churches representing the majority of the population and the Catholic Church.40</a:t>
            </a:r>
          </a:p>
        </p:txBody>
      </p:sp>
      <p:pic>
        <p:nvPicPr>
          <p:cNvPr id="161" name="Shape 161"/>
          <p:cNvPicPr preferRelativeResize="0"/>
          <p:nvPr/>
        </p:nvPicPr>
        <p:blipFill>
          <a:blip r:embed="rId3">
            <a:alphaModFix/>
          </a:blip>
          <a:stretch>
            <a:fillRect/>
          </a:stretch>
        </p:blipFill>
        <p:spPr>
          <a:xfrm>
            <a:off x="265850" y="2499050"/>
            <a:ext cx="3714750" cy="2228850"/>
          </a:xfrm>
          <a:prstGeom prst="rect">
            <a:avLst/>
          </a:prstGeom>
          <a:noFill/>
          <a:ln>
            <a:noFill/>
          </a:ln>
        </p:spPr>
      </p:pic>
      <p:pic>
        <p:nvPicPr>
          <p:cNvPr id="162" name="Shape 162"/>
          <p:cNvPicPr preferRelativeResize="0"/>
          <p:nvPr/>
        </p:nvPicPr>
        <p:blipFill>
          <a:blip r:embed="rId4">
            <a:alphaModFix/>
          </a:blip>
          <a:stretch>
            <a:fillRect/>
          </a:stretch>
        </p:blipFill>
        <p:spPr>
          <a:xfrm>
            <a:off x="4485200" y="2443299"/>
            <a:ext cx="4210175" cy="234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57975"/>
            <a:ext cx="8520600" cy="572700"/>
          </a:xfrm>
          <a:prstGeom prst="rect">
            <a:avLst/>
          </a:prstGeom>
        </p:spPr>
        <p:txBody>
          <a:bodyPr lIns="91425" tIns="91425" rIns="91425" bIns="91425" anchor="t" anchorCtr="0">
            <a:noAutofit/>
          </a:bodyPr>
          <a:lstStyle/>
          <a:p>
            <a:pPr lvl="0" rt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SPORTS:</a:t>
            </a:r>
          </a:p>
        </p:txBody>
      </p:sp>
      <p:sp>
        <p:nvSpPr>
          <p:cNvPr id="168" name="Shape 1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s">
                <a:solidFill>
                  <a:srgbClr val="000000"/>
                </a:solidFill>
              </a:rPr>
              <a:t>The traditional sports of miami are american football, ice hockey, baseball,basketball and football.</a:t>
            </a:r>
          </a:p>
          <a:p>
            <a:pPr lvl="0" rtl="0">
              <a:spcBef>
                <a:spcPts val="0"/>
              </a:spcBef>
              <a:buNone/>
            </a:pPr>
            <a:endParaRPr/>
          </a:p>
        </p:txBody>
      </p:sp>
      <p:pic>
        <p:nvPicPr>
          <p:cNvPr id="169" name="Shape 169" descr="Imagen relacionada"/>
          <p:cNvPicPr preferRelativeResize="0"/>
          <p:nvPr/>
        </p:nvPicPr>
        <p:blipFill>
          <a:blip r:embed="rId3">
            <a:alphaModFix/>
          </a:blip>
          <a:stretch>
            <a:fillRect/>
          </a:stretch>
        </p:blipFill>
        <p:spPr>
          <a:xfrm>
            <a:off x="372625" y="2623400"/>
            <a:ext cx="2510300" cy="1880699"/>
          </a:xfrm>
          <a:prstGeom prst="rect">
            <a:avLst/>
          </a:prstGeom>
          <a:noFill/>
          <a:ln>
            <a:noFill/>
          </a:ln>
        </p:spPr>
      </p:pic>
      <p:sp>
        <p:nvSpPr>
          <p:cNvPr id="170" name="Shape 170"/>
          <p:cNvSpPr txBox="1"/>
          <p:nvPr/>
        </p:nvSpPr>
        <p:spPr>
          <a:xfrm>
            <a:off x="571925" y="2163650"/>
            <a:ext cx="2526300" cy="388800"/>
          </a:xfrm>
          <a:prstGeom prst="rect">
            <a:avLst/>
          </a:prstGeom>
          <a:noFill/>
          <a:ln>
            <a:noFill/>
          </a:ln>
        </p:spPr>
        <p:txBody>
          <a:bodyPr lIns="91425" tIns="91425" rIns="91425" bIns="91425" anchor="t" anchorCtr="0">
            <a:noAutofit/>
          </a:bodyPr>
          <a:lstStyle/>
          <a:p>
            <a:pPr lvl="0" rtl="0">
              <a:spcBef>
                <a:spcPts val="0"/>
              </a:spcBef>
              <a:buNone/>
            </a:pPr>
            <a:r>
              <a:rPr lang="es" sz="1600" b="1" u="sng"/>
              <a:t>American Football</a:t>
            </a:r>
          </a:p>
        </p:txBody>
      </p:sp>
      <p:pic>
        <p:nvPicPr>
          <p:cNvPr id="171" name="Shape 171" descr="Resultado de imagen de beisbol"/>
          <p:cNvPicPr preferRelativeResize="0"/>
          <p:nvPr/>
        </p:nvPicPr>
        <p:blipFill>
          <a:blip r:embed="rId4">
            <a:alphaModFix/>
          </a:blip>
          <a:stretch>
            <a:fillRect/>
          </a:stretch>
        </p:blipFill>
        <p:spPr>
          <a:xfrm>
            <a:off x="3098225" y="2623400"/>
            <a:ext cx="2762674" cy="1880699"/>
          </a:xfrm>
          <a:prstGeom prst="rect">
            <a:avLst/>
          </a:prstGeom>
          <a:noFill/>
          <a:ln>
            <a:noFill/>
          </a:ln>
        </p:spPr>
      </p:pic>
      <p:sp>
        <p:nvSpPr>
          <p:cNvPr id="172" name="Shape 172"/>
          <p:cNvSpPr txBox="1"/>
          <p:nvPr/>
        </p:nvSpPr>
        <p:spPr>
          <a:xfrm>
            <a:off x="4099112" y="2111775"/>
            <a:ext cx="2331900" cy="388800"/>
          </a:xfrm>
          <a:prstGeom prst="rect">
            <a:avLst/>
          </a:prstGeom>
          <a:noFill/>
          <a:ln>
            <a:noFill/>
          </a:ln>
        </p:spPr>
        <p:txBody>
          <a:bodyPr lIns="91425" tIns="91425" rIns="91425" bIns="91425" anchor="t" anchorCtr="0">
            <a:noAutofit/>
          </a:bodyPr>
          <a:lstStyle/>
          <a:p>
            <a:pPr lvl="0" rtl="0">
              <a:spcBef>
                <a:spcPts val="0"/>
              </a:spcBef>
              <a:buNone/>
            </a:pPr>
            <a:r>
              <a:rPr lang="es" sz="1600" b="1" u="sng"/>
              <a:t>Baseball</a:t>
            </a:r>
          </a:p>
        </p:txBody>
      </p:sp>
      <p:pic>
        <p:nvPicPr>
          <p:cNvPr id="173" name="Shape 173" descr="Resultado de imagen de ice hockey"/>
          <p:cNvPicPr preferRelativeResize="0"/>
          <p:nvPr/>
        </p:nvPicPr>
        <p:blipFill>
          <a:blip r:embed="rId5">
            <a:alphaModFix/>
          </a:blip>
          <a:stretch>
            <a:fillRect/>
          </a:stretch>
        </p:blipFill>
        <p:spPr>
          <a:xfrm>
            <a:off x="6076200" y="2623400"/>
            <a:ext cx="2928175" cy="1880699"/>
          </a:xfrm>
          <a:prstGeom prst="rect">
            <a:avLst/>
          </a:prstGeom>
          <a:noFill/>
          <a:ln>
            <a:noFill/>
          </a:ln>
        </p:spPr>
      </p:pic>
      <p:sp>
        <p:nvSpPr>
          <p:cNvPr id="174" name="Shape 174"/>
          <p:cNvSpPr txBox="1"/>
          <p:nvPr/>
        </p:nvSpPr>
        <p:spPr>
          <a:xfrm>
            <a:off x="6775962" y="2128125"/>
            <a:ext cx="2228400" cy="356100"/>
          </a:xfrm>
          <a:prstGeom prst="rect">
            <a:avLst/>
          </a:prstGeom>
          <a:noFill/>
          <a:ln>
            <a:noFill/>
          </a:ln>
        </p:spPr>
        <p:txBody>
          <a:bodyPr lIns="91425" tIns="91425" rIns="91425" bIns="91425" anchor="t" anchorCtr="0">
            <a:noAutofit/>
          </a:bodyPr>
          <a:lstStyle/>
          <a:p>
            <a:pPr lvl="0" rtl="0">
              <a:spcBef>
                <a:spcPts val="0"/>
              </a:spcBef>
              <a:buNone/>
            </a:pPr>
            <a:r>
              <a:rPr lang="es" sz="1600" b="1" u="sng"/>
              <a:t>Ice hockey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s" sz="3600" b="1">
                <a:highlight>
                  <a:srgbClr val="FFC57E"/>
                </a:highlight>
                <a:latin typeface="Amatic SC"/>
                <a:ea typeface="Amatic SC"/>
                <a:cs typeface="Amatic SC"/>
                <a:sym typeface="Amatic SC"/>
              </a:rPr>
              <a:t>SPORTS:</a:t>
            </a:r>
          </a:p>
        </p:txBody>
      </p:sp>
      <p:pic>
        <p:nvPicPr>
          <p:cNvPr id="180" name="Shape 180" descr="Resultado de imagen de basketball"/>
          <p:cNvPicPr preferRelativeResize="0"/>
          <p:nvPr/>
        </p:nvPicPr>
        <p:blipFill>
          <a:blip r:embed="rId3">
            <a:alphaModFix/>
          </a:blip>
          <a:stretch>
            <a:fillRect/>
          </a:stretch>
        </p:blipFill>
        <p:spPr>
          <a:xfrm>
            <a:off x="1146100" y="1705150"/>
            <a:ext cx="3081249" cy="1733200"/>
          </a:xfrm>
          <a:prstGeom prst="rect">
            <a:avLst/>
          </a:prstGeom>
          <a:noFill/>
          <a:ln>
            <a:noFill/>
          </a:ln>
        </p:spPr>
      </p:pic>
      <p:sp>
        <p:nvSpPr>
          <p:cNvPr id="181" name="Shape 181"/>
          <p:cNvSpPr txBox="1"/>
          <p:nvPr/>
        </p:nvSpPr>
        <p:spPr>
          <a:xfrm>
            <a:off x="1254650" y="798125"/>
            <a:ext cx="2972700" cy="389400"/>
          </a:xfrm>
          <a:prstGeom prst="rect">
            <a:avLst/>
          </a:prstGeom>
          <a:noFill/>
          <a:ln>
            <a:noFill/>
          </a:ln>
        </p:spPr>
        <p:txBody>
          <a:bodyPr lIns="91425" tIns="91425" rIns="91425" bIns="91425" anchor="t" anchorCtr="0">
            <a:noAutofit/>
          </a:bodyPr>
          <a:lstStyle/>
          <a:p>
            <a:pPr lvl="0" algn="ctr" rtl="0">
              <a:spcBef>
                <a:spcPts val="0"/>
              </a:spcBef>
              <a:buNone/>
            </a:pPr>
            <a:r>
              <a:rPr lang="es" sz="1600" b="1"/>
              <a:t>Basketball</a:t>
            </a:r>
          </a:p>
        </p:txBody>
      </p:sp>
      <p:pic>
        <p:nvPicPr>
          <p:cNvPr id="182" name="Shape 182" descr="Resultado de imagen de football"/>
          <p:cNvPicPr preferRelativeResize="0"/>
          <p:nvPr/>
        </p:nvPicPr>
        <p:blipFill>
          <a:blip r:embed="rId4">
            <a:alphaModFix/>
          </a:blip>
          <a:stretch>
            <a:fillRect/>
          </a:stretch>
        </p:blipFill>
        <p:spPr>
          <a:xfrm>
            <a:off x="5859600" y="1705151"/>
            <a:ext cx="2972699" cy="1733200"/>
          </a:xfrm>
          <a:prstGeom prst="rect">
            <a:avLst/>
          </a:prstGeom>
          <a:noFill/>
          <a:ln>
            <a:noFill/>
          </a:ln>
        </p:spPr>
      </p:pic>
      <p:sp>
        <p:nvSpPr>
          <p:cNvPr id="183" name="Shape 183"/>
          <p:cNvSpPr txBox="1"/>
          <p:nvPr/>
        </p:nvSpPr>
        <p:spPr>
          <a:xfrm>
            <a:off x="5961700" y="774575"/>
            <a:ext cx="3008100" cy="436500"/>
          </a:xfrm>
          <a:prstGeom prst="rect">
            <a:avLst/>
          </a:prstGeom>
          <a:noFill/>
          <a:ln>
            <a:noFill/>
          </a:ln>
        </p:spPr>
        <p:txBody>
          <a:bodyPr lIns="91425" tIns="91425" rIns="91425" bIns="91425" anchor="t" anchorCtr="0">
            <a:noAutofit/>
          </a:bodyPr>
          <a:lstStyle/>
          <a:p>
            <a:pPr lvl="0" algn="ctr" rtl="0">
              <a:spcBef>
                <a:spcPts val="0"/>
              </a:spcBef>
              <a:buNone/>
            </a:pPr>
            <a:r>
              <a:rPr lang="es" sz="1600" b="1" u="sng"/>
              <a:t>Football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33375"/>
            <a:ext cx="8520600" cy="572700"/>
          </a:xfrm>
          <a:prstGeom prst="rect">
            <a:avLst/>
          </a:prstGeom>
        </p:spPr>
        <p:txBody>
          <a:bodyPr lIns="91425" tIns="91425" rIns="91425" bIns="91425" anchor="t" anchorCtr="0">
            <a:noAutofit/>
          </a:bodyPr>
          <a:lstStyle/>
          <a:p>
            <a:pPr lvl="0" rtl="0">
              <a:spcBef>
                <a:spcPts val="0"/>
              </a:spcBef>
              <a:buNone/>
            </a:pPr>
            <a:r>
              <a:rPr lang="es" sz="3600" b="1">
                <a:highlight>
                  <a:srgbClr val="FFC57E"/>
                </a:highlight>
                <a:latin typeface="Amatic SC"/>
                <a:ea typeface="Amatic SC"/>
                <a:cs typeface="Amatic SC"/>
                <a:sym typeface="Amatic SC"/>
              </a:rPr>
              <a:t>AMERICAN FOOTBALL:</a:t>
            </a:r>
          </a:p>
        </p:txBody>
      </p:sp>
      <p:sp>
        <p:nvSpPr>
          <p:cNvPr id="189" name="Shape 189"/>
          <p:cNvSpPr txBox="1">
            <a:spLocks noGrp="1"/>
          </p:cNvSpPr>
          <p:nvPr>
            <p:ph type="body" idx="1"/>
          </p:nvPr>
        </p:nvSpPr>
        <p:spPr>
          <a:xfrm>
            <a:off x="311700" y="1377200"/>
            <a:ext cx="3321900" cy="3416400"/>
          </a:xfrm>
          <a:prstGeom prst="rect">
            <a:avLst/>
          </a:prstGeom>
        </p:spPr>
        <p:txBody>
          <a:bodyPr lIns="91425" tIns="91425" rIns="91425" bIns="91425" anchor="ctr" anchorCtr="0">
            <a:noAutofit/>
          </a:bodyPr>
          <a:lstStyle/>
          <a:p>
            <a:pPr lvl="0" algn="just" rtl="0">
              <a:spcBef>
                <a:spcPts val="0"/>
              </a:spcBef>
              <a:spcAft>
                <a:spcPts val="0"/>
              </a:spcAft>
              <a:buNone/>
            </a:pPr>
            <a:r>
              <a:rPr lang="es" sz="1600">
                <a:solidFill>
                  <a:srgbClr val="000000"/>
                </a:solidFill>
              </a:rPr>
              <a:t>The Miami Dolphins are a professional American football team from the city of Miami, Florida. They are part of the AFC East of the National Football League. They play at Hard Rock Stadium based in the city of Miami, Florida.</a:t>
            </a:r>
          </a:p>
          <a:p>
            <a:pPr lvl="0" rtl="0">
              <a:spcBef>
                <a:spcPts val="0"/>
              </a:spcBef>
              <a:buNone/>
            </a:pPr>
            <a:endParaRPr sz="1600" b="1">
              <a:solidFill>
                <a:srgbClr val="000000"/>
              </a:solidFill>
            </a:endParaRPr>
          </a:p>
        </p:txBody>
      </p:sp>
      <p:pic>
        <p:nvPicPr>
          <p:cNvPr id="190" name="Shape 190" descr="Resultado de imagen de FUTBOL AMERICANO MIAMI"/>
          <p:cNvPicPr preferRelativeResize="0"/>
          <p:nvPr/>
        </p:nvPicPr>
        <p:blipFill>
          <a:blip r:embed="rId3">
            <a:alphaModFix/>
          </a:blip>
          <a:stretch>
            <a:fillRect/>
          </a:stretch>
        </p:blipFill>
        <p:spPr>
          <a:xfrm>
            <a:off x="5162450" y="377249"/>
            <a:ext cx="3619725" cy="1899325"/>
          </a:xfrm>
          <a:prstGeom prst="rect">
            <a:avLst/>
          </a:prstGeom>
          <a:noFill/>
          <a:ln>
            <a:noFill/>
          </a:ln>
        </p:spPr>
      </p:pic>
      <p:pic>
        <p:nvPicPr>
          <p:cNvPr id="191" name="Shape 191" descr="Resultado de imagen de FUTBOL AMERICANO MIAMI"/>
          <p:cNvPicPr preferRelativeResize="0"/>
          <p:nvPr/>
        </p:nvPicPr>
        <p:blipFill>
          <a:blip r:embed="rId4">
            <a:alphaModFix/>
          </a:blip>
          <a:stretch>
            <a:fillRect/>
          </a:stretch>
        </p:blipFill>
        <p:spPr>
          <a:xfrm>
            <a:off x="5528175" y="2507062"/>
            <a:ext cx="1959274" cy="2228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133675"/>
            <a:ext cx="8520600" cy="572700"/>
          </a:xfrm>
          <a:prstGeom prst="rect">
            <a:avLst/>
          </a:prstGeom>
        </p:spPr>
        <p:txBody>
          <a:bodyPr lIns="91425" tIns="91425" rIns="91425" bIns="91425" anchor="t" anchorCtr="0">
            <a:noAutofit/>
          </a:bodyPr>
          <a:lstStyle/>
          <a:p>
            <a:pPr lvl="0" rt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PICTURES:</a:t>
            </a:r>
            <a:r>
              <a:rPr lang="es" sz="3600">
                <a:highlight>
                  <a:srgbClr val="FFC57E"/>
                </a:highlight>
                <a:latin typeface="Amatic SC"/>
                <a:ea typeface="Amatic SC"/>
                <a:cs typeface="Amatic SC"/>
                <a:sym typeface="Amatic SC"/>
              </a:rPr>
              <a:t> </a:t>
            </a:r>
          </a:p>
        </p:txBody>
      </p:sp>
      <p:pic>
        <p:nvPicPr>
          <p:cNvPr id="197" name="Shape 197"/>
          <p:cNvPicPr preferRelativeResize="0"/>
          <p:nvPr/>
        </p:nvPicPr>
        <p:blipFill>
          <a:blip r:embed="rId3">
            <a:alphaModFix/>
          </a:blip>
          <a:stretch>
            <a:fillRect/>
          </a:stretch>
        </p:blipFill>
        <p:spPr>
          <a:xfrm>
            <a:off x="426175" y="863775"/>
            <a:ext cx="3608925" cy="2167025"/>
          </a:xfrm>
          <a:prstGeom prst="rect">
            <a:avLst/>
          </a:prstGeom>
          <a:noFill/>
          <a:ln>
            <a:noFill/>
          </a:ln>
        </p:spPr>
      </p:pic>
      <p:pic>
        <p:nvPicPr>
          <p:cNvPr id="198" name="Shape 198"/>
          <p:cNvPicPr preferRelativeResize="0"/>
          <p:nvPr/>
        </p:nvPicPr>
        <p:blipFill>
          <a:blip r:embed="rId4">
            <a:alphaModFix/>
          </a:blip>
          <a:stretch>
            <a:fillRect/>
          </a:stretch>
        </p:blipFill>
        <p:spPr>
          <a:xfrm>
            <a:off x="4557769" y="239774"/>
            <a:ext cx="3623303" cy="2411149"/>
          </a:xfrm>
          <a:prstGeom prst="rect">
            <a:avLst/>
          </a:prstGeom>
          <a:noFill/>
          <a:ln>
            <a:noFill/>
          </a:ln>
        </p:spPr>
      </p:pic>
      <p:pic>
        <p:nvPicPr>
          <p:cNvPr id="199" name="Shape 199"/>
          <p:cNvPicPr preferRelativeResize="0"/>
          <p:nvPr/>
        </p:nvPicPr>
        <p:blipFill>
          <a:blip r:embed="rId5">
            <a:alphaModFix/>
          </a:blip>
          <a:stretch>
            <a:fillRect/>
          </a:stretch>
        </p:blipFill>
        <p:spPr>
          <a:xfrm>
            <a:off x="4301575" y="2825874"/>
            <a:ext cx="3559474" cy="2218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VÍDEOS: </a:t>
            </a:r>
          </a:p>
        </p:txBody>
      </p:sp>
      <p:sp>
        <p:nvSpPr>
          <p:cNvPr id="205" name="Shape 205"/>
          <p:cNvSpPr txBox="1"/>
          <p:nvPr/>
        </p:nvSpPr>
        <p:spPr>
          <a:xfrm>
            <a:off x="186600" y="1282950"/>
            <a:ext cx="7382700" cy="688200"/>
          </a:xfrm>
          <a:prstGeom prst="rect">
            <a:avLst/>
          </a:prstGeom>
          <a:noFill/>
          <a:ln>
            <a:noFill/>
          </a:ln>
        </p:spPr>
        <p:txBody>
          <a:bodyPr lIns="91425" tIns="91425" rIns="91425" bIns="91425" anchor="ctr" anchorCtr="0">
            <a:noAutofit/>
          </a:bodyPr>
          <a:lstStyle/>
          <a:p>
            <a:pPr lvl="0" rtl="0">
              <a:spcBef>
                <a:spcPts val="0"/>
              </a:spcBef>
              <a:buNone/>
            </a:pPr>
            <a:r>
              <a:rPr lang="es" sz="1800" u="sng">
                <a:solidFill>
                  <a:schemeClr val="hlink"/>
                </a:solidFill>
                <a:hlinkClick r:id="rId3"/>
              </a:rPr>
              <a:t>Miami - City by the Ocean | DEVINSUPERTRAMP - YouTube</a:t>
            </a:r>
          </a:p>
        </p:txBody>
      </p:sp>
      <p:sp>
        <p:nvSpPr>
          <p:cNvPr id="206" name="Shape 206"/>
          <p:cNvSpPr txBox="1"/>
          <p:nvPr/>
        </p:nvSpPr>
        <p:spPr>
          <a:xfrm>
            <a:off x="1387925" y="2017750"/>
            <a:ext cx="6449700" cy="25893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07" name="Shape 207"/>
          <p:cNvPicPr preferRelativeResize="0"/>
          <p:nvPr/>
        </p:nvPicPr>
        <p:blipFill>
          <a:blip r:embed="rId4">
            <a:alphaModFix/>
          </a:blip>
          <a:stretch>
            <a:fillRect/>
          </a:stretch>
        </p:blipFill>
        <p:spPr>
          <a:xfrm>
            <a:off x="2974150" y="1842799"/>
            <a:ext cx="5557376" cy="3124500"/>
          </a:xfrm>
          <a:prstGeom prst="rect">
            <a:avLst/>
          </a:prstGeom>
          <a:noFill/>
          <a:ln>
            <a:noFill/>
          </a:ln>
        </p:spPr>
      </p:pic>
      <p:sp>
        <p:nvSpPr>
          <p:cNvPr id="208" name="Shape 208"/>
          <p:cNvSpPr txBox="1"/>
          <p:nvPr/>
        </p:nvSpPr>
        <p:spPr>
          <a:xfrm>
            <a:off x="244950" y="2146050"/>
            <a:ext cx="2425800" cy="1271400"/>
          </a:xfrm>
          <a:prstGeom prst="rect">
            <a:avLst/>
          </a:prstGeom>
          <a:noFill/>
          <a:ln>
            <a:noFill/>
          </a:ln>
        </p:spPr>
        <p:txBody>
          <a:bodyPr lIns="91425" tIns="91425" rIns="91425" bIns="91425" anchor="t" anchorCtr="0">
            <a:noAutofit/>
          </a:bodyPr>
          <a:lstStyle/>
          <a:p>
            <a:pPr lvl="0" rtl="0">
              <a:spcBef>
                <a:spcPts val="0"/>
              </a:spcBef>
              <a:buNone/>
            </a:pPr>
            <a:r>
              <a:rPr lang="es" sz="2400"/>
              <a:t>Now we are going to put a video. LOOK!!!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456900"/>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PLACE/COUNTRY: </a:t>
            </a:r>
          </a:p>
        </p:txBody>
      </p:sp>
      <p:sp>
        <p:nvSpPr>
          <p:cNvPr id="64" name="Shape 64"/>
          <p:cNvSpPr txBox="1">
            <a:spLocks noGrp="1"/>
          </p:cNvSpPr>
          <p:nvPr>
            <p:ph type="body" idx="1"/>
          </p:nvPr>
        </p:nvSpPr>
        <p:spPr>
          <a:xfrm>
            <a:off x="567525" y="1508850"/>
            <a:ext cx="3081600" cy="2125800"/>
          </a:xfrm>
          <a:prstGeom prst="rect">
            <a:avLst/>
          </a:prstGeom>
        </p:spPr>
        <p:txBody>
          <a:bodyPr lIns="91425" tIns="91425" rIns="91425" bIns="91425" anchor="t" anchorCtr="0">
            <a:noAutofit/>
          </a:bodyPr>
          <a:lstStyle/>
          <a:p>
            <a:pPr lvl="0">
              <a:spcBef>
                <a:spcPts val="0"/>
              </a:spcBef>
              <a:buNone/>
            </a:pPr>
            <a:r>
              <a:rPr lang="es" sz="1700">
                <a:solidFill>
                  <a:srgbClr val="000000"/>
                </a:solidFill>
                <a:latin typeface="Roboto"/>
                <a:ea typeface="Roboto"/>
                <a:cs typeface="Roboto"/>
                <a:sym typeface="Roboto"/>
              </a:rPr>
              <a:t>Miami is a port city located in southeastern Florida, United States. It was founded on July 28, 1896 and according to the census of 2014.  </a:t>
            </a:r>
          </a:p>
        </p:txBody>
      </p:sp>
      <p:pic>
        <p:nvPicPr>
          <p:cNvPr id="65" name="Shape 65"/>
          <p:cNvPicPr preferRelativeResize="0"/>
          <p:nvPr/>
        </p:nvPicPr>
        <p:blipFill>
          <a:blip r:embed="rId3">
            <a:alphaModFix/>
          </a:blip>
          <a:stretch>
            <a:fillRect/>
          </a:stretch>
        </p:blipFill>
        <p:spPr>
          <a:xfrm>
            <a:off x="3983700" y="1215099"/>
            <a:ext cx="4788800" cy="2890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CONCLUSION:</a:t>
            </a:r>
            <a:r>
              <a:rPr lang="es" sz="3600">
                <a:highlight>
                  <a:srgbClr val="FFC57E"/>
                </a:highlight>
                <a:latin typeface="Amatic SC"/>
                <a:ea typeface="Amatic SC"/>
                <a:cs typeface="Amatic SC"/>
                <a:sym typeface="Amatic SC"/>
              </a:rPr>
              <a:t> </a:t>
            </a:r>
          </a:p>
        </p:txBody>
      </p:sp>
      <p:sp>
        <p:nvSpPr>
          <p:cNvPr id="214" name="Shape 214"/>
          <p:cNvSpPr txBox="1">
            <a:spLocks noGrp="1"/>
          </p:cNvSpPr>
          <p:nvPr>
            <p:ph type="body" idx="1"/>
          </p:nvPr>
        </p:nvSpPr>
        <p:spPr>
          <a:xfrm>
            <a:off x="440000" y="3333500"/>
            <a:ext cx="4528500" cy="1588500"/>
          </a:xfrm>
          <a:prstGeom prst="rect">
            <a:avLst/>
          </a:prstGeom>
        </p:spPr>
        <p:txBody>
          <a:bodyPr lIns="91425" tIns="91425" rIns="91425" bIns="91425" anchor="t" anchorCtr="0">
            <a:noAutofit/>
          </a:bodyPr>
          <a:lstStyle/>
          <a:p>
            <a:pPr lvl="0" rtl="0">
              <a:spcBef>
                <a:spcPts val="0"/>
              </a:spcBef>
              <a:buNone/>
            </a:pPr>
            <a:r>
              <a:rPr lang="es" sz="2400" b="1">
                <a:solidFill>
                  <a:srgbClr val="000000"/>
                </a:solidFill>
                <a:latin typeface="Roboto"/>
                <a:ea typeface="Roboto"/>
                <a:cs typeface="Roboto"/>
                <a:sym typeface="Roboto"/>
              </a:rPr>
              <a:t>The conclusion of all this is that miami is amazing and it is very beautiful!!!!!!!</a:t>
            </a:r>
          </a:p>
        </p:txBody>
      </p:sp>
      <p:sp>
        <p:nvSpPr>
          <p:cNvPr id="215" name="Shape 215"/>
          <p:cNvSpPr txBox="1"/>
          <p:nvPr/>
        </p:nvSpPr>
        <p:spPr>
          <a:xfrm>
            <a:off x="2950800" y="1434575"/>
            <a:ext cx="5881500" cy="22743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6" name="Shape 216"/>
          <p:cNvPicPr preferRelativeResize="0"/>
          <p:nvPr/>
        </p:nvPicPr>
        <p:blipFill>
          <a:blip r:embed="rId3">
            <a:alphaModFix/>
          </a:blip>
          <a:stretch>
            <a:fillRect/>
          </a:stretch>
        </p:blipFill>
        <p:spPr>
          <a:xfrm>
            <a:off x="2775850" y="445025"/>
            <a:ext cx="5306800" cy="2755724"/>
          </a:xfrm>
          <a:prstGeom prst="rect">
            <a:avLst/>
          </a:prstGeom>
          <a:noFill/>
          <a:ln>
            <a:noFill/>
          </a:ln>
        </p:spPr>
      </p:pic>
      <p:sp>
        <p:nvSpPr>
          <p:cNvPr id="217" name="Shape 217"/>
          <p:cNvSpPr txBox="1"/>
          <p:nvPr/>
        </p:nvSpPr>
        <p:spPr>
          <a:xfrm>
            <a:off x="6426450" y="3895550"/>
            <a:ext cx="2507700" cy="828000"/>
          </a:xfrm>
          <a:prstGeom prst="rect">
            <a:avLst/>
          </a:prstGeom>
          <a:noFill/>
          <a:ln>
            <a:noFill/>
          </a:ln>
        </p:spPr>
        <p:txBody>
          <a:bodyPr lIns="91425" tIns="91425" rIns="91425" bIns="91425" anchor="t" anchorCtr="0">
            <a:noAutofit/>
          </a:bodyPr>
          <a:lstStyle/>
          <a:p>
            <a:pPr lvl="0" rtl="0">
              <a:spcBef>
                <a:spcPts val="0"/>
              </a:spcBef>
              <a:buNone/>
            </a:pPr>
            <a:r>
              <a:rPr lang="es" sz="6000">
                <a:latin typeface="Amatic SC"/>
                <a:ea typeface="Amatic SC"/>
                <a:cs typeface="Amatic SC"/>
                <a:sym typeface="Amatic SC"/>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40450" y="43107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FLAG: </a:t>
            </a:r>
          </a:p>
        </p:txBody>
      </p:sp>
      <p:sp>
        <p:nvSpPr>
          <p:cNvPr id="71" name="Shape 71"/>
          <p:cNvSpPr txBox="1">
            <a:spLocks noGrp="1"/>
          </p:cNvSpPr>
          <p:nvPr>
            <p:ph type="body" idx="1"/>
          </p:nvPr>
        </p:nvSpPr>
        <p:spPr>
          <a:xfrm>
            <a:off x="240450" y="1772250"/>
            <a:ext cx="4174800" cy="1599000"/>
          </a:xfrm>
          <a:prstGeom prst="rect">
            <a:avLst/>
          </a:prstGeom>
        </p:spPr>
        <p:txBody>
          <a:bodyPr lIns="91425" tIns="91425" rIns="91425" bIns="91425" anchor="t" anchorCtr="0">
            <a:noAutofit/>
          </a:bodyPr>
          <a:lstStyle/>
          <a:p>
            <a:pPr lvl="0">
              <a:spcBef>
                <a:spcPts val="0"/>
              </a:spcBef>
              <a:buNone/>
            </a:pPr>
            <a:r>
              <a:rPr lang="es" sz="1700">
                <a:solidFill>
                  <a:srgbClr val="000000"/>
                </a:solidFill>
                <a:latin typeface="Roboto"/>
                <a:ea typeface="Roboto"/>
                <a:cs typeface="Roboto"/>
                <a:sym typeface="Roboto"/>
              </a:rPr>
              <a:t>The flag of Miami is composed of three colors: top orange, white middle and green below. In the middle of the flag there is a round with a palm tree.</a:t>
            </a:r>
          </a:p>
        </p:txBody>
      </p:sp>
      <p:pic>
        <p:nvPicPr>
          <p:cNvPr id="72" name="Shape 72" descr="Bandera_de_Miami.png"/>
          <p:cNvPicPr preferRelativeResize="0"/>
          <p:nvPr/>
        </p:nvPicPr>
        <p:blipFill>
          <a:blip r:embed="rId3">
            <a:alphaModFix/>
          </a:blip>
          <a:stretch>
            <a:fillRect/>
          </a:stretch>
        </p:blipFill>
        <p:spPr>
          <a:xfrm>
            <a:off x="4415374" y="1261524"/>
            <a:ext cx="4345675" cy="2620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235100"/>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MAP: </a:t>
            </a:r>
          </a:p>
        </p:txBody>
      </p:sp>
      <p:pic>
        <p:nvPicPr>
          <p:cNvPr id="78" name="Shape 78"/>
          <p:cNvPicPr preferRelativeResize="0"/>
          <p:nvPr/>
        </p:nvPicPr>
        <p:blipFill rotWithShape="1">
          <a:blip r:embed="rId3">
            <a:alphaModFix/>
          </a:blip>
          <a:srcRect l="-4210" t="9042" r="4209" b="5655"/>
          <a:stretch/>
        </p:blipFill>
        <p:spPr>
          <a:xfrm>
            <a:off x="163300" y="947749"/>
            <a:ext cx="8286548" cy="3974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INHABITATNTS:</a:t>
            </a:r>
          </a:p>
        </p:txBody>
      </p:sp>
      <p:pic>
        <p:nvPicPr>
          <p:cNvPr id="84" name="Shape 84"/>
          <p:cNvPicPr preferRelativeResize="0"/>
          <p:nvPr/>
        </p:nvPicPr>
        <p:blipFill rotWithShape="1">
          <a:blip r:embed="rId3">
            <a:alphaModFix/>
          </a:blip>
          <a:srcRect l="17193" t="33579" r="12714" b="14133"/>
          <a:stretch/>
        </p:blipFill>
        <p:spPr>
          <a:xfrm>
            <a:off x="3028350" y="1183650"/>
            <a:ext cx="5803950" cy="3247374"/>
          </a:xfrm>
          <a:prstGeom prst="rect">
            <a:avLst/>
          </a:prstGeom>
          <a:noFill/>
          <a:ln>
            <a:noFill/>
          </a:ln>
        </p:spPr>
      </p:pic>
      <p:sp>
        <p:nvSpPr>
          <p:cNvPr id="85" name="Shape 85"/>
          <p:cNvSpPr txBox="1"/>
          <p:nvPr/>
        </p:nvSpPr>
        <p:spPr>
          <a:xfrm>
            <a:off x="492325" y="1464025"/>
            <a:ext cx="2370900" cy="2967000"/>
          </a:xfrm>
          <a:prstGeom prst="rect">
            <a:avLst/>
          </a:prstGeom>
          <a:noFill/>
          <a:ln>
            <a:noFill/>
          </a:ln>
        </p:spPr>
        <p:txBody>
          <a:bodyPr lIns="91425" tIns="91425" rIns="91425" bIns="91425" anchor="t" anchorCtr="0">
            <a:noAutofit/>
          </a:bodyPr>
          <a:lstStyle/>
          <a:p>
            <a:pPr lvl="0">
              <a:spcBef>
                <a:spcPts val="0"/>
              </a:spcBef>
              <a:buNone/>
            </a:pPr>
            <a:r>
              <a:rPr lang="es" sz="1600">
                <a:latin typeface="Roboto"/>
                <a:ea typeface="Roboto"/>
                <a:cs typeface="Roboto"/>
                <a:sym typeface="Roboto"/>
              </a:rPr>
              <a:t>Miami in the year 2014 has got 430,332.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330375"/>
            <a:ext cx="8520600" cy="572700"/>
          </a:xfrm>
          <a:prstGeom prst="rect">
            <a:avLst/>
          </a:prstGeom>
        </p:spPr>
        <p:txBody>
          <a:bodyPr lIns="91425" tIns="91425" rIns="91425" bIns="91425" anchor="t" anchorCtr="0">
            <a:noAutofit/>
          </a:bodyPr>
          <a:lstStyle/>
          <a:p>
            <a:pPr lvl="0">
              <a:spcBef>
                <a:spcPts val="0"/>
              </a:spcBef>
              <a:buNone/>
            </a:pPr>
            <a:r>
              <a:rPr lang="es" sz="3600" b="1">
                <a:highlight>
                  <a:srgbClr val="FFC57E"/>
                </a:highlight>
                <a:latin typeface="Amatic SC"/>
                <a:ea typeface="Amatic SC"/>
                <a:cs typeface="Amatic SC"/>
                <a:sym typeface="Amatic SC"/>
              </a:rPr>
              <a:t>IMPORTANT MONUMENTS:</a:t>
            </a:r>
          </a:p>
        </p:txBody>
      </p:sp>
      <p:sp>
        <p:nvSpPr>
          <p:cNvPr id="91" name="Shape 91"/>
          <p:cNvSpPr txBox="1">
            <a:spLocks noGrp="1"/>
          </p:cNvSpPr>
          <p:nvPr>
            <p:ph type="body" idx="1"/>
          </p:nvPr>
        </p:nvSpPr>
        <p:spPr>
          <a:xfrm>
            <a:off x="311700" y="962475"/>
            <a:ext cx="8520600" cy="2073600"/>
          </a:xfrm>
          <a:prstGeom prst="rect">
            <a:avLst/>
          </a:prstGeom>
        </p:spPr>
        <p:txBody>
          <a:bodyPr lIns="91425" tIns="91425" rIns="91425" bIns="91425" anchor="t" anchorCtr="0">
            <a:noAutofit/>
          </a:bodyPr>
          <a:lstStyle/>
          <a:p>
            <a:pPr lvl="0">
              <a:spcBef>
                <a:spcPts val="0"/>
              </a:spcBef>
              <a:buNone/>
            </a:pPr>
            <a:r>
              <a:rPr lang="es" b="1" i="1" u="sng">
                <a:solidFill>
                  <a:srgbClr val="000000"/>
                </a:solidFill>
              </a:rPr>
              <a:t>THE KAMPONG:</a:t>
            </a:r>
          </a:p>
          <a:p>
            <a:pPr lvl="0">
              <a:spcBef>
                <a:spcPts val="0"/>
              </a:spcBef>
              <a:buNone/>
            </a:pPr>
            <a:r>
              <a:rPr lang="es" sz="1700">
                <a:solidFill>
                  <a:srgbClr val="000000"/>
                </a:solidFill>
                <a:latin typeface="Roboto"/>
                <a:ea typeface="Roboto"/>
                <a:cs typeface="Roboto"/>
                <a:sym typeface="Roboto"/>
              </a:rPr>
              <a:t>The Kampong is a tropical botanical garden. The garden is named with the word "Kampong" which comes from the Malay or Javanese language to designate a village or group of houses. "The Kampong" originally began as his personal collection of plants.    </a:t>
            </a:r>
            <a:r>
              <a:rPr lang="es" sz="1600">
                <a:solidFill>
                  <a:srgbClr val="000000"/>
                </a:solidFill>
                <a:latin typeface="Roboto"/>
                <a:ea typeface="Roboto"/>
                <a:cs typeface="Roboto"/>
                <a:sym typeface="Roboto"/>
              </a:rPr>
              <a:t>              </a:t>
            </a:r>
          </a:p>
          <a:p>
            <a:pPr lvl="0">
              <a:spcBef>
                <a:spcPts val="0"/>
              </a:spcBef>
              <a:buNone/>
            </a:pPr>
            <a:endParaRPr i="1" u="sng"/>
          </a:p>
        </p:txBody>
      </p:sp>
      <p:pic>
        <p:nvPicPr>
          <p:cNvPr id="92" name="Shape 92"/>
          <p:cNvPicPr preferRelativeResize="0"/>
          <p:nvPr/>
        </p:nvPicPr>
        <p:blipFill>
          <a:blip r:embed="rId3">
            <a:alphaModFix/>
          </a:blip>
          <a:stretch>
            <a:fillRect/>
          </a:stretch>
        </p:blipFill>
        <p:spPr>
          <a:xfrm>
            <a:off x="489575" y="2771150"/>
            <a:ext cx="3100677" cy="2241725"/>
          </a:xfrm>
          <a:prstGeom prst="rect">
            <a:avLst/>
          </a:prstGeom>
          <a:noFill/>
          <a:ln>
            <a:noFill/>
          </a:ln>
        </p:spPr>
      </p:pic>
      <p:pic>
        <p:nvPicPr>
          <p:cNvPr id="93" name="Shape 93" descr="descarga.jpg"/>
          <p:cNvPicPr preferRelativeResize="0"/>
          <p:nvPr/>
        </p:nvPicPr>
        <p:blipFill>
          <a:blip r:embed="rId4">
            <a:alphaModFix/>
          </a:blip>
          <a:stretch>
            <a:fillRect/>
          </a:stretch>
        </p:blipFill>
        <p:spPr>
          <a:xfrm>
            <a:off x="3907750" y="2771149"/>
            <a:ext cx="4648150" cy="2241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IMPORTANT MONUMENTS:</a:t>
            </a:r>
          </a:p>
        </p:txBody>
      </p:sp>
      <p:sp>
        <p:nvSpPr>
          <p:cNvPr id="99" name="Shape 99"/>
          <p:cNvSpPr txBox="1">
            <a:spLocks noGrp="1"/>
          </p:cNvSpPr>
          <p:nvPr>
            <p:ph type="body" idx="1"/>
          </p:nvPr>
        </p:nvSpPr>
        <p:spPr>
          <a:xfrm>
            <a:off x="311700" y="1152475"/>
            <a:ext cx="4779900" cy="3416400"/>
          </a:xfrm>
          <a:prstGeom prst="rect">
            <a:avLst/>
          </a:prstGeom>
        </p:spPr>
        <p:txBody>
          <a:bodyPr lIns="91425" tIns="91425" rIns="91425" bIns="91425" anchor="t" anchorCtr="0">
            <a:noAutofit/>
          </a:bodyPr>
          <a:lstStyle/>
          <a:p>
            <a:pPr lvl="0">
              <a:spcBef>
                <a:spcPts val="0"/>
              </a:spcBef>
              <a:buNone/>
            </a:pPr>
            <a:r>
              <a:rPr lang="es" b="1" i="1" u="sng">
                <a:solidFill>
                  <a:srgbClr val="000000"/>
                </a:solidFill>
                <a:latin typeface="Roboto"/>
                <a:ea typeface="Roboto"/>
                <a:cs typeface="Roboto"/>
                <a:sym typeface="Roboto"/>
              </a:rPr>
              <a:t>TOWER OF LIBERTY:</a:t>
            </a:r>
          </a:p>
          <a:p>
            <a:pPr lvl="0" rtl="0">
              <a:spcBef>
                <a:spcPts val="0"/>
              </a:spcBef>
              <a:spcAft>
                <a:spcPts val="0"/>
              </a:spcAft>
              <a:buNone/>
            </a:pPr>
            <a:r>
              <a:rPr lang="es" sz="1700">
                <a:solidFill>
                  <a:srgbClr val="000000"/>
                </a:solidFill>
                <a:latin typeface="Roboto"/>
                <a:ea typeface="Roboto"/>
                <a:cs typeface="Roboto"/>
                <a:sym typeface="Roboto"/>
              </a:rPr>
              <a:t>Freedom Tower (Tower of Liberty) is a historic building in Miami at 600 Boulevard Biscayne. Built in 1925 as the headquarters of News &amp; Metropolis.</a:t>
            </a:r>
          </a:p>
          <a:p>
            <a:pPr lvl="0" rtl="0">
              <a:spcBef>
                <a:spcPts val="0"/>
              </a:spcBef>
              <a:spcAft>
                <a:spcPts val="0"/>
              </a:spcAft>
              <a:buNone/>
            </a:pPr>
            <a:r>
              <a:rPr lang="es" sz="1700">
                <a:solidFill>
                  <a:srgbClr val="000000"/>
                </a:solidFill>
                <a:latin typeface="Roboto"/>
                <a:ea typeface="Roboto"/>
                <a:cs typeface="Roboto"/>
                <a:sym typeface="Roboto"/>
              </a:rPr>
              <a:t>Restored in 2004 it houses meeting rooms, galleries and showrooms that have shown joint exhibitions with museums and entities.</a:t>
            </a:r>
          </a:p>
          <a:p>
            <a:pPr lvl="0" rtl="0">
              <a:spcBef>
                <a:spcPts val="0"/>
              </a:spcBef>
              <a:spcAft>
                <a:spcPts val="0"/>
              </a:spcAft>
              <a:buNone/>
            </a:pPr>
            <a:endParaRPr>
              <a:solidFill>
                <a:srgbClr val="000000"/>
              </a:solidFill>
              <a:latin typeface="Roboto"/>
              <a:ea typeface="Roboto"/>
              <a:cs typeface="Roboto"/>
              <a:sym typeface="Roboto"/>
            </a:endParaRPr>
          </a:p>
          <a:p>
            <a:pPr lvl="0" rtl="0">
              <a:spcBef>
                <a:spcPts val="0"/>
              </a:spcBef>
              <a:spcAft>
                <a:spcPts val="0"/>
              </a:spcAft>
              <a:buClr>
                <a:schemeClr val="dk1"/>
              </a:buClr>
              <a:buSzPct val="61111"/>
              <a:buFont typeface="Arial"/>
              <a:buNone/>
            </a:pPr>
            <a:endParaRPr>
              <a:solidFill>
                <a:srgbClr val="000000"/>
              </a:solidFill>
              <a:latin typeface="Roboto"/>
              <a:ea typeface="Roboto"/>
              <a:cs typeface="Roboto"/>
              <a:sym typeface="Roboto"/>
            </a:endParaRPr>
          </a:p>
          <a:p>
            <a:pPr lvl="0">
              <a:spcBef>
                <a:spcPts val="0"/>
              </a:spcBef>
              <a:buNone/>
            </a:pPr>
            <a:endParaRPr>
              <a:latin typeface="Roboto"/>
              <a:ea typeface="Roboto"/>
              <a:cs typeface="Roboto"/>
              <a:sym typeface="Roboto"/>
            </a:endParaRPr>
          </a:p>
        </p:txBody>
      </p:sp>
      <p:pic>
        <p:nvPicPr>
          <p:cNvPr id="100" name="Shape 100" descr="Imagen relacionada"/>
          <p:cNvPicPr preferRelativeResize="0"/>
          <p:nvPr/>
        </p:nvPicPr>
        <p:blipFill>
          <a:blip r:embed="rId3">
            <a:alphaModFix/>
          </a:blip>
          <a:stretch>
            <a:fillRect/>
          </a:stretch>
        </p:blipFill>
        <p:spPr>
          <a:xfrm>
            <a:off x="5091600" y="661262"/>
            <a:ext cx="3290753"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VILLA VIZCAYA: </a:t>
            </a:r>
          </a:p>
        </p:txBody>
      </p:sp>
      <p:sp>
        <p:nvSpPr>
          <p:cNvPr id="106" name="Shape 106"/>
          <p:cNvSpPr txBox="1">
            <a:spLocks noGrp="1"/>
          </p:cNvSpPr>
          <p:nvPr>
            <p:ph type="body" idx="1"/>
          </p:nvPr>
        </p:nvSpPr>
        <p:spPr>
          <a:xfrm>
            <a:off x="311700" y="1152475"/>
            <a:ext cx="4222200" cy="3416400"/>
          </a:xfrm>
          <a:prstGeom prst="rect">
            <a:avLst/>
          </a:prstGeom>
        </p:spPr>
        <p:txBody>
          <a:bodyPr lIns="91425" tIns="91425" rIns="91425" bIns="91425" anchor="t" anchorCtr="0">
            <a:noAutofit/>
          </a:bodyPr>
          <a:lstStyle/>
          <a:p>
            <a:pPr lvl="0">
              <a:spcBef>
                <a:spcPts val="0"/>
              </a:spcBef>
              <a:buNone/>
            </a:pPr>
            <a:r>
              <a:rPr lang="es" sz="1700">
                <a:solidFill>
                  <a:srgbClr val="000000"/>
                </a:solidFill>
                <a:latin typeface="Roboto"/>
                <a:ea typeface="Roboto"/>
                <a:cs typeface="Roboto"/>
                <a:sym typeface="Roboto"/>
              </a:rPr>
              <a:t>The mansion is located next to Biscayne Bay in Miami-Dade County, Florida, and was built between 1914 and 1916 by architects.</a:t>
            </a:r>
          </a:p>
          <a:p>
            <a:pPr lvl="0">
              <a:spcBef>
                <a:spcPts val="0"/>
              </a:spcBef>
              <a:buClr>
                <a:schemeClr val="dk1"/>
              </a:buClr>
              <a:buSzPct val="64705"/>
              <a:buFont typeface="Arial"/>
              <a:buNone/>
            </a:pPr>
            <a:r>
              <a:rPr lang="es" sz="1700">
                <a:solidFill>
                  <a:srgbClr val="000000"/>
                </a:solidFill>
                <a:latin typeface="Roboto"/>
                <a:ea typeface="Roboto"/>
                <a:cs typeface="Roboto"/>
                <a:sym typeface="Roboto"/>
              </a:rPr>
              <a:t>In 1926 a hurricane damaged the mansion, gardens and other dependencies.</a:t>
            </a:r>
          </a:p>
          <a:p>
            <a:pPr lvl="0">
              <a:spcBef>
                <a:spcPts val="0"/>
              </a:spcBef>
              <a:buNone/>
            </a:pPr>
            <a:endParaRPr/>
          </a:p>
        </p:txBody>
      </p:sp>
      <p:pic>
        <p:nvPicPr>
          <p:cNvPr id="107" name="Shape 107"/>
          <p:cNvPicPr preferRelativeResize="0"/>
          <p:nvPr/>
        </p:nvPicPr>
        <p:blipFill>
          <a:blip r:embed="rId3">
            <a:alphaModFix/>
          </a:blip>
          <a:stretch>
            <a:fillRect/>
          </a:stretch>
        </p:blipFill>
        <p:spPr>
          <a:xfrm>
            <a:off x="5260425" y="1446825"/>
            <a:ext cx="3571875" cy="267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es" sz="3600" b="1">
                <a:highlight>
                  <a:srgbClr val="FFC57E"/>
                </a:highlight>
                <a:latin typeface="Amatic SC"/>
                <a:ea typeface="Amatic SC"/>
                <a:cs typeface="Amatic SC"/>
                <a:sym typeface="Amatic SC"/>
              </a:rPr>
              <a:t>JUNGLE ISLAND: </a:t>
            </a:r>
          </a:p>
        </p:txBody>
      </p:sp>
      <p:sp>
        <p:nvSpPr>
          <p:cNvPr id="113" name="Shape 113"/>
          <p:cNvSpPr txBox="1">
            <a:spLocks noGrp="1"/>
          </p:cNvSpPr>
          <p:nvPr>
            <p:ph type="body" idx="1"/>
          </p:nvPr>
        </p:nvSpPr>
        <p:spPr>
          <a:xfrm>
            <a:off x="311700" y="1489100"/>
            <a:ext cx="8520600" cy="3416400"/>
          </a:xfrm>
          <a:prstGeom prst="rect">
            <a:avLst/>
          </a:prstGeom>
        </p:spPr>
        <p:txBody>
          <a:bodyPr lIns="91425" tIns="91425" rIns="91425" bIns="91425" anchor="t" anchorCtr="0">
            <a:noAutofit/>
          </a:bodyPr>
          <a:lstStyle/>
          <a:p>
            <a:pPr lvl="0">
              <a:spcBef>
                <a:spcPts val="0"/>
              </a:spcBef>
              <a:buNone/>
            </a:pPr>
            <a:r>
              <a:rPr lang="es" sz="1700">
                <a:solidFill>
                  <a:srgbClr val="000000"/>
                </a:solidFill>
                <a:latin typeface="Roboto"/>
                <a:ea typeface="Roboto"/>
                <a:cs typeface="Roboto"/>
                <a:sym typeface="Roboto"/>
              </a:rPr>
              <a:t>Jungle Island is an interactive zoological park in Watson Island, Miami, Florida, United States.In 2007, the park was again renamed to Jungle Island. </a:t>
            </a:r>
          </a:p>
        </p:txBody>
      </p:sp>
      <p:pic>
        <p:nvPicPr>
          <p:cNvPr id="114" name="Shape 114" descr="Jungle-Island-Miami-22867.jpg"/>
          <p:cNvPicPr preferRelativeResize="0"/>
          <p:nvPr/>
        </p:nvPicPr>
        <p:blipFill>
          <a:blip r:embed="rId3">
            <a:alphaModFix/>
          </a:blip>
          <a:stretch>
            <a:fillRect/>
          </a:stretch>
        </p:blipFill>
        <p:spPr>
          <a:xfrm>
            <a:off x="311700" y="2505850"/>
            <a:ext cx="3672900" cy="2063025"/>
          </a:xfrm>
          <a:prstGeom prst="rect">
            <a:avLst/>
          </a:prstGeom>
          <a:noFill/>
          <a:ln>
            <a:noFill/>
          </a:ln>
        </p:spPr>
      </p:pic>
      <p:pic>
        <p:nvPicPr>
          <p:cNvPr id="115" name="Shape 115"/>
          <p:cNvPicPr preferRelativeResize="0"/>
          <p:nvPr/>
        </p:nvPicPr>
        <p:blipFill>
          <a:blip r:embed="rId4">
            <a:alphaModFix/>
          </a:blip>
          <a:stretch>
            <a:fillRect/>
          </a:stretch>
        </p:blipFill>
        <p:spPr>
          <a:xfrm>
            <a:off x="4709275" y="2378862"/>
            <a:ext cx="4123033" cy="2316999"/>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Presentación en pantalla (16:9)</PresentationFormat>
  <Paragraphs>57</Paragraphs>
  <Slides>20</Slides>
  <Notes>20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Amatic SC</vt:lpstr>
      <vt:lpstr>Roboto</vt:lpstr>
      <vt:lpstr>simple-light-2</vt:lpstr>
      <vt:lpstr>M</vt:lpstr>
      <vt:lpstr>PLACE/COUNTRY: </vt:lpstr>
      <vt:lpstr>FLAG: </vt:lpstr>
      <vt:lpstr>MAP: </vt:lpstr>
      <vt:lpstr>INHABITATNTS:</vt:lpstr>
      <vt:lpstr>IMPORTANT MONUMENTS:</vt:lpstr>
      <vt:lpstr>IMPORTANT MONUMENTS:</vt:lpstr>
      <vt:lpstr>VILLA VIZCAYA: </vt:lpstr>
      <vt:lpstr>JUNGLE ISLAND: </vt:lpstr>
      <vt:lpstr>LANGUAGE SPOKEN: </vt:lpstr>
      <vt:lpstr>TYPICAL MÚSIC: </vt:lpstr>
      <vt:lpstr>TYPICAL FOOD:</vt:lpstr>
      <vt:lpstr>COIN: </vt:lpstr>
      <vt:lpstr>RELIGION: </vt:lpstr>
      <vt:lpstr>SPORTS:</vt:lpstr>
      <vt:lpstr>SPORTS:</vt:lpstr>
      <vt:lpstr>AMERICAN FOOTBALL:</vt:lpstr>
      <vt:lpstr>PICTURES: </vt:lpstr>
      <vt:lpstr>VÍDEOS: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title>
  <dc:creator>Equip_Directiu</dc:creator>
  <cp:lastModifiedBy>Equip_Directiu</cp:lastModifiedBy>
  <cp:revision>1</cp:revision>
  <dcterms:modified xsi:type="dcterms:W3CDTF">2017-07-11T08:14:10Z</dcterms:modified>
</cp:coreProperties>
</file>