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D27158-E016-4835-BB3F-27DE997942D1}" type="datetimeFigureOut">
              <a:rPr lang="es-ES" smtClean="0"/>
              <a:t>12/06/2017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435C86-200F-4547-99BD-23328528F8E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es/delfdal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282154"/>
          </a:xfrm>
        </p:spPr>
        <p:txBody>
          <a:bodyPr>
            <a:noAutofit/>
          </a:bodyPr>
          <a:lstStyle/>
          <a:p>
            <a:r>
              <a:rPr lang="es-ES" sz="2800" dirty="0" smtClean="0"/>
              <a:t>DELF </a:t>
            </a:r>
            <a:r>
              <a:rPr lang="es-ES" sz="2800" dirty="0" smtClean="0"/>
              <a:t>escolar</a:t>
            </a:r>
            <a:br>
              <a:rPr lang="es-ES" sz="2800" dirty="0" smtClean="0"/>
            </a:br>
            <a:r>
              <a:rPr lang="es-ES" sz="2800" dirty="0" err="1" smtClean="0"/>
              <a:t>Diplôme</a:t>
            </a:r>
            <a:r>
              <a:rPr lang="es-ES" sz="2800" dirty="0" smtClean="0"/>
              <a:t> </a:t>
            </a:r>
            <a:r>
              <a:rPr lang="es-ES" sz="2800" dirty="0" err="1" smtClean="0"/>
              <a:t>d'études</a:t>
            </a:r>
            <a:r>
              <a:rPr lang="es-ES" sz="2800" dirty="0" smtClean="0"/>
              <a:t> en </a:t>
            </a:r>
            <a:r>
              <a:rPr lang="es-ES" sz="2800" dirty="0" err="1" smtClean="0"/>
              <a:t>langue</a:t>
            </a:r>
            <a:r>
              <a:rPr lang="es-ES" sz="2800" dirty="0" smtClean="0"/>
              <a:t> </a:t>
            </a:r>
            <a:r>
              <a:rPr lang="es-ES" sz="2800" dirty="0" err="1" smtClean="0"/>
              <a:t>française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_tradnl" sz="2800" dirty="0" smtClean="0"/>
              <a:t>www.delfscolaire.cat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i="1" dirty="0" smtClean="0"/>
              <a:t>Armonizados </a:t>
            </a:r>
            <a:r>
              <a:rPr lang="es-ES" i="1" dirty="0" smtClean="0"/>
              <a:t>en virtud del Marco común europeo de referencia (CECR) para las lenguas desde el </a:t>
            </a:r>
            <a:r>
              <a:rPr lang="es-ES" b="1" i="1" dirty="0" smtClean="0"/>
              <a:t>1 de septiembre de 2005</a:t>
            </a:r>
            <a:endParaRPr lang="es-ES" i="1" dirty="0" smtClean="0"/>
          </a:p>
          <a:p>
            <a:r>
              <a:rPr lang="es-ES" dirty="0" smtClean="0"/>
              <a:t>Desde el </a:t>
            </a:r>
            <a:r>
              <a:rPr lang="es-ES" b="1" dirty="0" smtClean="0"/>
              <a:t>1 de septiembre de 2005</a:t>
            </a:r>
            <a:r>
              <a:rPr lang="es-ES" dirty="0" smtClean="0"/>
              <a:t>, la Comisión Nacional del DELF y del DALF ofrece una versión del DELF destinada al público adolescente escolarizado en centros escolares públicos 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4 diplomas independientes</a:t>
            </a:r>
          </a:p>
          <a:p>
            <a:r>
              <a:rPr lang="es-ES" b="1" dirty="0" smtClean="0"/>
              <a:t>DELF B2</a:t>
            </a:r>
            <a:r>
              <a:rPr lang="es-ES" dirty="0" smtClean="0"/>
              <a:t>independiente</a:t>
            </a:r>
          </a:p>
          <a:p>
            <a:r>
              <a:rPr lang="es-ES" b="1" dirty="0" smtClean="0"/>
              <a:t>DELF </a:t>
            </a:r>
            <a:r>
              <a:rPr lang="es-ES" b="1" dirty="0" smtClean="0"/>
              <a:t>B1</a:t>
            </a:r>
          </a:p>
          <a:p>
            <a:r>
              <a:rPr lang="es-ES" b="1" dirty="0" smtClean="0"/>
              <a:t>DELF </a:t>
            </a:r>
            <a:r>
              <a:rPr lang="es-ES" b="1" dirty="0" smtClean="0"/>
              <a:t>A2</a:t>
            </a:r>
            <a:r>
              <a:rPr lang="es-ES" dirty="0" smtClean="0"/>
              <a:t>elemental</a:t>
            </a:r>
          </a:p>
          <a:p>
            <a:r>
              <a:rPr lang="es-ES" b="1" dirty="0" smtClean="0"/>
              <a:t>DELF A1</a:t>
            </a:r>
          </a:p>
          <a:p>
            <a:r>
              <a:rPr lang="es-ES" dirty="0" smtClean="0"/>
              <a:t>Cada </a:t>
            </a:r>
            <a:r>
              <a:rPr lang="es-ES" dirty="0" smtClean="0"/>
              <a:t>diploma corresponde a uno de los cuatro primeros niveles del </a:t>
            </a:r>
            <a:r>
              <a:rPr lang="es-ES" i="1" dirty="0" smtClean="0"/>
              <a:t>Marco común europeo de referencia para las lenguas</a:t>
            </a:r>
            <a:r>
              <a:rPr lang="es-ES" dirty="0" smtClean="0"/>
              <a:t> (CECR). Para cada nivel el alumno se somete a una serie de pruebas que evalúan las cuatro competencias de comunicación: comprensión y expresión escritas y orales.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Per </a:t>
            </a:r>
            <a:r>
              <a:rPr lang="fr-FR" dirty="0" err="1" smtClean="0"/>
              <a:t>què</a:t>
            </a:r>
            <a:r>
              <a:rPr lang="fr-FR" dirty="0" smtClean="0"/>
              <a:t> </a:t>
            </a:r>
            <a:r>
              <a:rPr lang="fr-FR" dirty="0" err="1" smtClean="0"/>
              <a:t>passar</a:t>
            </a:r>
            <a:r>
              <a:rPr lang="fr-FR" dirty="0" smtClean="0"/>
              <a:t> </a:t>
            </a:r>
            <a:r>
              <a:rPr lang="fr-FR" dirty="0" smtClean="0"/>
              <a:t>le DELF </a:t>
            </a:r>
            <a:r>
              <a:rPr lang="fr-FR" dirty="0" smtClean="0"/>
              <a:t>scolaire </a:t>
            </a:r>
            <a:r>
              <a:rPr lang="fr-FR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Amb </a:t>
            </a:r>
            <a:r>
              <a:rPr lang="ca-ES" dirty="0" err="1" smtClean="0"/>
              <a:t>le</a:t>
            </a:r>
            <a:r>
              <a:rPr lang="ca-ES" dirty="0" smtClean="0"/>
              <a:t> DELF </a:t>
            </a:r>
            <a:r>
              <a:rPr lang="ca-ES" dirty="0" err="1" smtClean="0"/>
              <a:t>scolaire</a:t>
            </a:r>
            <a:r>
              <a:rPr lang="ca-ES" dirty="0" smtClean="0"/>
              <a:t> , tu pots passar, de manera oficial, el teu nivell de francès.</a:t>
            </a:r>
          </a:p>
          <a:p>
            <a:r>
              <a:rPr lang="ca-ES" dirty="0" smtClean="0"/>
              <a:t>Més tard, amb </a:t>
            </a:r>
            <a:r>
              <a:rPr lang="ca-ES" dirty="0" err="1" smtClean="0"/>
              <a:t>le</a:t>
            </a:r>
            <a:r>
              <a:rPr lang="ca-ES" dirty="0" smtClean="0"/>
              <a:t> DELF, tu  podràs estudiar a  França (amb el nivell B2), o a  d’altres  països. El DELF és </a:t>
            </a:r>
            <a:r>
              <a:rPr lang="ca-ES" dirty="0" err="1" smtClean="0"/>
              <a:t>tambè</a:t>
            </a:r>
            <a:r>
              <a:rPr lang="ca-ES" dirty="0" smtClean="0"/>
              <a:t> </a:t>
            </a:r>
            <a:r>
              <a:rPr lang="ca-ES" dirty="0" err="1" smtClean="0"/>
              <a:t>util</a:t>
            </a:r>
            <a:r>
              <a:rPr lang="ca-ES" dirty="0" smtClean="0"/>
              <a:t> per trobar  treball.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Condicions</a:t>
            </a:r>
            <a:r>
              <a:rPr lang="es-ES" dirty="0" smtClean="0"/>
              <a:t> </a:t>
            </a:r>
            <a:r>
              <a:rPr lang="es-ES" dirty="0" err="1" smtClean="0"/>
              <a:t>generals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 </a:t>
            </a:r>
            <a:r>
              <a:rPr lang="es-ES" dirty="0" smtClean="0"/>
              <a:t>introducción del DELF escolar está sometida a la firma de un acuerdo entre las autoridades educativas locales y la Embajada de Francia.</a:t>
            </a:r>
          </a:p>
          <a:p>
            <a:r>
              <a:rPr lang="es-ES" dirty="0" smtClean="0"/>
              <a:t>El DELF escolar está a disposición de todos los jóvenes de nacionalidad extranjera, escolarizados en centros concertados dentro del marco del acuerdo.</a:t>
            </a:r>
          </a:p>
          <a:p>
            <a:r>
              <a:rPr lang="es-ES" dirty="0" smtClean="0"/>
              <a:t>Las sesiones se organizan anualmente en los propios centros escolares con el respaldo de la Comisión Nacional del DELF y del DALF.</a:t>
            </a:r>
          </a:p>
          <a:p>
            <a:r>
              <a:rPr lang="es-ES" dirty="0" smtClean="0"/>
              <a:t>Las inscripciones se realizan directamente en los centros escolares.</a:t>
            </a:r>
          </a:p>
          <a:p>
            <a:r>
              <a:rPr lang="es-ES" dirty="0" smtClean="0"/>
              <a:t>Las tarifas las establece el servicio de cooperación y acción cultural de la Embajada de Francia en coordinación con las autoridades educativas locales.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Quines </a:t>
            </a:r>
            <a:r>
              <a:rPr lang="fr-FR" dirty="0" err="1" smtClean="0"/>
              <a:t>són</a:t>
            </a:r>
            <a:r>
              <a:rPr lang="fr-FR" dirty="0" smtClean="0"/>
              <a:t> </a:t>
            </a:r>
            <a:r>
              <a:rPr lang="fr-FR" dirty="0" smtClean="0"/>
              <a:t>les </a:t>
            </a:r>
            <a:r>
              <a:rPr lang="fr-FR" dirty="0" err="1" smtClean="0"/>
              <a:t>proves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smtClean="0"/>
              <a:t>DELF scolaire </a:t>
            </a:r>
            <a:r>
              <a:rPr lang="fr-FR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  <a:r>
              <a:rPr lang="ca-ES" dirty="0" smtClean="0"/>
              <a:t>Tots els nivells (A1, A2, B1 ou B2), han de passar 4 proves : </a:t>
            </a:r>
            <a:r>
              <a:rPr lang="ca-ES" dirty="0" err="1" smtClean="0"/>
              <a:t>compréhension</a:t>
            </a:r>
            <a:r>
              <a:rPr lang="ca-ES" dirty="0" smtClean="0"/>
              <a:t> </a:t>
            </a:r>
            <a:r>
              <a:rPr lang="ca-ES" dirty="0" err="1" smtClean="0"/>
              <a:t>orale</a:t>
            </a:r>
            <a:r>
              <a:rPr lang="ca-ES" dirty="0" smtClean="0"/>
              <a:t> ; </a:t>
            </a:r>
            <a:r>
              <a:rPr lang="ca-ES" dirty="0" err="1" smtClean="0"/>
              <a:t>compréhension</a:t>
            </a:r>
            <a:r>
              <a:rPr lang="ca-ES" dirty="0" smtClean="0"/>
              <a:t> </a:t>
            </a:r>
            <a:r>
              <a:rPr lang="ca-ES" dirty="0" err="1" smtClean="0"/>
              <a:t>écrite</a:t>
            </a:r>
            <a:r>
              <a:rPr lang="ca-ES" dirty="0" smtClean="0"/>
              <a:t> ; </a:t>
            </a:r>
            <a:r>
              <a:rPr lang="ca-ES" dirty="0" err="1" smtClean="0"/>
              <a:t>production</a:t>
            </a:r>
            <a:r>
              <a:rPr lang="ca-ES" dirty="0" smtClean="0"/>
              <a:t> </a:t>
            </a:r>
            <a:r>
              <a:rPr lang="ca-ES" dirty="0" err="1" smtClean="0"/>
              <a:t>écrite</a:t>
            </a:r>
            <a:r>
              <a:rPr lang="ca-ES" dirty="0" smtClean="0"/>
              <a:t> ; </a:t>
            </a:r>
            <a:r>
              <a:rPr lang="ca-ES" dirty="0" err="1" smtClean="0"/>
              <a:t>production</a:t>
            </a:r>
            <a:r>
              <a:rPr lang="ca-ES" dirty="0" smtClean="0"/>
              <a:t> et </a:t>
            </a:r>
            <a:r>
              <a:rPr lang="ca-ES" dirty="0" err="1" smtClean="0"/>
              <a:t>interaction</a:t>
            </a:r>
            <a:r>
              <a:rPr lang="ca-ES" dirty="0" smtClean="0"/>
              <a:t> </a:t>
            </a:r>
            <a:r>
              <a:rPr lang="ca-ES" dirty="0" err="1" smtClean="0"/>
              <a:t>orale</a:t>
            </a:r>
            <a:endParaRPr lang="ca-ES" dirty="0" smtClean="0"/>
          </a:p>
          <a:p>
            <a:pPr>
              <a:buNone/>
            </a:pPr>
            <a:r>
              <a:rPr lang="ca-ES" dirty="0" smtClean="0"/>
              <a:t> </a:t>
            </a:r>
            <a:r>
              <a:rPr lang="ca-ES" dirty="0" smtClean="0"/>
              <a:t>    </a:t>
            </a:r>
            <a:r>
              <a:rPr lang="es-ES" dirty="0" smtClean="0"/>
              <a:t>La </a:t>
            </a:r>
            <a:r>
              <a:rPr lang="es-ES" dirty="0" smtClean="0"/>
              <a:t>estructura de los exámenes es la misma que la del </a:t>
            </a:r>
            <a:r>
              <a:rPr lang="es-ES" b="1" dirty="0" smtClean="0">
                <a:hlinkClick r:id="rId2"/>
              </a:rPr>
              <a:t>DELF en su versión para "todos los </a:t>
            </a:r>
            <a:r>
              <a:rPr lang="es-ES" dirty="0" smtClean="0">
                <a:hlinkClick r:id="rId2"/>
              </a:rPr>
              <a:t>públicos"</a:t>
            </a:r>
            <a:r>
              <a:rPr lang="es-ES" dirty="0" smtClean="0"/>
              <a:t>, únicamente los temas y los materiales difieren, ya que están adaptados al público escolar.</a:t>
            </a:r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s-ES" dirty="0" smtClean="0"/>
              <a:t> </a:t>
            </a:r>
            <a:r>
              <a:rPr lang="es-ES" dirty="0" err="1" smtClean="0"/>
              <a:t>desprès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Per aprovar l’examen, cal obtenir una nota total de 50/100 (amb un mínim de 5/25 a cada prova). Si tu aproves, tu reps el teu </a:t>
            </a:r>
            <a:r>
              <a:rPr lang="ca-ES" dirty="0" err="1" smtClean="0"/>
              <a:t>diplôme</a:t>
            </a:r>
            <a:r>
              <a:rPr lang="ca-ES" dirty="0" smtClean="0"/>
              <a:t> DELF, amb les notes que tu has obtingut </a:t>
            </a:r>
            <a:r>
              <a:rPr lang="ca-ES" dirty="0" smtClean="0"/>
              <a:t>a</a:t>
            </a:r>
            <a:r>
              <a:rPr lang="ca-ES" dirty="0" smtClean="0"/>
              <a:t> cada prova. Aquest </a:t>
            </a:r>
            <a:r>
              <a:rPr lang="ca-ES" dirty="0" err="1" smtClean="0"/>
              <a:t>diplôme</a:t>
            </a:r>
            <a:r>
              <a:rPr lang="ca-ES" dirty="0" smtClean="0"/>
              <a:t> és un document oficial molt important. És únic i  val per tota </a:t>
            </a:r>
            <a:r>
              <a:rPr lang="ca-ES" dirty="0" smtClean="0"/>
              <a:t>l</a:t>
            </a:r>
            <a:r>
              <a:rPr lang="ca-ES" dirty="0" smtClean="0"/>
              <a:t>a vida.</a:t>
            </a:r>
          </a:p>
          <a:p>
            <a:r>
              <a:rPr lang="ca-ES" dirty="0" smtClean="0"/>
              <a:t>S’ha de guardar</a:t>
            </a:r>
            <a:r>
              <a:rPr lang="fr-FR" dirty="0" smtClean="0"/>
              <a:t>!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277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Vértice</vt:lpstr>
      <vt:lpstr>DELF escolar Diplôme d'études en langue française www.delfscolaire.cat </vt:lpstr>
      <vt:lpstr>Per què passar le DELF scolaire ?</vt:lpstr>
      <vt:lpstr>Condicions generals </vt:lpstr>
      <vt:lpstr>Quines són les proves del DELF scolaire ?</vt:lpstr>
      <vt:lpstr>I desprès?</vt:lpstr>
    </vt:vector>
  </TitlesOfParts>
  <Company>UPV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DELF SCOLAIRE www.delfscolaire.cat</dc:title>
  <dc:creator>user</dc:creator>
  <cp:lastModifiedBy>user</cp:lastModifiedBy>
  <cp:revision>7</cp:revision>
  <dcterms:created xsi:type="dcterms:W3CDTF">2017-06-12T12:13:12Z</dcterms:created>
  <dcterms:modified xsi:type="dcterms:W3CDTF">2017-06-12T13:14:18Z</dcterms:modified>
</cp:coreProperties>
</file>