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A9BB4-B9AA-479A-A6BF-9696C960958D}" type="datetimeFigureOut">
              <a:rPr lang="ca-ES" smtClean="0"/>
              <a:t>11/06/2018</a:t>
            </a:fld>
            <a:endParaRPr lang="ca-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a-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a-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111CB-B043-44F9-AF70-EBEDD2E4527B}" type="slidenum">
              <a:rPr lang="ca-ES" smtClean="0"/>
              <a:t>‹Nº›</a:t>
            </a:fld>
            <a:endParaRPr lang="ca-ES"/>
          </a:p>
        </p:txBody>
      </p:sp>
    </p:spTree>
    <p:extLst>
      <p:ext uri="{BB962C8B-B14F-4D97-AF65-F5344CB8AC3E}">
        <p14:creationId xmlns:p14="http://schemas.microsoft.com/office/powerpoint/2010/main" val="4122949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ca-ES" dirty="0"/>
          </a:p>
        </p:txBody>
      </p:sp>
      <p:sp>
        <p:nvSpPr>
          <p:cNvPr id="4" name="3 Marcador de número de diapositiva"/>
          <p:cNvSpPr>
            <a:spLocks noGrp="1"/>
          </p:cNvSpPr>
          <p:nvPr>
            <p:ph type="sldNum" sz="quarter" idx="10"/>
          </p:nvPr>
        </p:nvSpPr>
        <p:spPr/>
        <p:txBody>
          <a:bodyPr/>
          <a:lstStyle/>
          <a:p>
            <a:fld id="{D98111CB-B043-44F9-AF70-EBEDD2E4527B}" type="slidenum">
              <a:rPr lang="ca-ES" smtClean="0"/>
              <a:t>2</a:t>
            </a:fld>
            <a:endParaRPr lang="ca-ES"/>
          </a:p>
        </p:txBody>
      </p:sp>
    </p:spTree>
    <p:extLst>
      <p:ext uri="{BB962C8B-B14F-4D97-AF65-F5344CB8AC3E}">
        <p14:creationId xmlns:p14="http://schemas.microsoft.com/office/powerpoint/2010/main" val="170410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F8BC4197-9C85-47A4-98B8-05CAA3368A8C}" type="datetimeFigureOut">
              <a:rPr lang="ca-ES" smtClean="0"/>
              <a:t>11/06/2018</a:t>
            </a:fld>
            <a:endParaRPr lang="ca-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ca-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DDF07E88-3F7D-4602-BDFA-878567B2730B}" type="slidenum">
              <a:rPr lang="ca-ES" smtClean="0"/>
              <a:t>‹Nº›</a:t>
            </a:fld>
            <a:endParaRPr lang="ca-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8BC4197-9C85-47A4-98B8-05CAA3368A8C}" type="datetimeFigureOut">
              <a:rPr lang="ca-ES" smtClean="0"/>
              <a:t>11/06/2018</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DDF07E88-3F7D-4602-BDFA-878567B2730B}" type="slidenum">
              <a:rPr lang="ca-ES" smtClean="0"/>
              <a:t>‹Nº›</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8BC4197-9C85-47A4-98B8-05CAA3368A8C}" type="datetimeFigureOut">
              <a:rPr lang="ca-ES" smtClean="0"/>
              <a:t>11/06/2018</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DDF07E88-3F7D-4602-BDFA-878567B2730B}" type="slidenum">
              <a:rPr lang="ca-ES" smtClean="0"/>
              <a:t>‹Nº›</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F8BC4197-9C85-47A4-98B8-05CAA3368A8C}" type="datetimeFigureOut">
              <a:rPr lang="ca-ES" smtClean="0"/>
              <a:t>11/06/2018</a:t>
            </a:fld>
            <a:endParaRPr lang="ca-ES"/>
          </a:p>
        </p:txBody>
      </p:sp>
      <p:sp>
        <p:nvSpPr>
          <p:cNvPr id="9" name="8 Marcador de número de diapositiva"/>
          <p:cNvSpPr>
            <a:spLocks noGrp="1"/>
          </p:cNvSpPr>
          <p:nvPr>
            <p:ph type="sldNum" sz="quarter" idx="15"/>
          </p:nvPr>
        </p:nvSpPr>
        <p:spPr/>
        <p:txBody>
          <a:bodyPr rtlCol="0"/>
          <a:lstStyle/>
          <a:p>
            <a:fld id="{DDF07E88-3F7D-4602-BDFA-878567B2730B}" type="slidenum">
              <a:rPr lang="ca-ES" smtClean="0"/>
              <a:t>‹Nº›</a:t>
            </a:fld>
            <a:endParaRPr lang="ca-ES"/>
          </a:p>
        </p:txBody>
      </p:sp>
      <p:sp>
        <p:nvSpPr>
          <p:cNvPr id="10" name="9 Marcador de pie de página"/>
          <p:cNvSpPr>
            <a:spLocks noGrp="1"/>
          </p:cNvSpPr>
          <p:nvPr>
            <p:ph type="ftr" sz="quarter" idx="16"/>
          </p:nvPr>
        </p:nvSpPr>
        <p:spPr/>
        <p:txBody>
          <a:bodyPr rtlCol="0"/>
          <a:lstStyle/>
          <a:p>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F8BC4197-9C85-47A4-98B8-05CAA3368A8C}" type="datetimeFigureOut">
              <a:rPr lang="ca-ES" smtClean="0"/>
              <a:t>11/06/2018</a:t>
            </a:fld>
            <a:endParaRPr lang="ca-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ca-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DDF07E88-3F7D-4602-BDFA-878567B2730B}" type="slidenum">
              <a:rPr lang="ca-ES" smtClean="0"/>
              <a:t>‹Nº›</a:t>
            </a:fld>
            <a:endParaRPr lang="ca-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F8BC4197-9C85-47A4-98B8-05CAA3368A8C}" type="datetimeFigureOut">
              <a:rPr lang="ca-ES" smtClean="0"/>
              <a:t>11/06/2018</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DDF07E88-3F7D-4602-BDFA-878567B2730B}" type="slidenum">
              <a:rPr lang="ca-ES" smtClean="0"/>
              <a:t>‹Nº›</a:t>
            </a:fld>
            <a:endParaRPr lang="ca-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F8BC4197-9C85-47A4-98B8-05CAA3368A8C}" type="datetimeFigureOut">
              <a:rPr lang="ca-ES" smtClean="0"/>
              <a:t>11/06/2018</a:t>
            </a:fld>
            <a:endParaRPr lang="ca-ES"/>
          </a:p>
        </p:txBody>
      </p:sp>
      <p:sp>
        <p:nvSpPr>
          <p:cNvPr id="8" name="7 Marcador de pie de página"/>
          <p:cNvSpPr>
            <a:spLocks noGrp="1"/>
          </p:cNvSpPr>
          <p:nvPr>
            <p:ph type="ftr" sz="quarter" idx="11"/>
          </p:nvPr>
        </p:nvSpPr>
        <p:spPr/>
        <p:txBody>
          <a:bodyPr/>
          <a:lstStyle/>
          <a:p>
            <a:endParaRPr lang="ca-ES"/>
          </a:p>
        </p:txBody>
      </p:sp>
      <p:sp>
        <p:nvSpPr>
          <p:cNvPr id="9" name="8 Marcador de número de diapositiva"/>
          <p:cNvSpPr>
            <a:spLocks noGrp="1"/>
          </p:cNvSpPr>
          <p:nvPr>
            <p:ph type="sldNum" sz="quarter" idx="12"/>
          </p:nvPr>
        </p:nvSpPr>
        <p:spPr/>
        <p:txBody>
          <a:bodyPr/>
          <a:lstStyle/>
          <a:p>
            <a:fld id="{DDF07E88-3F7D-4602-BDFA-878567B2730B}" type="slidenum">
              <a:rPr lang="ca-ES" smtClean="0"/>
              <a:t>‹Nº›</a:t>
            </a:fld>
            <a:endParaRPr lang="ca-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F8BC4197-9C85-47A4-98B8-05CAA3368A8C}" type="datetimeFigureOut">
              <a:rPr lang="ca-ES" smtClean="0"/>
              <a:t>11/06/2018</a:t>
            </a:fld>
            <a:endParaRPr lang="ca-ES"/>
          </a:p>
        </p:txBody>
      </p:sp>
      <p:sp>
        <p:nvSpPr>
          <p:cNvPr id="7" name="6 Marcador de número de diapositiva"/>
          <p:cNvSpPr>
            <a:spLocks noGrp="1"/>
          </p:cNvSpPr>
          <p:nvPr>
            <p:ph type="sldNum" sz="quarter" idx="11"/>
          </p:nvPr>
        </p:nvSpPr>
        <p:spPr/>
        <p:txBody>
          <a:bodyPr rtlCol="0"/>
          <a:lstStyle/>
          <a:p>
            <a:fld id="{DDF07E88-3F7D-4602-BDFA-878567B2730B}" type="slidenum">
              <a:rPr lang="ca-ES" smtClean="0"/>
              <a:t>‹Nº›</a:t>
            </a:fld>
            <a:endParaRPr lang="ca-ES"/>
          </a:p>
        </p:txBody>
      </p:sp>
      <p:sp>
        <p:nvSpPr>
          <p:cNvPr id="8" name="7 Marcador de pie de página"/>
          <p:cNvSpPr>
            <a:spLocks noGrp="1"/>
          </p:cNvSpPr>
          <p:nvPr>
            <p:ph type="ftr" sz="quarter" idx="12"/>
          </p:nvPr>
        </p:nvSpPr>
        <p:spPr/>
        <p:txBody>
          <a:bodyPr rtlCol="0"/>
          <a:lstStyle/>
          <a:p>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8BC4197-9C85-47A4-98B8-05CAA3368A8C}" type="datetimeFigureOut">
              <a:rPr lang="ca-ES" smtClean="0"/>
              <a:t>11/06/2018</a:t>
            </a:fld>
            <a:endParaRPr lang="ca-ES"/>
          </a:p>
        </p:txBody>
      </p:sp>
      <p:sp>
        <p:nvSpPr>
          <p:cNvPr id="3" name="2 Marcador de pie de página"/>
          <p:cNvSpPr>
            <a:spLocks noGrp="1"/>
          </p:cNvSpPr>
          <p:nvPr>
            <p:ph type="ftr" sz="quarter" idx="11"/>
          </p:nvPr>
        </p:nvSpPr>
        <p:spPr/>
        <p:txBody>
          <a:bodyPr/>
          <a:lstStyle/>
          <a:p>
            <a:endParaRPr lang="ca-ES"/>
          </a:p>
        </p:txBody>
      </p:sp>
      <p:sp>
        <p:nvSpPr>
          <p:cNvPr id="4" name="3 Marcador de número de diapositiva"/>
          <p:cNvSpPr>
            <a:spLocks noGrp="1"/>
          </p:cNvSpPr>
          <p:nvPr>
            <p:ph type="sldNum" sz="quarter" idx="12"/>
          </p:nvPr>
        </p:nvSpPr>
        <p:spPr/>
        <p:txBody>
          <a:bodyPr/>
          <a:lstStyle/>
          <a:p>
            <a:fld id="{DDF07E88-3F7D-4602-BDFA-878567B2730B}" type="slidenum">
              <a:rPr lang="ca-ES" smtClean="0"/>
              <a:t>‹Nº›</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F8BC4197-9C85-47A4-98B8-05CAA3368A8C}" type="datetimeFigureOut">
              <a:rPr lang="ca-ES" smtClean="0"/>
              <a:t>11/06/2018</a:t>
            </a:fld>
            <a:endParaRPr lang="ca-ES"/>
          </a:p>
        </p:txBody>
      </p:sp>
      <p:sp>
        <p:nvSpPr>
          <p:cNvPr id="22" name="21 Marcador de número de diapositiva"/>
          <p:cNvSpPr>
            <a:spLocks noGrp="1"/>
          </p:cNvSpPr>
          <p:nvPr>
            <p:ph type="sldNum" sz="quarter" idx="15"/>
          </p:nvPr>
        </p:nvSpPr>
        <p:spPr/>
        <p:txBody>
          <a:bodyPr rtlCol="0"/>
          <a:lstStyle/>
          <a:p>
            <a:fld id="{DDF07E88-3F7D-4602-BDFA-878567B2730B}" type="slidenum">
              <a:rPr lang="ca-ES" smtClean="0"/>
              <a:t>‹Nº›</a:t>
            </a:fld>
            <a:endParaRPr lang="ca-ES"/>
          </a:p>
        </p:txBody>
      </p:sp>
      <p:sp>
        <p:nvSpPr>
          <p:cNvPr id="23" name="22 Marcador de pie de página"/>
          <p:cNvSpPr>
            <a:spLocks noGrp="1"/>
          </p:cNvSpPr>
          <p:nvPr>
            <p:ph type="ftr" sz="quarter" idx="16"/>
          </p:nvPr>
        </p:nvSpPr>
        <p:spPr/>
        <p:txBody>
          <a:bodyPr rtlCol="0"/>
          <a:lstStyle/>
          <a:p>
            <a:endParaRPr lang="ca-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F8BC4197-9C85-47A4-98B8-05CAA3368A8C}" type="datetimeFigureOut">
              <a:rPr lang="ca-ES" smtClean="0"/>
              <a:t>11/06/2018</a:t>
            </a:fld>
            <a:endParaRPr lang="ca-ES"/>
          </a:p>
        </p:txBody>
      </p:sp>
      <p:sp>
        <p:nvSpPr>
          <p:cNvPr id="18" name="17 Marcador de número de diapositiva"/>
          <p:cNvSpPr>
            <a:spLocks noGrp="1"/>
          </p:cNvSpPr>
          <p:nvPr>
            <p:ph type="sldNum" sz="quarter" idx="11"/>
          </p:nvPr>
        </p:nvSpPr>
        <p:spPr/>
        <p:txBody>
          <a:bodyPr rtlCol="0"/>
          <a:lstStyle/>
          <a:p>
            <a:fld id="{DDF07E88-3F7D-4602-BDFA-878567B2730B}" type="slidenum">
              <a:rPr lang="ca-ES" smtClean="0"/>
              <a:t>‹Nº›</a:t>
            </a:fld>
            <a:endParaRPr lang="ca-ES"/>
          </a:p>
        </p:txBody>
      </p:sp>
      <p:sp>
        <p:nvSpPr>
          <p:cNvPr id="21" name="20 Marcador de pie de página"/>
          <p:cNvSpPr>
            <a:spLocks noGrp="1"/>
          </p:cNvSpPr>
          <p:nvPr>
            <p:ph type="ftr" sz="quarter" idx="12"/>
          </p:nvPr>
        </p:nvSpPr>
        <p:spPr/>
        <p:txBody>
          <a:bodyPr rtlCol="0"/>
          <a:lstStyle/>
          <a:p>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8BC4197-9C85-47A4-98B8-05CAA3368A8C}" type="datetimeFigureOut">
              <a:rPr lang="ca-ES" smtClean="0"/>
              <a:t>11/06/2018</a:t>
            </a:fld>
            <a:endParaRPr lang="ca-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a-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DF07E88-3F7D-4602-BDFA-878567B2730B}" type="slidenum">
              <a:rPr lang="ca-ES" smtClean="0"/>
              <a:t>‹Nº›</a:t>
            </a:fld>
            <a:endParaRPr lang="ca-E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9qyD7vjVfLI"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jasondavies.com/wordcloud/"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79712" y="1772816"/>
            <a:ext cx="6480720" cy="1470025"/>
          </a:xfrm>
        </p:spPr>
        <p:txBody>
          <a:bodyPr/>
          <a:lstStyle/>
          <a:p>
            <a:r>
              <a:rPr lang="ca-ES" b="1" dirty="0" smtClean="0"/>
              <a:t>AL NOSTRE INSTITUT</a:t>
            </a:r>
            <a:br>
              <a:rPr lang="ca-ES" b="1" dirty="0" smtClean="0"/>
            </a:br>
            <a:r>
              <a:rPr lang="ca-ES" dirty="0" smtClean="0"/>
              <a:t>#AQUÍPROUBULLYING!</a:t>
            </a:r>
            <a:endParaRPr lang="ca-E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178809"/>
            <a:ext cx="1224136" cy="8193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3"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sp>
        <p:nvSpPr>
          <p:cNvPr id="4"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3635896" y="4653136"/>
            <a:ext cx="5184576" cy="1470025"/>
          </a:xfrm>
          <a:prstGeom prst="rect">
            <a:avLst/>
          </a:prstGeom>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r>
              <a:rPr lang="ca-ES" sz="2400" dirty="0" smtClean="0">
                <a:solidFill>
                  <a:schemeClr val="accent1">
                    <a:lumMod val="50000"/>
                  </a:schemeClr>
                </a:solidFill>
              </a:rPr>
              <a:t>MÒDUL 1: APROXIMACIÓ AL CONCEPTE D’ASSETJAMENT I CIBERASSETJAMENT</a:t>
            </a:r>
            <a:endParaRPr lang="ca-ES" sz="2400" dirty="0">
              <a:solidFill>
                <a:schemeClr val="accent1">
                  <a:lumMod val="50000"/>
                </a:schemeClr>
              </a:solidFill>
            </a:endParaRPr>
          </a:p>
        </p:txBody>
      </p:sp>
    </p:spTree>
    <p:extLst>
      <p:ext uri="{BB962C8B-B14F-4D97-AF65-F5344CB8AC3E}">
        <p14:creationId xmlns:p14="http://schemas.microsoft.com/office/powerpoint/2010/main" val="234752066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2843" y="908720"/>
            <a:ext cx="8075240" cy="1007946"/>
          </a:xfrm>
        </p:spPr>
        <p:txBody>
          <a:bodyPr>
            <a:normAutofit/>
          </a:bodyPr>
          <a:lstStyle/>
          <a:p>
            <a:r>
              <a:rPr lang="ca-ES" dirty="0" smtClean="0"/>
              <a:t>Activitat 2: Identifiquem </a:t>
            </a:r>
            <a:r>
              <a:rPr lang="ca-ES" dirty="0"/>
              <a:t>en un cas concret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Marcador de contenido"/>
          <p:cNvSpPr>
            <a:spLocks noGrp="1"/>
          </p:cNvSpPr>
          <p:nvPr>
            <p:ph sz="quarter" idx="1"/>
          </p:nvPr>
        </p:nvSpPr>
        <p:spPr>
          <a:xfrm>
            <a:off x="542032" y="2007777"/>
            <a:ext cx="7467600" cy="4445559"/>
          </a:xfrm>
        </p:spPr>
        <p:txBody>
          <a:bodyPr>
            <a:normAutofit/>
          </a:bodyPr>
          <a:lstStyle/>
          <a:p>
            <a:pPr algn="just"/>
            <a:r>
              <a:rPr lang="ca-ES" sz="1800" b="1" dirty="0" smtClean="0"/>
              <a:t>CAS 3: En Carles de 1r d’ESO està a la cua del bar per comprar una bossa de patates. És un noi tímid i reservat. En Xavier, un noi repetidor de 4t. ESO, se li posa al costat, li passa un braç damunt les espatlles i li diu a cau d’orella “ei </a:t>
            </a:r>
            <a:r>
              <a:rPr lang="ca-ES" sz="1800" b="1" dirty="0" err="1" smtClean="0"/>
              <a:t>pringat</a:t>
            </a:r>
            <a:r>
              <a:rPr lang="ca-ES" sz="1800" b="1" dirty="0" smtClean="0"/>
              <a:t>, oi que em convidaràs a prendre alguna cosa?” Com veu que el Carles dubta, el Xavier es posa nerviós i insisteix: “ No em facis enfadar o explicaré a tothom que t’agraden els nois...” No és la primera vegada que li passa i no gosa dir que no...</a:t>
            </a:r>
          </a:p>
          <a:p>
            <a:pPr algn="just"/>
            <a:endParaRPr lang="ca-ES" sz="1800" b="1" dirty="0"/>
          </a:p>
          <a:p>
            <a:pPr algn="just"/>
            <a:endParaRPr lang="ca-ES" dirty="0"/>
          </a:p>
          <a:p>
            <a:pPr marL="0" indent="0" algn="just">
              <a:buNone/>
            </a:pP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2624644856"/>
              </p:ext>
            </p:extLst>
          </p:nvPr>
        </p:nvGraphicFramePr>
        <p:xfrm>
          <a:off x="542032" y="4653136"/>
          <a:ext cx="7486350" cy="2016224"/>
        </p:xfrm>
        <a:graphic>
          <a:graphicData uri="http://schemas.openxmlformats.org/drawingml/2006/table">
            <a:tbl>
              <a:tblPr firstRow="1" bandRow="1">
                <a:tableStyleId>{5C22544A-7EE6-4342-B048-85BDC9FD1C3A}</a:tableStyleId>
              </a:tblPr>
              <a:tblGrid>
                <a:gridCol w="1497270"/>
                <a:gridCol w="1497270"/>
                <a:gridCol w="1497270"/>
                <a:gridCol w="1497270"/>
                <a:gridCol w="1497270"/>
              </a:tblGrid>
              <a:tr h="1175171">
                <a:tc>
                  <a:txBody>
                    <a:bodyPr/>
                    <a:lstStyle/>
                    <a:p>
                      <a:r>
                        <a:rPr lang="ca-ES" sz="1400" dirty="0" smtClean="0"/>
                        <a:t>Agressor</a:t>
                      </a:r>
                      <a:endParaRPr lang="es-ES" sz="1400" dirty="0"/>
                    </a:p>
                  </a:txBody>
                  <a:tcPr/>
                </a:tc>
                <a:tc>
                  <a:txBody>
                    <a:bodyPr/>
                    <a:lstStyle/>
                    <a:p>
                      <a:r>
                        <a:rPr lang="ca-ES" sz="1400" dirty="0" smtClean="0"/>
                        <a:t>Víctima</a:t>
                      </a:r>
                      <a:endParaRPr lang="es-ES" sz="1400" dirty="0"/>
                    </a:p>
                  </a:txBody>
                  <a:tcPr/>
                </a:tc>
                <a:tc>
                  <a:txBody>
                    <a:bodyPr/>
                    <a:lstStyle/>
                    <a:p>
                      <a:r>
                        <a:rPr lang="ca-ES" sz="1400" dirty="0" smtClean="0"/>
                        <a:t>Espectadors</a:t>
                      </a:r>
                      <a:endParaRPr lang="es-ES" sz="1400" dirty="0"/>
                    </a:p>
                  </a:txBody>
                  <a:tcPr/>
                </a:tc>
                <a:tc>
                  <a:txBody>
                    <a:bodyPr/>
                    <a:lstStyle/>
                    <a:p>
                      <a:r>
                        <a:rPr lang="ca-ES" sz="1400" dirty="0" smtClean="0"/>
                        <a:t>Seguidors</a:t>
                      </a:r>
                      <a:endParaRPr lang="es-ES" sz="1400" dirty="0"/>
                    </a:p>
                  </a:txBody>
                  <a:tcPr/>
                </a:tc>
                <a:tc>
                  <a:txBody>
                    <a:bodyPr/>
                    <a:lstStyle/>
                    <a:p>
                      <a:r>
                        <a:rPr lang="ca-ES" sz="1400" dirty="0" smtClean="0"/>
                        <a:t>Tipus d’assetjament</a:t>
                      </a:r>
                      <a:endParaRPr lang="es-ES" sz="1400" dirty="0"/>
                    </a:p>
                  </a:txBody>
                  <a:tcPr/>
                </a:tc>
              </a:tr>
              <a:tr h="841053">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dirty="0"/>
                    </a:p>
                  </a:txBody>
                  <a:tcPr/>
                </a:tc>
              </a:tr>
            </a:tbl>
          </a:graphicData>
        </a:graphic>
      </p:graphicFrame>
    </p:spTree>
    <p:extLst>
      <p:ext uri="{BB962C8B-B14F-4D97-AF65-F5344CB8AC3E}">
        <p14:creationId xmlns:p14="http://schemas.microsoft.com/office/powerpoint/2010/main" val="58553179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2843" y="908720"/>
            <a:ext cx="8075240" cy="1007946"/>
          </a:xfrm>
        </p:spPr>
        <p:txBody>
          <a:bodyPr>
            <a:normAutofit/>
          </a:bodyPr>
          <a:lstStyle/>
          <a:p>
            <a:r>
              <a:rPr lang="ca-ES" dirty="0" smtClean="0"/>
              <a:t>Activitat 2: Identifiquem </a:t>
            </a:r>
            <a:r>
              <a:rPr lang="ca-ES" dirty="0"/>
              <a:t>en un cas concret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Marcador de contenido"/>
          <p:cNvSpPr>
            <a:spLocks noGrp="1"/>
          </p:cNvSpPr>
          <p:nvPr>
            <p:ph sz="quarter" idx="1"/>
          </p:nvPr>
        </p:nvSpPr>
        <p:spPr>
          <a:xfrm>
            <a:off x="542032" y="2007777"/>
            <a:ext cx="7467600" cy="4445559"/>
          </a:xfrm>
        </p:spPr>
        <p:txBody>
          <a:bodyPr>
            <a:normAutofit/>
          </a:bodyPr>
          <a:lstStyle/>
          <a:p>
            <a:pPr algn="just"/>
            <a:r>
              <a:rPr lang="ca-ES" sz="1800" b="1" dirty="0" smtClean="0"/>
              <a:t>CAS 4: La Maria ha passat una nota a classe de matemàtiques on es burla de l’Anna. Abans eren molt amigues, però des de fa un temps s’han distanciat i la Maria intenta fer la vida impossible. Ha aconseguit que altres companyes li retirin la paraula i, quan han de fer un treball en equip, li costa trobar algú que vulgui treballar amb ella. Fa dies que esmorza sola a l’esbarjo, mentre la resta de companys i companyes se’n riuen i fan comentaris en veu alta.</a:t>
            </a:r>
            <a:endParaRPr lang="ca-ES" sz="1800" b="1" dirty="0"/>
          </a:p>
          <a:p>
            <a:pPr algn="just"/>
            <a:endParaRPr lang="ca-ES" dirty="0"/>
          </a:p>
          <a:p>
            <a:pPr marL="0" indent="0" algn="just">
              <a:buNone/>
            </a:pP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1601607188"/>
              </p:ext>
            </p:extLst>
          </p:nvPr>
        </p:nvGraphicFramePr>
        <p:xfrm>
          <a:off x="542032" y="4653136"/>
          <a:ext cx="7486350" cy="2016224"/>
        </p:xfrm>
        <a:graphic>
          <a:graphicData uri="http://schemas.openxmlformats.org/drawingml/2006/table">
            <a:tbl>
              <a:tblPr firstRow="1" bandRow="1">
                <a:tableStyleId>{5C22544A-7EE6-4342-B048-85BDC9FD1C3A}</a:tableStyleId>
              </a:tblPr>
              <a:tblGrid>
                <a:gridCol w="1497270"/>
                <a:gridCol w="1497270"/>
                <a:gridCol w="1497270"/>
                <a:gridCol w="1497270"/>
                <a:gridCol w="1497270"/>
              </a:tblGrid>
              <a:tr h="1175171">
                <a:tc>
                  <a:txBody>
                    <a:bodyPr/>
                    <a:lstStyle/>
                    <a:p>
                      <a:r>
                        <a:rPr lang="ca-ES" sz="1400" dirty="0" smtClean="0"/>
                        <a:t>Agressor</a:t>
                      </a:r>
                      <a:endParaRPr lang="es-ES" sz="1400" dirty="0"/>
                    </a:p>
                  </a:txBody>
                  <a:tcPr/>
                </a:tc>
                <a:tc>
                  <a:txBody>
                    <a:bodyPr/>
                    <a:lstStyle/>
                    <a:p>
                      <a:r>
                        <a:rPr lang="ca-ES" sz="1400" dirty="0" smtClean="0"/>
                        <a:t>Víctima</a:t>
                      </a:r>
                      <a:endParaRPr lang="es-ES" sz="1400" dirty="0"/>
                    </a:p>
                  </a:txBody>
                  <a:tcPr/>
                </a:tc>
                <a:tc>
                  <a:txBody>
                    <a:bodyPr/>
                    <a:lstStyle/>
                    <a:p>
                      <a:r>
                        <a:rPr lang="ca-ES" sz="1400" dirty="0" smtClean="0"/>
                        <a:t>Espectadors</a:t>
                      </a:r>
                      <a:endParaRPr lang="es-ES" sz="1400" dirty="0"/>
                    </a:p>
                  </a:txBody>
                  <a:tcPr/>
                </a:tc>
                <a:tc>
                  <a:txBody>
                    <a:bodyPr/>
                    <a:lstStyle/>
                    <a:p>
                      <a:r>
                        <a:rPr lang="ca-ES" sz="1400" dirty="0" smtClean="0"/>
                        <a:t>Seguidors</a:t>
                      </a:r>
                      <a:endParaRPr lang="es-ES" sz="1400" dirty="0"/>
                    </a:p>
                  </a:txBody>
                  <a:tcPr/>
                </a:tc>
                <a:tc>
                  <a:txBody>
                    <a:bodyPr/>
                    <a:lstStyle/>
                    <a:p>
                      <a:r>
                        <a:rPr lang="ca-ES" sz="1400" dirty="0" smtClean="0"/>
                        <a:t>Tipus d’assetjament</a:t>
                      </a:r>
                      <a:endParaRPr lang="es-ES" sz="1400" dirty="0"/>
                    </a:p>
                  </a:txBody>
                  <a:tcPr/>
                </a:tc>
              </a:tr>
              <a:tr h="841053">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dirty="0"/>
                    </a:p>
                  </a:txBody>
                  <a:tcPr/>
                </a:tc>
              </a:tr>
            </a:tbl>
          </a:graphicData>
        </a:graphic>
      </p:graphicFrame>
    </p:spTree>
    <p:extLst>
      <p:ext uri="{BB962C8B-B14F-4D97-AF65-F5344CB8AC3E}">
        <p14:creationId xmlns:p14="http://schemas.microsoft.com/office/powerpoint/2010/main" val="189463268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2843" y="908720"/>
            <a:ext cx="8075240" cy="1007946"/>
          </a:xfrm>
        </p:spPr>
        <p:txBody>
          <a:bodyPr>
            <a:normAutofit/>
          </a:bodyPr>
          <a:lstStyle/>
          <a:p>
            <a:r>
              <a:rPr lang="ca-ES" dirty="0" smtClean="0"/>
              <a:t>Activitat 2: Identifiquem </a:t>
            </a:r>
            <a:r>
              <a:rPr lang="ca-ES" dirty="0"/>
              <a:t>en un cas concret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Marcador de contenido"/>
          <p:cNvSpPr>
            <a:spLocks noGrp="1"/>
          </p:cNvSpPr>
          <p:nvPr>
            <p:ph sz="quarter" idx="1"/>
          </p:nvPr>
        </p:nvSpPr>
        <p:spPr>
          <a:xfrm>
            <a:off x="542032" y="2007777"/>
            <a:ext cx="7467600" cy="4445559"/>
          </a:xfrm>
        </p:spPr>
        <p:txBody>
          <a:bodyPr>
            <a:normAutofit/>
          </a:bodyPr>
          <a:lstStyle/>
          <a:p>
            <a:pPr algn="just"/>
            <a:r>
              <a:rPr lang="ca-ES" sz="1800" b="1" dirty="0" smtClean="0"/>
              <a:t>CAS 5: La Raquel, una noia de 12 anys, ha descobert que algú ha creat una falsa pàgina de </a:t>
            </a:r>
            <a:r>
              <a:rPr lang="ca-ES" sz="1800" b="1" dirty="0" err="1" smtClean="0"/>
              <a:t>facebook</a:t>
            </a:r>
            <a:r>
              <a:rPr lang="ca-ES" sz="1800" b="1" dirty="0" smtClean="0"/>
              <a:t> on han penjat fotos i comentaris </a:t>
            </a:r>
            <a:r>
              <a:rPr lang="ca-ES" sz="1800" b="1" dirty="0" err="1" smtClean="0"/>
              <a:t>ue</a:t>
            </a:r>
            <a:r>
              <a:rPr lang="ca-ES" sz="1800" b="1" dirty="0" smtClean="0"/>
              <a:t> la ridiculitzen. El pitjor és que molts companys i companyes de l’escola hi ha afegit comentaris ofensius i desagradables. A l’escola tothom se’n riu, fins i tot alumnes d’altres cursos que no coneix. Tan sols han passat 2 dies; però; a la Raquel, li sembla que hagi passat una eternitat...</a:t>
            </a:r>
            <a:endParaRPr lang="ca-ES" sz="1800" b="1" dirty="0"/>
          </a:p>
          <a:p>
            <a:pPr algn="just"/>
            <a:endParaRPr lang="ca-ES" dirty="0"/>
          </a:p>
          <a:p>
            <a:pPr marL="0" indent="0" algn="just">
              <a:buNone/>
            </a:pP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1981695859"/>
              </p:ext>
            </p:extLst>
          </p:nvPr>
        </p:nvGraphicFramePr>
        <p:xfrm>
          <a:off x="542032" y="4653136"/>
          <a:ext cx="7486350" cy="2016224"/>
        </p:xfrm>
        <a:graphic>
          <a:graphicData uri="http://schemas.openxmlformats.org/drawingml/2006/table">
            <a:tbl>
              <a:tblPr firstRow="1" bandRow="1">
                <a:tableStyleId>{5C22544A-7EE6-4342-B048-85BDC9FD1C3A}</a:tableStyleId>
              </a:tblPr>
              <a:tblGrid>
                <a:gridCol w="1497270"/>
                <a:gridCol w="1497270"/>
                <a:gridCol w="1497270"/>
                <a:gridCol w="1497270"/>
                <a:gridCol w="1497270"/>
              </a:tblGrid>
              <a:tr h="1175171">
                <a:tc>
                  <a:txBody>
                    <a:bodyPr/>
                    <a:lstStyle/>
                    <a:p>
                      <a:r>
                        <a:rPr lang="ca-ES" sz="1400" dirty="0" smtClean="0"/>
                        <a:t>Agressor</a:t>
                      </a:r>
                      <a:endParaRPr lang="es-ES" sz="1400" dirty="0"/>
                    </a:p>
                  </a:txBody>
                  <a:tcPr/>
                </a:tc>
                <a:tc>
                  <a:txBody>
                    <a:bodyPr/>
                    <a:lstStyle/>
                    <a:p>
                      <a:r>
                        <a:rPr lang="ca-ES" sz="1400" dirty="0" smtClean="0"/>
                        <a:t>Víctima</a:t>
                      </a:r>
                      <a:endParaRPr lang="es-ES" sz="1400" dirty="0"/>
                    </a:p>
                  </a:txBody>
                  <a:tcPr/>
                </a:tc>
                <a:tc>
                  <a:txBody>
                    <a:bodyPr/>
                    <a:lstStyle/>
                    <a:p>
                      <a:r>
                        <a:rPr lang="ca-ES" sz="1400" dirty="0" smtClean="0"/>
                        <a:t>Espectadors</a:t>
                      </a:r>
                      <a:endParaRPr lang="es-ES" sz="1400" dirty="0"/>
                    </a:p>
                  </a:txBody>
                  <a:tcPr/>
                </a:tc>
                <a:tc>
                  <a:txBody>
                    <a:bodyPr/>
                    <a:lstStyle/>
                    <a:p>
                      <a:r>
                        <a:rPr lang="ca-ES" sz="1400" dirty="0" smtClean="0"/>
                        <a:t>Seguidors</a:t>
                      </a:r>
                      <a:endParaRPr lang="es-ES" sz="1400" dirty="0"/>
                    </a:p>
                  </a:txBody>
                  <a:tcPr/>
                </a:tc>
                <a:tc>
                  <a:txBody>
                    <a:bodyPr/>
                    <a:lstStyle/>
                    <a:p>
                      <a:r>
                        <a:rPr lang="ca-ES" sz="1400" dirty="0" smtClean="0"/>
                        <a:t>Tipus d’assetjament</a:t>
                      </a:r>
                      <a:endParaRPr lang="es-ES" sz="1400" dirty="0"/>
                    </a:p>
                  </a:txBody>
                  <a:tcPr/>
                </a:tc>
              </a:tr>
              <a:tr h="841053">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dirty="0"/>
                    </a:p>
                  </a:txBody>
                  <a:tcPr/>
                </a:tc>
              </a:tr>
            </a:tbl>
          </a:graphicData>
        </a:graphic>
      </p:graphicFrame>
    </p:spTree>
    <p:extLst>
      <p:ext uri="{BB962C8B-B14F-4D97-AF65-F5344CB8AC3E}">
        <p14:creationId xmlns:p14="http://schemas.microsoft.com/office/powerpoint/2010/main" val="403985512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9537" y="1916832"/>
            <a:ext cx="8075240" cy="2016224"/>
          </a:xfrm>
        </p:spPr>
        <p:txBody>
          <a:bodyPr>
            <a:normAutofit/>
          </a:bodyPr>
          <a:lstStyle/>
          <a:p>
            <a:r>
              <a:rPr lang="ca-ES" dirty="0" smtClean="0">
                <a:hlinkClick r:id="rId2"/>
              </a:rPr>
              <a:t>CONÈIXER, SENSIBILITZAR, ACTUAR PER PREVENIR... </a:t>
            </a:r>
            <a:endParaRPr lang="ca-ES"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Marcador de contenido"/>
          <p:cNvSpPr>
            <a:spLocks noGrp="1"/>
          </p:cNvSpPr>
          <p:nvPr>
            <p:ph sz="quarter" idx="1"/>
          </p:nvPr>
        </p:nvSpPr>
        <p:spPr>
          <a:xfrm>
            <a:off x="542032" y="1268760"/>
            <a:ext cx="7467600" cy="5309655"/>
          </a:xfrm>
        </p:spPr>
        <p:txBody>
          <a:bodyPr>
            <a:normAutofit/>
          </a:bodyPr>
          <a:lstStyle/>
          <a:p>
            <a:pPr algn="just"/>
            <a:endParaRPr lang="ca-ES" dirty="0"/>
          </a:p>
          <a:p>
            <a:pPr marL="0" indent="0" algn="just">
              <a:buNone/>
            </a:pPr>
            <a:endParaRPr lang="es-ES" dirty="0"/>
          </a:p>
        </p:txBody>
      </p:sp>
    </p:spTree>
    <p:extLst>
      <p:ext uri="{BB962C8B-B14F-4D97-AF65-F5344CB8AC3E}">
        <p14:creationId xmlns:p14="http://schemas.microsoft.com/office/powerpoint/2010/main" val="92688340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5129" y="1124744"/>
            <a:ext cx="8064896" cy="864096"/>
          </a:xfrm>
        </p:spPr>
        <p:txBody>
          <a:bodyPr>
            <a:normAutofit fontScale="90000"/>
          </a:bodyPr>
          <a:lstStyle/>
          <a:p>
            <a:r>
              <a:rPr lang="ca-ES" b="1" dirty="0" smtClean="0"/>
              <a:t>I TU, QUÈ EN SAPS, DE L’ASSETJAMENT?</a:t>
            </a:r>
            <a:endParaRPr lang="ca-ES" b="1"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9379" y="188640"/>
            <a:ext cx="1289364" cy="8630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3" name="2 Marcador de contenido"/>
          <p:cNvSpPr>
            <a:spLocks noGrp="1"/>
          </p:cNvSpPr>
          <p:nvPr>
            <p:ph sz="quarter" idx="1"/>
          </p:nvPr>
        </p:nvSpPr>
        <p:spPr>
          <a:xfrm>
            <a:off x="542032" y="2204864"/>
            <a:ext cx="7918400" cy="4369696"/>
          </a:xfrm>
        </p:spPr>
        <p:txBody>
          <a:bodyPr/>
          <a:lstStyle/>
          <a:p>
            <a:pPr marL="0" indent="0">
              <a:buNone/>
            </a:pPr>
            <a:r>
              <a:rPr lang="ca-ES" dirty="0" smtClean="0"/>
              <a:t>Fem una pluja d’idees amb el que  ja sabem</a:t>
            </a:r>
          </a:p>
          <a:p>
            <a:pPr marL="0" indent="0">
              <a:buNone/>
            </a:pPr>
            <a:endParaRPr lang="ca-ES" dirty="0" smtClean="0"/>
          </a:p>
          <a:p>
            <a:pPr marL="0" indent="0">
              <a:buNone/>
            </a:pPr>
            <a:r>
              <a:rPr lang="ca-ES" dirty="0" smtClean="0">
                <a:hlinkClick r:id="rId5"/>
              </a:rPr>
              <a:t>Núvol de paraules</a:t>
            </a:r>
            <a:endParaRPr lang="es-ES" dirty="0"/>
          </a:p>
        </p:txBody>
      </p:sp>
    </p:spTree>
    <p:extLst>
      <p:ext uri="{BB962C8B-B14F-4D97-AF65-F5344CB8AC3E}">
        <p14:creationId xmlns:p14="http://schemas.microsoft.com/office/powerpoint/2010/main" val="140948531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2618" y="980728"/>
            <a:ext cx="7929984" cy="775639"/>
          </a:xfrm>
        </p:spPr>
        <p:txBody>
          <a:bodyPr>
            <a:normAutofit/>
          </a:bodyPr>
          <a:lstStyle/>
          <a:p>
            <a:r>
              <a:rPr lang="ca-ES" dirty="0" smtClean="0"/>
              <a:t>QUÈ ÉS L’ASSETJAMENT ESCOLAR?</a:t>
            </a:r>
            <a:endParaRPr lang="ca-E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3" name="2 Marcador de contenido"/>
          <p:cNvSpPr>
            <a:spLocks noGrp="1"/>
          </p:cNvSpPr>
          <p:nvPr>
            <p:ph sz="quarter" idx="1"/>
          </p:nvPr>
        </p:nvSpPr>
        <p:spPr>
          <a:xfrm>
            <a:off x="467544" y="1844824"/>
            <a:ext cx="7632848" cy="4565104"/>
          </a:xfrm>
        </p:spPr>
        <p:txBody>
          <a:bodyPr/>
          <a:lstStyle/>
          <a:p>
            <a:pPr algn="just"/>
            <a:r>
              <a:rPr lang="ca-ES" sz="3200" b="1" dirty="0" smtClean="0"/>
              <a:t>L’assetjament escolar </a:t>
            </a:r>
            <a:r>
              <a:rPr lang="ca-ES" dirty="0" smtClean="0"/>
              <a:t>és una conducta de maltractament psicològic i/o físic, en el marc escolar, d’un alumne o grup d’alumnes envers una companya o company, de forma reiterada, intencionada i amb abús o desequilibri de poder</a:t>
            </a:r>
          </a:p>
          <a:p>
            <a:pPr lvl="1" algn="just"/>
            <a:r>
              <a:rPr lang="ca-ES" dirty="0" smtClean="0"/>
              <a:t>Trets per considerar-ho assetjament:</a:t>
            </a:r>
          </a:p>
          <a:p>
            <a:pPr marL="822960" lvl="1" indent="-457200" algn="just">
              <a:buFont typeface="+mj-lt"/>
              <a:buAutoNum type="arabicPeriod"/>
            </a:pPr>
            <a:r>
              <a:rPr lang="ca-ES" dirty="0" smtClean="0"/>
              <a:t>Intencionalitat</a:t>
            </a:r>
          </a:p>
          <a:p>
            <a:pPr marL="822960" lvl="1" indent="-457200" algn="just">
              <a:buFont typeface="+mj-lt"/>
              <a:buAutoNum type="arabicPeriod"/>
            </a:pPr>
            <a:r>
              <a:rPr lang="ca-ES" dirty="0" smtClean="0"/>
              <a:t>Reiteració</a:t>
            </a:r>
          </a:p>
          <a:p>
            <a:pPr marL="822960" lvl="1" indent="-457200" algn="just">
              <a:buFont typeface="+mj-lt"/>
              <a:buAutoNum type="arabicPeriod"/>
            </a:pPr>
            <a:r>
              <a:rPr lang="ca-ES" dirty="0" smtClean="0"/>
              <a:t>Durada en el temps</a:t>
            </a:r>
          </a:p>
          <a:p>
            <a:pPr marL="822960" lvl="1" indent="-457200" algn="just">
              <a:buFont typeface="+mj-lt"/>
              <a:buAutoNum type="arabicPeriod"/>
            </a:pPr>
            <a:r>
              <a:rPr lang="ca-ES" dirty="0" smtClean="0"/>
              <a:t>Desequilibri de poder</a:t>
            </a:r>
            <a:endParaRPr lang="es-ES" dirty="0"/>
          </a:p>
        </p:txBody>
      </p:sp>
    </p:spTree>
    <p:extLst>
      <p:ext uri="{BB962C8B-B14F-4D97-AF65-F5344CB8AC3E}">
        <p14:creationId xmlns:p14="http://schemas.microsoft.com/office/powerpoint/2010/main" val="414199788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2843" y="908720"/>
            <a:ext cx="8075240" cy="1007946"/>
          </a:xfrm>
        </p:spPr>
        <p:txBody>
          <a:bodyPr>
            <a:normAutofit/>
          </a:bodyPr>
          <a:lstStyle/>
          <a:p>
            <a:r>
              <a:rPr lang="ca-ES" dirty="0" smtClean="0"/>
              <a:t>Activitat 1: VERTADER O FALS? </a:t>
            </a:r>
            <a:br>
              <a:rPr lang="ca-ES" dirty="0" smtClean="0"/>
            </a:br>
            <a:r>
              <a:rPr lang="ca-ES" dirty="0" smtClean="0"/>
              <a:t>Pensem i Reflexionem tots junts</a:t>
            </a:r>
            <a:endParaRPr lang="ca-ES"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Marcador de contenido"/>
          <p:cNvSpPr>
            <a:spLocks noGrp="1"/>
          </p:cNvSpPr>
          <p:nvPr>
            <p:ph sz="quarter" idx="1"/>
          </p:nvPr>
        </p:nvSpPr>
        <p:spPr>
          <a:xfrm>
            <a:off x="542032" y="2007777"/>
            <a:ext cx="7467600" cy="4445559"/>
          </a:xfrm>
        </p:spPr>
        <p:txBody>
          <a:bodyPr>
            <a:normAutofit fontScale="92500" lnSpcReduction="20000"/>
          </a:bodyPr>
          <a:lstStyle/>
          <a:p>
            <a:r>
              <a:rPr lang="ca-ES" dirty="0" smtClean="0"/>
              <a:t>L’assetjament és una broma, una forma de divertir-se on tothom s’ho passa bé?</a:t>
            </a:r>
          </a:p>
          <a:p>
            <a:r>
              <a:rPr lang="ca-ES" dirty="0" smtClean="0"/>
              <a:t>Hi ha noies i nois que es mereixen que les assetgin</a:t>
            </a:r>
          </a:p>
          <a:p>
            <a:r>
              <a:rPr lang="ca-ES" dirty="0" smtClean="0"/>
              <a:t>Si et peguen o t’insulten, el millor que pots fer és tornar-t’hi i fer el mateix</a:t>
            </a:r>
          </a:p>
          <a:p>
            <a:r>
              <a:rPr lang="ca-ES" dirty="0" smtClean="0"/>
              <a:t>L’assetjament és més comú entre els nois que entre les noies </a:t>
            </a:r>
          </a:p>
          <a:p>
            <a:r>
              <a:rPr lang="ca-ES" dirty="0" smtClean="0"/>
              <a:t>Els nois i noies que són assetjats s’ho passen malament, però tampoc n’hi ha per a tant.</a:t>
            </a:r>
          </a:p>
          <a:p>
            <a:r>
              <a:rPr lang="ca-ES" dirty="0" smtClean="0"/>
              <a:t>Si veus que algú és víctima d’assetjament, és millor no ficar-s’hi.</a:t>
            </a:r>
          </a:p>
          <a:p>
            <a:r>
              <a:rPr lang="ca-ES" dirty="0" smtClean="0"/>
              <a:t>L’únic que es pot fer amb els assetjadors és castigar-los</a:t>
            </a:r>
          </a:p>
          <a:p>
            <a:r>
              <a:rPr lang="ca-ES" dirty="0" smtClean="0"/>
              <a:t>L’assetjament tan sols afecta a la víctima</a:t>
            </a:r>
            <a:endParaRPr lang="es-ES" dirty="0"/>
          </a:p>
        </p:txBody>
      </p:sp>
    </p:spTree>
    <p:extLst>
      <p:ext uri="{BB962C8B-B14F-4D97-AF65-F5344CB8AC3E}">
        <p14:creationId xmlns:p14="http://schemas.microsoft.com/office/powerpoint/2010/main" val="417156342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2843" y="908720"/>
            <a:ext cx="8075240" cy="1007946"/>
          </a:xfrm>
        </p:spPr>
        <p:txBody>
          <a:bodyPr>
            <a:normAutofit/>
          </a:bodyPr>
          <a:lstStyle/>
          <a:p>
            <a:r>
              <a:rPr lang="ca-ES" dirty="0" smtClean="0"/>
              <a:t>SABEM-NE MÉS</a:t>
            </a:r>
            <a:br>
              <a:rPr lang="ca-ES" dirty="0" smtClean="0"/>
            </a:br>
            <a:r>
              <a:rPr lang="ca-ES" dirty="0" smtClean="0"/>
              <a:t>Tipus d’assetjament</a:t>
            </a:r>
            <a:endParaRPr lang="ca-ES"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Marcador de contenido"/>
          <p:cNvSpPr>
            <a:spLocks noGrp="1"/>
          </p:cNvSpPr>
          <p:nvPr>
            <p:ph sz="quarter" idx="1"/>
          </p:nvPr>
        </p:nvSpPr>
        <p:spPr>
          <a:xfrm>
            <a:off x="542032" y="2007777"/>
            <a:ext cx="7467600" cy="4445559"/>
          </a:xfrm>
        </p:spPr>
        <p:txBody>
          <a:bodyPr>
            <a:normAutofit/>
          </a:bodyPr>
          <a:lstStyle/>
          <a:p>
            <a:pPr marL="0" indent="0">
              <a:buNone/>
            </a:pPr>
            <a:endParaRPr lang="ca-ES" dirty="0" smtClean="0"/>
          </a:p>
          <a:p>
            <a:pPr marL="0" indent="0">
              <a:buNone/>
            </a:pPr>
            <a:endParaRPr lang="ca-ES" dirty="0"/>
          </a:p>
          <a:p>
            <a:pPr marL="0" indent="0">
              <a:buNone/>
            </a:pPr>
            <a:endParaRPr lang="ca-ES" dirty="0" smtClean="0"/>
          </a:p>
          <a:p>
            <a:pPr marL="0" indent="0">
              <a:buNone/>
            </a:pPr>
            <a:r>
              <a:rPr lang="ca-ES" dirty="0" smtClean="0"/>
              <a:t>Categories </a:t>
            </a:r>
            <a:endParaRPr lang="es-ES" dirty="0"/>
          </a:p>
        </p:txBody>
      </p:sp>
      <p:cxnSp>
        <p:nvCxnSpPr>
          <p:cNvPr id="5" name="4 Conector angular"/>
          <p:cNvCxnSpPr/>
          <p:nvPr/>
        </p:nvCxnSpPr>
        <p:spPr>
          <a:xfrm flipV="1">
            <a:off x="2195736" y="2924944"/>
            <a:ext cx="1152128" cy="57606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angular"/>
          <p:cNvCxnSpPr/>
          <p:nvPr/>
        </p:nvCxnSpPr>
        <p:spPr>
          <a:xfrm>
            <a:off x="2195736" y="3717032"/>
            <a:ext cx="1152128" cy="42366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Rectángulo"/>
          <p:cNvSpPr/>
          <p:nvPr/>
        </p:nvSpPr>
        <p:spPr>
          <a:xfrm>
            <a:off x="3563888" y="270892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DIRECTE</a:t>
            </a:r>
            <a:endParaRPr lang="es-ES" dirty="0"/>
          </a:p>
        </p:txBody>
      </p:sp>
      <p:sp>
        <p:nvSpPr>
          <p:cNvPr id="14" name="13 Rectángulo"/>
          <p:cNvSpPr/>
          <p:nvPr/>
        </p:nvSpPr>
        <p:spPr>
          <a:xfrm>
            <a:off x="3582346" y="378904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INDIRECTE</a:t>
            </a:r>
            <a:endParaRPr lang="es-ES" dirty="0"/>
          </a:p>
        </p:txBody>
      </p:sp>
      <p:cxnSp>
        <p:nvCxnSpPr>
          <p:cNvPr id="16" name="15 Conector recto de flecha"/>
          <p:cNvCxnSpPr/>
          <p:nvPr/>
        </p:nvCxnSpPr>
        <p:spPr>
          <a:xfrm>
            <a:off x="5238530" y="2924944"/>
            <a:ext cx="41359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5238530" y="4005064"/>
            <a:ext cx="41359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17 Rectángulo"/>
          <p:cNvSpPr/>
          <p:nvPr/>
        </p:nvSpPr>
        <p:spPr>
          <a:xfrm>
            <a:off x="5724128" y="2708920"/>
            <a:ext cx="2808312"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b="1" dirty="0" smtClean="0">
                <a:solidFill>
                  <a:schemeClr val="tx1"/>
                </a:solidFill>
              </a:rPr>
              <a:t>CARA A CARA</a:t>
            </a:r>
            <a:endParaRPr lang="es-ES" sz="1400" b="1" dirty="0">
              <a:solidFill>
                <a:schemeClr val="tx1"/>
              </a:solidFill>
            </a:endParaRPr>
          </a:p>
        </p:txBody>
      </p:sp>
      <p:sp>
        <p:nvSpPr>
          <p:cNvPr id="19" name="18 Rectángulo"/>
          <p:cNvSpPr/>
          <p:nvPr/>
        </p:nvSpPr>
        <p:spPr>
          <a:xfrm>
            <a:off x="5724128" y="3758073"/>
            <a:ext cx="2808312"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200" b="1" dirty="0" smtClean="0">
                <a:solidFill>
                  <a:schemeClr val="tx1"/>
                </a:solidFill>
              </a:rPr>
              <a:t>TELÈFON MÒBIL, ORDINADOR, XARXES SOCIALS</a:t>
            </a:r>
            <a:endParaRPr lang="es-ES" sz="1200" b="1" dirty="0">
              <a:solidFill>
                <a:schemeClr val="tx1"/>
              </a:solidFill>
            </a:endParaRPr>
          </a:p>
        </p:txBody>
      </p:sp>
      <p:sp>
        <p:nvSpPr>
          <p:cNvPr id="22" name="21 Rectángulo"/>
          <p:cNvSpPr/>
          <p:nvPr/>
        </p:nvSpPr>
        <p:spPr>
          <a:xfrm>
            <a:off x="5876528" y="4797152"/>
            <a:ext cx="2655912" cy="64807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b="1" dirty="0" smtClean="0">
                <a:solidFill>
                  <a:schemeClr val="tx1"/>
                </a:solidFill>
              </a:rPr>
              <a:t>CIBERASSETJAMENT</a:t>
            </a:r>
            <a:endParaRPr lang="es-ES" sz="1400" b="1" dirty="0">
              <a:solidFill>
                <a:schemeClr val="tx1"/>
              </a:solidFill>
            </a:endParaRPr>
          </a:p>
        </p:txBody>
      </p:sp>
      <p:cxnSp>
        <p:nvCxnSpPr>
          <p:cNvPr id="30" name="29 Conector recto de flecha"/>
          <p:cNvCxnSpPr>
            <a:stCxn id="19" idx="2"/>
          </p:cNvCxnSpPr>
          <p:nvPr/>
        </p:nvCxnSpPr>
        <p:spPr>
          <a:xfrm>
            <a:off x="7128284" y="4190121"/>
            <a:ext cx="0" cy="6070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1403648" y="3758073"/>
            <a:ext cx="0" cy="823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32 Rectángulo"/>
          <p:cNvSpPr/>
          <p:nvPr/>
        </p:nvSpPr>
        <p:spPr>
          <a:xfrm>
            <a:off x="382358" y="4581128"/>
            <a:ext cx="3397554" cy="194421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ca-ES" sz="1400" b="1" dirty="0" smtClean="0">
                <a:solidFill>
                  <a:schemeClr val="tx1"/>
                </a:solidFill>
              </a:rPr>
              <a:t>FÍSIC: Pegar</a:t>
            </a:r>
          </a:p>
          <a:p>
            <a:pPr marL="285750" indent="-285750">
              <a:buFont typeface="Arial" panose="020B0604020202020204" pitchFamily="34" charset="0"/>
              <a:buChar char="•"/>
            </a:pPr>
            <a:r>
              <a:rPr lang="ca-ES" sz="1400" b="1" dirty="0" smtClean="0">
                <a:solidFill>
                  <a:schemeClr val="tx1"/>
                </a:solidFill>
              </a:rPr>
              <a:t>VERBAL: malnoms, burles</a:t>
            </a:r>
          </a:p>
          <a:p>
            <a:pPr marL="285750" indent="-285750">
              <a:buFont typeface="Arial" panose="020B0604020202020204" pitchFamily="34" charset="0"/>
              <a:buChar char="•"/>
            </a:pPr>
            <a:r>
              <a:rPr lang="ca-ES" sz="1400" b="1" dirty="0" smtClean="0">
                <a:solidFill>
                  <a:schemeClr val="tx1"/>
                </a:solidFill>
              </a:rPr>
              <a:t>PSICOLÒGIC: humiliar, menystenir</a:t>
            </a:r>
          </a:p>
          <a:p>
            <a:pPr marL="285750" indent="-285750">
              <a:buFont typeface="Arial" panose="020B0604020202020204" pitchFamily="34" charset="0"/>
              <a:buChar char="•"/>
            </a:pPr>
            <a:r>
              <a:rPr lang="ca-ES" sz="1400" b="1" dirty="0" smtClean="0">
                <a:solidFill>
                  <a:schemeClr val="tx1"/>
                </a:solidFill>
              </a:rPr>
              <a:t>SOCIAL: excloure del grup, no deixar participar</a:t>
            </a:r>
            <a:endParaRPr lang="es-ES" sz="1400" b="1" dirty="0">
              <a:solidFill>
                <a:schemeClr val="tx1"/>
              </a:solidFill>
            </a:endParaRPr>
          </a:p>
        </p:txBody>
      </p:sp>
    </p:spTree>
    <p:extLst>
      <p:ext uri="{BB962C8B-B14F-4D97-AF65-F5344CB8AC3E}">
        <p14:creationId xmlns:p14="http://schemas.microsoft.com/office/powerpoint/2010/main" val="142469140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2843" y="908720"/>
            <a:ext cx="8075240" cy="1007946"/>
          </a:xfrm>
        </p:spPr>
        <p:txBody>
          <a:bodyPr>
            <a:normAutofit/>
          </a:bodyPr>
          <a:lstStyle/>
          <a:p>
            <a:r>
              <a:rPr lang="ca-ES" dirty="0" smtClean="0"/>
              <a:t>Actors de l’assetjament: implicació positiva</a:t>
            </a:r>
            <a:endParaRPr lang="ca-ES" sz="1300"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Grp="1" noChangeAspect="1" noChangeArrowheads="1"/>
          </p:cNvPicPr>
          <p:nvPr>
            <p:ph sz="quarter" idx="1"/>
          </p:nvPr>
        </p:nvPicPr>
        <p:blipFill>
          <a:blip r:embed="rId4">
            <a:extLst>
              <a:ext uri="{28A0092B-C50C-407E-A947-70E740481C1C}">
                <a14:useLocalDpi xmlns:a14="http://schemas.microsoft.com/office/drawing/2010/main" val="0"/>
              </a:ext>
            </a:extLst>
          </a:blip>
          <a:srcRect/>
          <a:stretch>
            <a:fillRect/>
          </a:stretch>
        </p:blipFill>
        <p:spPr bwMode="auto">
          <a:xfrm>
            <a:off x="541338" y="2060925"/>
            <a:ext cx="7467600" cy="433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p:cNvSpPr/>
          <p:nvPr/>
        </p:nvSpPr>
        <p:spPr>
          <a:xfrm>
            <a:off x="5868144" y="6502088"/>
            <a:ext cx="280831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100" b="1" dirty="0" smtClean="0">
                <a:solidFill>
                  <a:schemeClr val="tx1"/>
                </a:solidFill>
              </a:rPr>
              <a:t>El </a:t>
            </a:r>
            <a:r>
              <a:rPr lang="ca-ES" sz="1100" b="1" dirty="0">
                <a:solidFill>
                  <a:schemeClr val="tx1"/>
                </a:solidFill>
              </a:rPr>
              <a:t>cercle del </a:t>
            </a:r>
            <a:r>
              <a:rPr lang="ca-ES" sz="1100" b="1" dirty="0" err="1">
                <a:solidFill>
                  <a:schemeClr val="tx1"/>
                </a:solidFill>
              </a:rPr>
              <a:t>bullying</a:t>
            </a:r>
            <a:r>
              <a:rPr lang="ca-ES" sz="1100" b="1" dirty="0">
                <a:solidFill>
                  <a:schemeClr val="tx1"/>
                </a:solidFill>
              </a:rPr>
              <a:t>, </a:t>
            </a:r>
            <a:r>
              <a:rPr lang="ca-ES" sz="1100" b="1" dirty="0" err="1">
                <a:solidFill>
                  <a:schemeClr val="tx1"/>
                </a:solidFill>
              </a:rPr>
              <a:t>olweus</a:t>
            </a:r>
            <a:r>
              <a:rPr lang="ca-ES" sz="1100" b="1" dirty="0">
                <a:solidFill>
                  <a:schemeClr val="tx1"/>
                </a:solidFill>
              </a:rPr>
              <a:t> </a:t>
            </a:r>
            <a:r>
              <a:rPr lang="ca-ES" sz="1100" b="1" dirty="0" smtClean="0">
                <a:solidFill>
                  <a:schemeClr val="tx1"/>
                </a:solidFill>
              </a:rPr>
              <a:t>2001</a:t>
            </a:r>
            <a:endParaRPr lang="es-ES" sz="1100" b="1" dirty="0">
              <a:solidFill>
                <a:schemeClr val="tx1"/>
              </a:solidFill>
            </a:endParaRPr>
          </a:p>
        </p:txBody>
      </p:sp>
    </p:spTree>
    <p:extLst>
      <p:ext uri="{BB962C8B-B14F-4D97-AF65-F5344CB8AC3E}">
        <p14:creationId xmlns:p14="http://schemas.microsoft.com/office/powerpoint/2010/main" val="281207080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2843" y="908720"/>
            <a:ext cx="8075240" cy="1007946"/>
          </a:xfrm>
        </p:spPr>
        <p:txBody>
          <a:bodyPr>
            <a:normAutofit/>
          </a:bodyPr>
          <a:lstStyle/>
          <a:p>
            <a:r>
              <a:rPr lang="ca-ES" dirty="0" smtClean="0"/>
              <a:t>Activitat 2: Identifiquem </a:t>
            </a:r>
            <a:r>
              <a:rPr lang="ca-ES" dirty="0"/>
              <a:t>en un cas concret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Marcador de contenido"/>
          <p:cNvSpPr>
            <a:spLocks noGrp="1"/>
          </p:cNvSpPr>
          <p:nvPr>
            <p:ph sz="quarter" idx="1"/>
          </p:nvPr>
        </p:nvSpPr>
        <p:spPr>
          <a:xfrm>
            <a:off x="542032" y="2007777"/>
            <a:ext cx="7467600" cy="4445559"/>
          </a:xfrm>
        </p:spPr>
        <p:txBody>
          <a:bodyPr>
            <a:normAutofit/>
          </a:bodyPr>
          <a:lstStyle/>
          <a:p>
            <a:pPr algn="just"/>
            <a:r>
              <a:rPr lang="ca-ES" dirty="0" smtClean="0"/>
              <a:t>Ara que coneixem els diferents tipus d’assetjaments i els rols que intervenen identifiquem els diferents actors i el tipus d’assetjament que es produeix</a:t>
            </a:r>
            <a:endParaRPr lang="es-ES" dirty="0"/>
          </a:p>
        </p:txBody>
      </p:sp>
    </p:spTree>
    <p:extLst>
      <p:ext uri="{BB962C8B-B14F-4D97-AF65-F5344CB8AC3E}">
        <p14:creationId xmlns:p14="http://schemas.microsoft.com/office/powerpoint/2010/main" val="418407946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2843" y="908720"/>
            <a:ext cx="8075240" cy="1007946"/>
          </a:xfrm>
        </p:spPr>
        <p:txBody>
          <a:bodyPr>
            <a:normAutofit/>
          </a:bodyPr>
          <a:lstStyle/>
          <a:p>
            <a:r>
              <a:rPr lang="ca-ES" dirty="0" smtClean="0"/>
              <a:t>Activitat 2: Identifiquem </a:t>
            </a:r>
            <a:r>
              <a:rPr lang="ca-ES" dirty="0"/>
              <a:t>en un cas concret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Marcador de contenido"/>
          <p:cNvSpPr>
            <a:spLocks noGrp="1"/>
          </p:cNvSpPr>
          <p:nvPr>
            <p:ph sz="quarter" idx="1"/>
          </p:nvPr>
        </p:nvSpPr>
        <p:spPr>
          <a:xfrm>
            <a:off x="542032" y="2007777"/>
            <a:ext cx="7467600" cy="4445559"/>
          </a:xfrm>
        </p:spPr>
        <p:txBody>
          <a:bodyPr>
            <a:normAutofit/>
          </a:bodyPr>
          <a:lstStyle/>
          <a:p>
            <a:pPr algn="just"/>
            <a:r>
              <a:rPr lang="ca-ES" sz="1800" b="1" dirty="0" smtClean="0"/>
              <a:t>CAS 1: </a:t>
            </a:r>
            <a:r>
              <a:rPr lang="ca-ES" sz="1800" dirty="0" smtClean="0"/>
              <a:t>L’Ivan és un noi esportista i molt popular. El Jaume és un noi estudiós, introvertit i amb pocs amics. L’Ivan seu darrera el Jaume a l’aula. Contínuament, li clava cops a l’esquena i calbots. Altres companys riuen i li llencen paperets. El Jaume no s’atreveix a dir res al professor. Avui, a l’esbarjo, l’Ivan ha aprofitat que el professor de guàrdia no el veia i li ha donat una empenta que l’ha fet caure a terra. Els companys ho han vist tot, han rigut i li han girat l’esquena</a:t>
            </a:r>
          </a:p>
          <a:p>
            <a:pPr marL="0" indent="0" algn="just">
              <a:buNone/>
            </a:pPr>
            <a:endParaRPr lang="ca-ES" dirty="0"/>
          </a:p>
          <a:p>
            <a:pPr marL="0" indent="0" algn="just">
              <a:buNone/>
            </a:pP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3084395768"/>
              </p:ext>
            </p:extLst>
          </p:nvPr>
        </p:nvGraphicFramePr>
        <p:xfrm>
          <a:off x="542034" y="4437112"/>
          <a:ext cx="7486350" cy="2016224"/>
        </p:xfrm>
        <a:graphic>
          <a:graphicData uri="http://schemas.openxmlformats.org/drawingml/2006/table">
            <a:tbl>
              <a:tblPr firstRow="1" bandRow="1">
                <a:tableStyleId>{5C22544A-7EE6-4342-B048-85BDC9FD1C3A}</a:tableStyleId>
              </a:tblPr>
              <a:tblGrid>
                <a:gridCol w="1497270"/>
                <a:gridCol w="1497270"/>
                <a:gridCol w="1497270"/>
                <a:gridCol w="1497270"/>
                <a:gridCol w="1497270"/>
              </a:tblGrid>
              <a:tr h="1175171">
                <a:tc>
                  <a:txBody>
                    <a:bodyPr/>
                    <a:lstStyle/>
                    <a:p>
                      <a:r>
                        <a:rPr lang="ca-ES" sz="1400" dirty="0" smtClean="0"/>
                        <a:t>Agressor</a:t>
                      </a:r>
                      <a:endParaRPr lang="es-ES" sz="1400" dirty="0"/>
                    </a:p>
                  </a:txBody>
                  <a:tcPr/>
                </a:tc>
                <a:tc>
                  <a:txBody>
                    <a:bodyPr/>
                    <a:lstStyle/>
                    <a:p>
                      <a:r>
                        <a:rPr lang="ca-ES" sz="1400" dirty="0" smtClean="0"/>
                        <a:t>Víctima</a:t>
                      </a:r>
                      <a:endParaRPr lang="es-ES" sz="1400" dirty="0"/>
                    </a:p>
                  </a:txBody>
                  <a:tcPr/>
                </a:tc>
                <a:tc>
                  <a:txBody>
                    <a:bodyPr/>
                    <a:lstStyle/>
                    <a:p>
                      <a:r>
                        <a:rPr lang="ca-ES" sz="1400" dirty="0" smtClean="0"/>
                        <a:t>Espectadors</a:t>
                      </a:r>
                      <a:endParaRPr lang="es-ES" sz="1400" dirty="0"/>
                    </a:p>
                  </a:txBody>
                  <a:tcPr/>
                </a:tc>
                <a:tc>
                  <a:txBody>
                    <a:bodyPr/>
                    <a:lstStyle/>
                    <a:p>
                      <a:r>
                        <a:rPr lang="ca-ES" sz="1400" dirty="0" smtClean="0"/>
                        <a:t>Seguidors</a:t>
                      </a:r>
                      <a:endParaRPr lang="es-ES" sz="1400" dirty="0"/>
                    </a:p>
                  </a:txBody>
                  <a:tcPr/>
                </a:tc>
                <a:tc>
                  <a:txBody>
                    <a:bodyPr/>
                    <a:lstStyle/>
                    <a:p>
                      <a:r>
                        <a:rPr lang="ca-ES" sz="1400" dirty="0" smtClean="0"/>
                        <a:t>Tipus d’assetjament</a:t>
                      </a:r>
                      <a:endParaRPr lang="es-ES" sz="1400" dirty="0"/>
                    </a:p>
                  </a:txBody>
                  <a:tcPr/>
                </a:tc>
              </a:tr>
              <a:tr h="841053">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dirty="0"/>
                    </a:p>
                  </a:txBody>
                  <a:tcPr/>
                </a:tc>
              </a:tr>
            </a:tbl>
          </a:graphicData>
        </a:graphic>
      </p:graphicFrame>
    </p:spTree>
    <p:extLst>
      <p:ext uri="{BB962C8B-B14F-4D97-AF65-F5344CB8AC3E}">
        <p14:creationId xmlns:p14="http://schemas.microsoft.com/office/powerpoint/2010/main" val="288356020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2843" y="908720"/>
            <a:ext cx="8075240" cy="1007946"/>
          </a:xfrm>
        </p:spPr>
        <p:txBody>
          <a:bodyPr>
            <a:normAutofit/>
          </a:bodyPr>
          <a:lstStyle/>
          <a:p>
            <a:r>
              <a:rPr lang="ca-ES" dirty="0" smtClean="0"/>
              <a:t>Activitat 2: Identifiquem </a:t>
            </a:r>
            <a:r>
              <a:rPr lang="ca-ES" dirty="0"/>
              <a:t>en un cas concret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
            <a:ext cx="1224136" cy="819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032" y="370464"/>
            <a:ext cx="290512" cy="355600"/>
          </a:xfrm>
          <a:prstGeom prst="rect">
            <a:avLst/>
          </a:prstGeom>
          <a:solidFill>
            <a:srgbClr val="FFFFFF"/>
          </a:solidFill>
          <a:ln w="0">
            <a:solidFill>
              <a:srgbClr val="808080"/>
            </a:solidFill>
            <a:miter lim="800000"/>
            <a:headEnd/>
            <a:tailEnd/>
          </a:ln>
        </p:spPr>
      </p:pic>
      <p:sp>
        <p:nvSpPr>
          <p:cNvPr id="11" name="Rectangle 6"/>
          <p:cNvSpPr>
            <a:spLocks noChangeArrowheads="1"/>
          </p:cNvSpPr>
          <p:nvPr/>
        </p:nvSpPr>
        <p:spPr bwMode="auto">
          <a:xfrm>
            <a:off x="971600" y="248182"/>
            <a:ext cx="41379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Generalitat</a:t>
            </a:r>
            <a:r>
              <a:rPr kumimoji="0" lang="ca-ES" altLang="zh-CN"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Departament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d'Ensenyament</a:t>
            </a:r>
            <a:r>
              <a:rPr kumimoji="0" lang="ca-ES" altLang="zh-CN" sz="11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ca-E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Institut</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t>
            </a:r>
            <a:r>
              <a:rPr kumimoji="0" lang="ca-ES" altLang="zh-CN"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ca-ES" altLang="zh-CN"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Deltebre</a:t>
            </a:r>
            <a:endParaRPr kumimoji="0" lang="ca-E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Marcador de contenido"/>
          <p:cNvSpPr>
            <a:spLocks noGrp="1"/>
          </p:cNvSpPr>
          <p:nvPr>
            <p:ph sz="quarter" idx="1"/>
          </p:nvPr>
        </p:nvSpPr>
        <p:spPr>
          <a:xfrm>
            <a:off x="542032" y="2007777"/>
            <a:ext cx="7467600" cy="4445559"/>
          </a:xfrm>
        </p:spPr>
        <p:txBody>
          <a:bodyPr>
            <a:normAutofit/>
          </a:bodyPr>
          <a:lstStyle/>
          <a:p>
            <a:pPr algn="just"/>
            <a:r>
              <a:rPr lang="ca-ES" sz="1800" b="1" dirty="0" smtClean="0"/>
              <a:t>CAS 2: Des de fa dies que l’Anna es troba incomoda a classe. És una noia una mica grossa i simpàtica. Tanmateix, els seus companys li diuen que està grassa i que s’ha d’aprimar. L’anomenen “balena”, “foca”, “obesa”... A la classe d’EF se’n riuen quan veuen que li costa fer algun exercici. L’Anna ha dit més d’una vegada als seus companys i companyes que n’està farta, però tots continuen emprenyant-la amb insults, malnoms i bromes que no fan cap gràcia.</a:t>
            </a:r>
            <a:endParaRPr lang="ca-ES" dirty="0"/>
          </a:p>
          <a:p>
            <a:pPr marL="0" indent="0" algn="just">
              <a:buNone/>
            </a:pP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4258203844"/>
              </p:ext>
            </p:extLst>
          </p:nvPr>
        </p:nvGraphicFramePr>
        <p:xfrm>
          <a:off x="542032" y="4653136"/>
          <a:ext cx="7486350" cy="2016224"/>
        </p:xfrm>
        <a:graphic>
          <a:graphicData uri="http://schemas.openxmlformats.org/drawingml/2006/table">
            <a:tbl>
              <a:tblPr firstRow="1" bandRow="1">
                <a:tableStyleId>{5C22544A-7EE6-4342-B048-85BDC9FD1C3A}</a:tableStyleId>
              </a:tblPr>
              <a:tblGrid>
                <a:gridCol w="1497270"/>
                <a:gridCol w="1497270"/>
                <a:gridCol w="1497270"/>
                <a:gridCol w="1497270"/>
                <a:gridCol w="1497270"/>
              </a:tblGrid>
              <a:tr h="1175171">
                <a:tc>
                  <a:txBody>
                    <a:bodyPr/>
                    <a:lstStyle/>
                    <a:p>
                      <a:r>
                        <a:rPr lang="ca-ES" sz="1400" dirty="0" smtClean="0"/>
                        <a:t>Agressor</a:t>
                      </a:r>
                      <a:endParaRPr lang="es-ES" sz="1400" dirty="0"/>
                    </a:p>
                  </a:txBody>
                  <a:tcPr/>
                </a:tc>
                <a:tc>
                  <a:txBody>
                    <a:bodyPr/>
                    <a:lstStyle/>
                    <a:p>
                      <a:r>
                        <a:rPr lang="ca-ES" sz="1400" dirty="0" smtClean="0"/>
                        <a:t>Víctima</a:t>
                      </a:r>
                      <a:endParaRPr lang="es-ES" sz="1400" dirty="0"/>
                    </a:p>
                  </a:txBody>
                  <a:tcPr/>
                </a:tc>
                <a:tc>
                  <a:txBody>
                    <a:bodyPr/>
                    <a:lstStyle/>
                    <a:p>
                      <a:r>
                        <a:rPr lang="ca-ES" sz="1400" dirty="0" smtClean="0"/>
                        <a:t>Espectadors</a:t>
                      </a:r>
                      <a:endParaRPr lang="es-ES" sz="1400" dirty="0"/>
                    </a:p>
                  </a:txBody>
                  <a:tcPr/>
                </a:tc>
                <a:tc>
                  <a:txBody>
                    <a:bodyPr/>
                    <a:lstStyle/>
                    <a:p>
                      <a:r>
                        <a:rPr lang="ca-ES" sz="1400" dirty="0" smtClean="0"/>
                        <a:t>Seguidors</a:t>
                      </a:r>
                      <a:endParaRPr lang="es-ES" sz="1400" dirty="0"/>
                    </a:p>
                  </a:txBody>
                  <a:tcPr/>
                </a:tc>
                <a:tc>
                  <a:txBody>
                    <a:bodyPr/>
                    <a:lstStyle/>
                    <a:p>
                      <a:r>
                        <a:rPr lang="ca-ES" sz="1400" dirty="0" smtClean="0"/>
                        <a:t>Tipus d’assetjament</a:t>
                      </a:r>
                      <a:endParaRPr lang="es-ES" sz="1400" dirty="0"/>
                    </a:p>
                  </a:txBody>
                  <a:tcPr/>
                </a:tc>
              </a:tr>
              <a:tr h="841053">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a:p>
                  </a:txBody>
                  <a:tcPr/>
                </a:tc>
                <a:tc>
                  <a:txBody>
                    <a:bodyPr/>
                    <a:lstStyle/>
                    <a:p>
                      <a:endParaRPr lang="es-ES" sz="1400" dirty="0"/>
                    </a:p>
                  </a:txBody>
                  <a:tcPr/>
                </a:tc>
              </a:tr>
            </a:tbl>
          </a:graphicData>
        </a:graphic>
      </p:graphicFrame>
    </p:spTree>
    <p:extLst>
      <p:ext uri="{BB962C8B-B14F-4D97-AF65-F5344CB8AC3E}">
        <p14:creationId xmlns:p14="http://schemas.microsoft.com/office/powerpoint/2010/main" val="4123307684"/>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859</TotalTime>
  <Words>951</Words>
  <Application>Microsoft Office PowerPoint</Application>
  <PresentationFormat>Presentación en pantalla (4:3)</PresentationFormat>
  <Paragraphs>117</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Mirador</vt:lpstr>
      <vt:lpstr>AL NOSTRE INSTITUT #AQUÍPROUBULLYING!</vt:lpstr>
      <vt:lpstr>I TU, QUÈ EN SAPS, DE L’ASSETJAMENT?</vt:lpstr>
      <vt:lpstr>QUÈ ÉS L’ASSETJAMENT ESCOLAR?</vt:lpstr>
      <vt:lpstr>Activitat 1: VERTADER O FALS?  Pensem i Reflexionem tots junts</vt:lpstr>
      <vt:lpstr>SABEM-NE MÉS Tipus d’assetjament</vt:lpstr>
      <vt:lpstr>Actors de l’assetjament: implicació positiva</vt:lpstr>
      <vt:lpstr>Activitat 2: Identifiquem en un cas concret</vt:lpstr>
      <vt:lpstr>Activitat 2: Identifiquem en un cas concret</vt:lpstr>
      <vt:lpstr>Activitat 2: Identifiquem en un cas concret</vt:lpstr>
      <vt:lpstr>Activitat 2: Identifiquem en un cas concret</vt:lpstr>
      <vt:lpstr>Activitat 2: Identifiquem en un cas concret</vt:lpstr>
      <vt:lpstr>Activitat 2: Identifiquem en un cas concret</vt:lpstr>
      <vt:lpstr>CONÈIXER, SENSIBILITZAR, ACTUAR PER PREVENIR... </vt:lpstr>
    </vt:vector>
  </TitlesOfParts>
  <Company>Departament d'Ensenyament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ESTADÍSTICA DISCIPLINA  CURS 2015-2016</dc:title>
  <dc:creator>Departament d'Educació</dc:creator>
  <cp:lastModifiedBy>super</cp:lastModifiedBy>
  <cp:revision>30</cp:revision>
  <dcterms:created xsi:type="dcterms:W3CDTF">2016-02-28T22:01:10Z</dcterms:created>
  <dcterms:modified xsi:type="dcterms:W3CDTF">2018-06-11T08:38:11Z</dcterms:modified>
</cp:coreProperties>
</file>