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8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7E35304-8738-447F-8621-B0CEFF01CD78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a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18F397-CDD4-4756-ACFC-DBC6ED0098BA}" type="slidenum">
              <a:rPr lang="ca-ES" smtClean="0"/>
              <a:t>‹Nº›</a:t>
            </a:fld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304-8738-447F-8621-B0CEFF01CD78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F397-CDD4-4756-ACFC-DBC6ED0098BA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304-8738-447F-8621-B0CEFF01CD78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F397-CDD4-4756-ACFC-DBC6ED0098BA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E35304-8738-447F-8621-B0CEFF01CD78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18F397-CDD4-4756-ACFC-DBC6ED0098BA}" type="slidenum">
              <a:rPr lang="ca-ES" smtClean="0"/>
              <a:t>‹Nº›</a:t>
            </a:fld>
            <a:endParaRPr lang="ca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7E35304-8738-447F-8621-B0CEFF01CD78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a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18F397-CDD4-4756-ACFC-DBC6ED0098BA}" type="slidenum">
              <a:rPr lang="ca-ES" smtClean="0"/>
              <a:t>‹Nº›</a:t>
            </a:fld>
            <a:endParaRPr lang="ca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304-8738-447F-8621-B0CEFF01CD78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F397-CDD4-4756-ACFC-DBC6ED0098BA}" type="slidenum">
              <a:rPr lang="ca-ES" smtClean="0"/>
              <a:t>‹Nº›</a:t>
            </a:fld>
            <a:endParaRPr lang="ca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304-8738-447F-8621-B0CEFF01CD78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F397-CDD4-4756-ACFC-DBC6ED0098BA}" type="slidenum">
              <a:rPr lang="ca-ES" smtClean="0"/>
              <a:t>‹Nº›</a:t>
            </a:fld>
            <a:endParaRPr lang="ca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E35304-8738-447F-8621-B0CEFF01CD78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18F397-CDD4-4756-ACFC-DBC6ED0098BA}" type="slidenum">
              <a:rPr lang="ca-ES" smtClean="0"/>
              <a:t>‹Nº›</a:t>
            </a:fld>
            <a:endParaRPr lang="ca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a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35304-8738-447F-8621-B0CEFF01CD78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F397-CDD4-4756-ACFC-DBC6ED0098BA}" type="slidenum">
              <a:rPr lang="ca-ES" smtClean="0"/>
              <a:t>‹Nº›</a:t>
            </a:fld>
            <a:endParaRPr lang="ca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7E35304-8738-447F-8621-B0CEFF01CD78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18F397-CDD4-4756-ACFC-DBC6ED0098BA}" type="slidenum">
              <a:rPr lang="ca-ES" smtClean="0"/>
              <a:t>‹Nº›</a:t>
            </a:fld>
            <a:endParaRPr lang="ca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a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7E35304-8738-447F-8621-B0CEFF01CD78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18F397-CDD4-4756-ACFC-DBC6ED0098BA}" type="slidenum">
              <a:rPr lang="ca-ES" smtClean="0"/>
              <a:t>‹Nº›</a:t>
            </a:fld>
            <a:endParaRPr lang="ca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a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E35304-8738-447F-8621-B0CEFF01CD78}" type="datetimeFigureOut">
              <a:rPr lang="ca-ES" smtClean="0"/>
              <a:t>25/06/2018</a:t>
            </a:fld>
            <a:endParaRPr lang="ca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a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18F397-CDD4-4756-ACFC-DBC6ED0098BA}" type="slidenum">
              <a:rPr lang="ca-ES" smtClean="0"/>
              <a:t>‹Nº›</a:t>
            </a:fld>
            <a:endParaRPr lang="ca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KbvyWJzDsf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6KRphqadHfY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Pa2ttVRA-xU" TargetMode="Externa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67744" y="1628800"/>
            <a:ext cx="6172200" cy="1894362"/>
          </a:xfrm>
        </p:spPr>
        <p:txBody>
          <a:bodyPr>
            <a:normAutofit/>
          </a:bodyPr>
          <a:lstStyle/>
          <a:p>
            <a:r>
              <a:rPr lang="ca-ES" sz="3600" dirty="0"/>
              <a:t>AL NOSTRE INSTITUT</a:t>
            </a:r>
            <a:br>
              <a:rPr lang="ca-ES" sz="3600" dirty="0"/>
            </a:br>
            <a:r>
              <a:rPr lang="ca-ES" sz="3600" dirty="0"/>
              <a:t>#AQUIPROUBULLYING!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267744" y="4581128"/>
            <a:ext cx="6172200" cy="1371600"/>
          </a:xfrm>
        </p:spPr>
        <p:txBody>
          <a:bodyPr>
            <a:normAutofit fontScale="77500" lnSpcReduction="20000"/>
          </a:bodyPr>
          <a:lstStyle/>
          <a:p>
            <a:r>
              <a:rPr lang="fr-FR" sz="2200" dirty="0">
                <a:solidFill>
                  <a:srgbClr val="666666"/>
                </a:solidFill>
              </a:rPr>
              <a:t>MÒDUL 5: ÚS SEGUR I RESPONSABLE DE LES XARXES</a:t>
            </a:r>
            <a:endParaRPr lang="fr-FR" sz="2200" b="0" dirty="0">
              <a:solidFill>
                <a:srgbClr val="FFFFFF"/>
              </a:solidFill>
              <a:latin typeface="Mangal"/>
            </a:endParaRPr>
          </a:p>
          <a:p>
            <a:endParaRPr lang="ca-ES" sz="2200" b="0" dirty="0">
              <a:solidFill>
                <a:srgbClr val="FFFFFF"/>
              </a:solidFill>
              <a:latin typeface="Mangal"/>
            </a:endParaRPr>
          </a:p>
          <a:p>
            <a:r>
              <a:rPr lang="ca-ES" sz="2200" b="0" dirty="0">
                <a:solidFill>
                  <a:srgbClr val="FFFFFF"/>
                </a:solidFill>
                <a:latin typeface="Mangal"/>
              </a:rPr>
              <a:t>				</a:t>
            </a:r>
            <a:r>
              <a:rPr lang="ca-ES" sz="2200" dirty="0">
                <a:solidFill>
                  <a:srgbClr val="666666"/>
                </a:solidFill>
              </a:rPr>
              <a:t>                     </a:t>
            </a:r>
            <a:r>
              <a:rPr lang="ca-ES" sz="2200" dirty="0" smtClean="0">
                <a:solidFill>
                  <a:srgbClr val="666666"/>
                </a:solidFill>
              </a:rPr>
              <a:t>3r </a:t>
            </a:r>
            <a:r>
              <a:rPr lang="ca-ES" sz="2200" dirty="0">
                <a:solidFill>
                  <a:srgbClr val="666666"/>
                </a:solidFill>
              </a:rPr>
              <a:t>ESO</a:t>
            </a:r>
            <a:endParaRPr lang="ca-ES" sz="2200" b="0" dirty="0">
              <a:solidFill>
                <a:srgbClr val="FFFFFF"/>
              </a:solidFill>
              <a:latin typeface="Mangal"/>
            </a:endParaRPr>
          </a:p>
          <a:p>
            <a:endParaRPr lang="ca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8809"/>
            <a:ext cx="1224136" cy="81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71600" y="248182"/>
            <a:ext cx="41379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Generalitat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d'Ensenyament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Institut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Deltebre</a:t>
            </a:r>
            <a:endParaRPr kumimoji="0" lang="ca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" y="370464"/>
            <a:ext cx="290512" cy="3556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727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78160" y="836712"/>
            <a:ext cx="7467600" cy="1152128"/>
          </a:xfrm>
        </p:spPr>
        <p:txBody>
          <a:bodyPr>
            <a:normAutofit/>
          </a:bodyPr>
          <a:lstStyle/>
          <a:p>
            <a:pPr algn="ctr"/>
            <a:r>
              <a:rPr lang="es-ES" sz="2800" dirty="0" err="1">
                <a:solidFill>
                  <a:schemeClr val="bg2">
                    <a:lumMod val="75000"/>
                  </a:schemeClr>
                </a:solidFill>
                <a:latin typeface="Times New Roman"/>
                <a:ea typeface="Arial Unicode MS"/>
              </a:rPr>
              <a:t>Els</a:t>
            </a:r>
            <a:r>
              <a:rPr lang="es-ES" sz="2800" dirty="0">
                <a:solidFill>
                  <a:schemeClr val="bg2">
                    <a:lumMod val="75000"/>
                  </a:schemeClr>
                </a:solidFill>
                <a:latin typeface="Times New Roman"/>
                <a:ea typeface="Arial Unicode MS"/>
              </a:rPr>
              <a:t> </a:t>
            </a:r>
            <a:r>
              <a:rPr lang="es-ES" sz="2800" dirty="0" err="1">
                <a:solidFill>
                  <a:schemeClr val="bg2">
                    <a:lumMod val="75000"/>
                  </a:schemeClr>
                </a:solidFill>
                <a:latin typeface="Times New Roman"/>
                <a:ea typeface="Arial Unicode MS"/>
              </a:rPr>
              <a:t>amics</a:t>
            </a:r>
            <a:r>
              <a:rPr lang="es-ES" sz="2800" dirty="0">
                <a:solidFill>
                  <a:schemeClr val="bg2">
                    <a:lumMod val="75000"/>
                  </a:schemeClr>
                </a:solidFill>
                <a:latin typeface="Times New Roman"/>
                <a:ea typeface="Arial Unicode MS"/>
              </a:rPr>
              <a:t> </a:t>
            </a:r>
            <a:r>
              <a:rPr lang="es-ES" sz="2800" dirty="0" err="1">
                <a:solidFill>
                  <a:schemeClr val="bg2">
                    <a:lumMod val="75000"/>
                  </a:schemeClr>
                </a:solidFill>
                <a:latin typeface="Times New Roman"/>
                <a:ea typeface="Arial Unicode MS"/>
              </a:rPr>
              <a:t>estranys</a:t>
            </a:r>
            <a:r>
              <a:rPr lang="es-ES" sz="2800" dirty="0">
                <a:solidFill>
                  <a:schemeClr val="bg2">
                    <a:lumMod val="75000"/>
                  </a:schemeClr>
                </a:solidFill>
                <a:latin typeface="Times New Roman"/>
                <a:ea typeface="Arial Unicode MS"/>
              </a:rPr>
              <a:t> </a:t>
            </a:r>
            <a:r>
              <a:rPr lang="es-ES" sz="2800" dirty="0" err="1">
                <a:solidFill>
                  <a:schemeClr val="bg2">
                    <a:lumMod val="75000"/>
                  </a:schemeClr>
                </a:solidFill>
                <a:latin typeface="Times New Roman"/>
                <a:ea typeface="Arial Unicode MS"/>
              </a:rPr>
              <a:t>coneguts</a:t>
            </a:r>
            <a:r>
              <a:rPr lang="es-ES" sz="2800" dirty="0">
                <a:solidFill>
                  <a:schemeClr val="bg2">
                    <a:lumMod val="75000"/>
                  </a:schemeClr>
                </a:solidFill>
                <a:latin typeface="Times New Roman"/>
                <a:ea typeface="Arial Unicode MS"/>
              </a:rPr>
              <a:t> a la </a:t>
            </a:r>
            <a:r>
              <a:rPr lang="es-ES" sz="2800" dirty="0" err="1">
                <a:solidFill>
                  <a:schemeClr val="bg2">
                    <a:lumMod val="75000"/>
                  </a:schemeClr>
                </a:solidFill>
                <a:latin typeface="Times New Roman"/>
                <a:ea typeface="Arial Unicode MS"/>
              </a:rPr>
              <a:t>xarxa</a:t>
            </a:r>
            <a:r>
              <a:rPr lang="es-ES" sz="2800" dirty="0">
                <a:solidFill>
                  <a:schemeClr val="bg2">
                    <a:lumMod val="75000"/>
                  </a:schemeClr>
                </a:solidFill>
                <a:latin typeface="Times New Roman"/>
                <a:ea typeface="Arial Unicode MS"/>
              </a:rPr>
              <a:t>.</a:t>
            </a:r>
            <a:br>
              <a:rPr lang="es-ES" sz="2800" dirty="0">
                <a:solidFill>
                  <a:schemeClr val="bg2">
                    <a:lumMod val="75000"/>
                  </a:schemeClr>
                </a:solidFill>
                <a:latin typeface="Times New Roman"/>
                <a:ea typeface="Arial Unicode MS"/>
              </a:rPr>
            </a:br>
            <a:endParaRPr lang="ca-ES" sz="28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83332" y="1970302"/>
            <a:ext cx="7457256" cy="4629128"/>
          </a:xfrm>
        </p:spPr>
        <p:txBody>
          <a:bodyPr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s-ES" sz="2000" b="1" dirty="0" smtClean="0">
                <a:latin typeface="Times New Roman"/>
                <a:ea typeface="Arial Unicode MS"/>
              </a:rPr>
              <a:t>A mesura que </a:t>
            </a:r>
            <a:r>
              <a:rPr lang="es-ES" sz="2000" b="1" dirty="0" err="1" smtClean="0">
                <a:latin typeface="Times New Roman"/>
                <a:ea typeface="Arial Unicode MS"/>
              </a:rPr>
              <a:t>aneu</a:t>
            </a:r>
            <a:r>
              <a:rPr lang="es-ES" sz="2000" b="1" dirty="0" smtClean="0">
                <a:latin typeface="Times New Roman"/>
                <a:ea typeface="Arial Unicode MS"/>
              </a:rPr>
              <a:t> </a:t>
            </a:r>
            <a:r>
              <a:rPr lang="es-ES" sz="2000" b="1" dirty="0" err="1" smtClean="0">
                <a:latin typeface="Times New Roman"/>
                <a:ea typeface="Arial Unicode MS"/>
              </a:rPr>
              <a:t>veient</a:t>
            </a:r>
            <a:r>
              <a:rPr lang="es-ES" sz="2000" b="1" dirty="0" smtClean="0">
                <a:latin typeface="Times New Roman"/>
                <a:ea typeface="Arial Unicode MS"/>
              </a:rPr>
              <a:t> el vídeo “</a:t>
            </a:r>
            <a:r>
              <a:rPr lang="es-ES" sz="2000" b="1" dirty="0" err="1" smtClean="0">
                <a:latin typeface="Times New Roman"/>
                <a:ea typeface="Arial Unicode MS"/>
              </a:rPr>
              <a:t>Els</a:t>
            </a:r>
            <a:r>
              <a:rPr lang="es-ES" sz="2000" b="1" dirty="0" smtClean="0">
                <a:latin typeface="Times New Roman"/>
                <a:ea typeface="Arial Unicode MS"/>
              </a:rPr>
              <a:t> </a:t>
            </a:r>
            <a:r>
              <a:rPr lang="es-ES" sz="2000" b="1" dirty="0" err="1" smtClean="0">
                <a:latin typeface="Times New Roman"/>
                <a:ea typeface="Arial Unicode MS"/>
              </a:rPr>
              <a:t>amics</a:t>
            </a:r>
            <a:r>
              <a:rPr lang="es-ES" sz="2000" b="1" dirty="0" smtClean="0">
                <a:latin typeface="Times New Roman"/>
                <a:ea typeface="Arial Unicode MS"/>
              </a:rPr>
              <a:t> </a:t>
            </a:r>
            <a:r>
              <a:rPr lang="es-ES" sz="2000" b="1" dirty="0" err="1" smtClean="0">
                <a:latin typeface="Times New Roman"/>
                <a:ea typeface="Arial Unicode MS"/>
              </a:rPr>
              <a:t>estranys</a:t>
            </a:r>
            <a:r>
              <a:rPr lang="es-ES" sz="2000" b="1" dirty="0" smtClean="0">
                <a:latin typeface="Times New Roman"/>
                <a:ea typeface="Arial Unicode MS"/>
              </a:rPr>
              <a:t> </a:t>
            </a:r>
            <a:r>
              <a:rPr lang="es-ES" sz="2000" b="1" dirty="0" err="1" smtClean="0">
                <a:latin typeface="Times New Roman"/>
                <a:ea typeface="Arial Unicode MS"/>
              </a:rPr>
              <a:t>coneguts</a:t>
            </a:r>
            <a:r>
              <a:rPr lang="es-ES" sz="2000" b="1" dirty="0" smtClean="0">
                <a:latin typeface="Times New Roman"/>
                <a:ea typeface="Arial Unicode MS"/>
              </a:rPr>
              <a:t> a la </a:t>
            </a:r>
            <a:r>
              <a:rPr lang="es-ES" sz="2000" b="1" dirty="0" err="1" smtClean="0">
                <a:latin typeface="Times New Roman"/>
                <a:ea typeface="Arial Unicode MS"/>
              </a:rPr>
              <a:t>xarxa</a:t>
            </a:r>
            <a:r>
              <a:rPr lang="es-ES" sz="2000" b="1" dirty="0" smtClean="0">
                <a:latin typeface="Times New Roman"/>
                <a:ea typeface="Arial Unicode MS"/>
              </a:rPr>
              <a:t>”, </a:t>
            </a:r>
            <a:r>
              <a:rPr lang="es-ES" sz="2000" b="1" dirty="0" err="1" smtClean="0">
                <a:latin typeface="Times New Roman"/>
                <a:ea typeface="Arial Unicode MS"/>
              </a:rPr>
              <a:t>preneu</a:t>
            </a:r>
            <a:r>
              <a:rPr lang="es-ES" sz="2000" b="1" dirty="0" smtClean="0">
                <a:latin typeface="Times New Roman"/>
                <a:ea typeface="Arial Unicode MS"/>
              </a:rPr>
              <a:t> nota </a:t>
            </a:r>
            <a:r>
              <a:rPr lang="es-ES" sz="2000" b="1" dirty="0" err="1" smtClean="0">
                <a:latin typeface="Times New Roman"/>
                <a:ea typeface="Arial Unicode MS"/>
              </a:rPr>
              <a:t>dels</a:t>
            </a:r>
            <a:r>
              <a:rPr lang="es-ES" sz="2000" b="1" dirty="0" smtClean="0">
                <a:latin typeface="Times New Roman"/>
                <a:ea typeface="Arial Unicode MS"/>
              </a:rPr>
              <a:t> </a:t>
            </a:r>
            <a:r>
              <a:rPr lang="es-ES" sz="2000" b="1" dirty="0" err="1" smtClean="0">
                <a:latin typeface="Times New Roman"/>
                <a:ea typeface="Arial Unicode MS"/>
              </a:rPr>
              <a:t>quatre</a:t>
            </a:r>
            <a:r>
              <a:rPr lang="es-ES" sz="2000" b="1" dirty="0" smtClean="0">
                <a:latin typeface="Times New Roman"/>
                <a:ea typeface="Arial Unicode MS"/>
              </a:rPr>
              <a:t> </a:t>
            </a:r>
            <a:r>
              <a:rPr lang="es-ES" sz="2000" b="1" dirty="0" err="1" smtClean="0">
                <a:latin typeface="Times New Roman"/>
                <a:ea typeface="Arial Unicode MS"/>
              </a:rPr>
              <a:t>consells</a:t>
            </a:r>
            <a:r>
              <a:rPr lang="es-ES" sz="2000" b="1" dirty="0" smtClean="0">
                <a:latin typeface="Times New Roman"/>
                <a:ea typeface="Arial Unicode MS"/>
              </a:rPr>
              <a:t> que </a:t>
            </a:r>
            <a:r>
              <a:rPr lang="es-ES" sz="2000" b="1" dirty="0" err="1" smtClean="0">
                <a:latin typeface="Times New Roman"/>
                <a:ea typeface="Arial Unicode MS"/>
              </a:rPr>
              <a:t>dóna</a:t>
            </a:r>
            <a:r>
              <a:rPr lang="es-ES" sz="2000" b="1" dirty="0" smtClean="0">
                <a:latin typeface="Times New Roman"/>
                <a:ea typeface="Arial Unicode MS"/>
              </a:rPr>
              <a:t> el </a:t>
            </a:r>
            <a:r>
              <a:rPr lang="es-ES" sz="2000" b="1" dirty="0" err="1" smtClean="0">
                <a:latin typeface="Times New Roman"/>
                <a:ea typeface="Arial Unicode MS"/>
              </a:rPr>
              <a:t>mateix</a:t>
            </a:r>
            <a:r>
              <a:rPr lang="es-ES" sz="2000" b="1" dirty="0" smtClean="0">
                <a:latin typeface="Times New Roman"/>
                <a:ea typeface="Arial Unicode MS"/>
              </a:rPr>
              <a:t> protagonista.</a:t>
            </a:r>
          </a:p>
          <a:p>
            <a:pPr marL="0" indent="0">
              <a:spcAft>
                <a:spcPts val="0"/>
              </a:spcAft>
              <a:buNone/>
            </a:pPr>
            <a:endParaRPr lang="es-ES" u="sng" dirty="0" smtClean="0">
              <a:latin typeface="Times New Roman"/>
              <a:ea typeface="Arial Unicode MS"/>
              <a:hlinkClick r:id="rId2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es-ES" u="sng" dirty="0" smtClean="0">
                <a:latin typeface="Times New Roman"/>
                <a:ea typeface="Arial Unicode MS"/>
                <a:hlinkClick r:id="rId2"/>
              </a:rPr>
              <a:t>https</a:t>
            </a:r>
            <a:r>
              <a:rPr lang="es-ES" u="sng" dirty="0">
                <a:latin typeface="Times New Roman"/>
                <a:ea typeface="Arial Unicode MS"/>
                <a:hlinkClick r:id="rId2"/>
              </a:rPr>
              <a:t>://www.youtube.com/watch?v=KbvyWJzDsfU</a:t>
            </a:r>
            <a:r>
              <a:rPr lang="es-ES" dirty="0">
                <a:latin typeface="Times New Roman"/>
                <a:ea typeface="Arial Unicode MS"/>
              </a:rPr>
              <a:t/>
            </a:r>
            <a:br>
              <a:rPr lang="es-ES" dirty="0">
                <a:latin typeface="Times New Roman"/>
                <a:ea typeface="Arial Unicode MS"/>
              </a:rPr>
            </a:br>
            <a:endParaRPr lang="es-ES" b="1" dirty="0">
              <a:latin typeface="Times New Roman"/>
              <a:ea typeface="Arial Unicode MS"/>
            </a:endParaRPr>
          </a:p>
          <a:p>
            <a:pPr marL="0" indent="0">
              <a:spcAft>
                <a:spcPts val="0"/>
              </a:spcAft>
              <a:buNone/>
            </a:pPr>
            <a:endParaRPr lang="es-ES" dirty="0">
              <a:latin typeface="Times New Roman"/>
              <a:ea typeface="Arial Unicode MS"/>
            </a:endParaRPr>
          </a:p>
          <a:p>
            <a:endParaRPr lang="ca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05064"/>
            <a:ext cx="5328592" cy="2578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8809"/>
            <a:ext cx="1224136" cy="81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71600" y="248182"/>
            <a:ext cx="41379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Generalitat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d'Ensenyament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Institut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Deltebre</a:t>
            </a:r>
            <a:endParaRPr kumimoji="0" lang="ca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" y="370464"/>
            <a:ext cx="290512" cy="3556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73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flipV="1">
            <a:off x="-2916832" y="620688"/>
            <a:ext cx="2736304" cy="216024"/>
          </a:xfrm>
        </p:spPr>
        <p:txBody>
          <a:bodyPr>
            <a:normAutofit fontScale="90000"/>
          </a:bodyPr>
          <a:lstStyle/>
          <a:p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539552" y="1484784"/>
            <a:ext cx="7488832" cy="5112568"/>
          </a:xfrm>
        </p:spPr>
        <p:txBody>
          <a:bodyPr>
            <a:normAutofit fontScale="70000" lnSpcReduction="2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s-ES" sz="2800" b="1" dirty="0" err="1">
                <a:latin typeface="Times New Roman"/>
                <a:ea typeface="Arial Unicode MS"/>
              </a:rPr>
              <a:t>Després</a:t>
            </a:r>
            <a:r>
              <a:rPr lang="es-ES" sz="2800" b="1" dirty="0">
                <a:latin typeface="Times New Roman"/>
                <a:ea typeface="Arial Unicode MS"/>
              </a:rPr>
              <a:t> de </a:t>
            </a:r>
            <a:r>
              <a:rPr lang="es-ES" sz="2800" b="1" dirty="0" err="1">
                <a:latin typeface="Times New Roman"/>
                <a:ea typeface="Arial Unicode MS"/>
              </a:rPr>
              <a:t>veure</a:t>
            </a:r>
            <a:r>
              <a:rPr lang="es-ES" sz="2800" b="1" dirty="0">
                <a:latin typeface="Times New Roman"/>
                <a:ea typeface="Arial Unicode MS"/>
              </a:rPr>
              <a:t> el vídeo es contestaran per </a:t>
            </a:r>
            <a:r>
              <a:rPr lang="es-ES" sz="2800" b="1" dirty="0" err="1">
                <a:latin typeface="Times New Roman"/>
                <a:ea typeface="Arial Unicode MS"/>
              </a:rPr>
              <a:t>parelles</a:t>
            </a:r>
            <a:r>
              <a:rPr lang="es-ES" sz="2800" b="1" dirty="0">
                <a:latin typeface="Times New Roman"/>
                <a:ea typeface="Arial Unicode MS"/>
              </a:rPr>
              <a:t> les </a:t>
            </a:r>
            <a:r>
              <a:rPr lang="es-ES" sz="2800" b="1" dirty="0" err="1">
                <a:latin typeface="Times New Roman"/>
                <a:ea typeface="Arial Unicode MS"/>
              </a:rPr>
              <a:t>següents</a:t>
            </a:r>
            <a:r>
              <a:rPr lang="es-ES" sz="2800" b="1" dirty="0">
                <a:latin typeface="Times New Roman"/>
                <a:ea typeface="Arial Unicode MS"/>
              </a:rPr>
              <a:t> preguntes</a:t>
            </a:r>
            <a:r>
              <a:rPr lang="es-ES" sz="2800" b="1" dirty="0" smtClean="0">
                <a:latin typeface="Times New Roman"/>
                <a:ea typeface="Arial Unicode MS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s-ES" dirty="0" err="1" smtClean="0">
                <a:latin typeface="Times New Roman"/>
                <a:ea typeface="Arial Unicode MS"/>
              </a:rPr>
              <a:t>Penseu</a:t>
            </a:r>
            <a:r>
              <a:rPr lang="es-ES" dirty="0" smtClean="0">
                <a:latin typeface="Times New Roman"/>
                <a:ea typeface="Arial Unicode MS"/>
              </a:rPr>
              <a:t> que Justin té una actitud correcta a la </a:t>
            </a:r>
            <a:r>
              <a:rPr lang="es-ES" dirty="0" err="1" smtClean="0">
                <a:latin typeface="Times New Roman"/>
                <a:ea typeface="Arial Unicode MS"/>
              </a:rPr>
              <a:t>seva</a:t>
            </a:r>
            <a:r>
              <a:rPr lang="es-ES" dirty="0" smtClean="0">
                <a:latin typeface="Times New Roman"/>
                <a:ea typeface="Arial Unicode MS"/>
              </a:rPr>
              <a:t> vida </a:t>
            </a:r>
            <a:r>
              <a:rPr lang="es-ES" dirty="0" err="1" smtClean="0">
                <a:latin typeface="Times New Roman"/>
                <a:ea typeface="Arial Unicode MS"/>
              </a:rPr>
              <a:t>quotidiana</a:t>
            </a:r>
            <a:r>
              <a:rPr lang="es-ES" dirty="0" smtClean="0">
                <a:latin typeface="Times New Roman"/>
                <a:ea typeface="Arial Unicode MS"/>
              </a:rPr>
              <a:t>? Per </a:t>
            </a:r>
            <a:r>
              <a:rPr lang="es-ES" dirty="0" err="1" smtClean="0">
                <a:latin typeface="Times New Roman"/>
                <a:ea typeface="Arial Unicode MS"/>
              </a:rPr>
              <a:t>què</a:t>
            </a:r>
            <a:r>
              <a:rPr lang="es-ES" dirty="0" smtClean="0">
                <a:latin typeface="Times New Roman"/>
                <a:ea typeface="Arial Unicode MS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s-ES" dirty="0" smtClean="0">
                <a:latin typeface="Times New Roman"/>
                <a:ea typeface="Arial Unicode MS"/>
              </a:rPr>
              <a:t>I a Internet? Per </a:t>
            </a:r>
            <a:r>
              <a:rPr lang="es-ES" dirty="0" err="1" smtClean="0">
                <a:latin typeface="Times New Roman"/>
                <a:ea typeface="Arial Unicode MS"/>
              </a:rPr>
              <a:t>què</a:t>
            </a:r>
            <a:r>
              <a:rPr lang="es-ES" dirty="0" smtClean="0">
                <a:latin typeface="Times New Roman"/>
                <a:ea typeface="Arial Unicode MS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s-ES" dirty="0" smtClean="0">
                <a:latin typeface="Times New Roman"/>
                <a:ea typeface="Arial Unicode MS"/>
              </a:rPr>
              <a:t>En Justin </a:t>
            </a:r>
            <a:r>
              <a:rPr lang="es-ES" dirty="0" err="1" smtClean="0">
                <a:latin typeface="Times New Roman"/>
                <a:ea typeface="Arial Unicode MS"/>
              </a:rPr>
              <a:t>deu</a:t>
            </a:r>
            <a:r>
              <a:rPr lang="es-ES" dirty="0" smtClean="0">
                <a:latin typeface="Times New Roman"/>
                <a:ea typeface="Arial Unicode MS"/>
              </a:rPr>
              <a:t> ser </a:t>
            </a:r>
            <a:r>
              <a:rPr lang="es-ES" dirty="0" err="1" smtClean="0">
                <a:latin typeface="Times New Roman"/>
                <a:ea typeface="Arial Unicode MS"/>
              </a:rPr>
              <a:t>major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d’edat</a:t>
            </a:r>
            <a:r>
              <a:rPr lang="es-ES" dirty="0" smtClean="0">
                <a:latin typeface="Times New Roman"/>
                <a:ea typeface="Arial Unicode MS"/>
              </a:rPr>
              <a:t>? </a:t>
            </a:r>
            <a:r>
              <a:rPr lang="es-ES" dirty="0" err="1" smtClean="0">
                <a:latin typeface="Times New Roman"/>
                <a:ea typeface="Arial Unicode MS"/>
              </a:rPr>
              <a:t>Com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ho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sabem</a:t>
            </a:r>
            <a:r>
              <a:rPr lang="es-ES" dirty="0" smtClean="0">
                <a:latin typeface="Times New Roman"/>
                <a:ea typeface="Arial Unicode MS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s-ES" dirty="0" err="1" smtClean="0">
                <a:latin typeface="Times New Roman"/>
                <a:ea typeface="Arial Unicode MS"/>
              </a:rPr>
              <a:t>Com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coneix</a:t>
            </a:r>
            <a:r>
              <a:rPr lang="es-ES" dirty="0" smtClean="0">
                <a:latin typeface="Times New Roman"/>
                <a:ea typeface="Arial Unicode MS"/>
              </a:rPr>
              <a:t> la Jade?</a:t>
            </a:r>
          </a:p>
          <a:p>
            <a:pPr>
              <a:spcAft>
                <a:spcPts val="0"/>
              </a:spcAft>
            </a:pPr>
            <a:r>
              <a:rPr lang="es-ES" dirty="0" smtClean="0">
                <a:latin typeface="Times New Roman"/>
                <a:ea typeface="Arial Unicode MS"/>
              </a:rPr>
              <a:t>La foto que </a:t>
            </a:r>
            <a:r>
              <a:rPr lang="es-ES" dirty="0" err="1" smtClean="0">
                <a:latin typeface="Times New Roman"/>
                <a:ea typeface="Arial Unicode MS"/>
              </a:rPr>
              <a:t>veu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és</a:t>
            </a:r>
            <a:r>
              <a:rPr lang="es-ES" dirty="0" smtClean="0">
                <a:latin typeface="Times New Roman"/>
                <a:ea typeface="Arial Unicode MS"/>
              </a:rPr>
              <a:t> del perfil de la Jade?</a:t>
            </a:r>
          </a:p>
          <a:p>
            <a:pPr>
              <a:spcAft>
                <a:spcPts val="0"/>
              </a:spcAft>
            </a:pPr>
            <a:r>
              <a:rPr lang="es-ES" dirty="0" err="1" smtClean="0">
                <a:latin typeface="Times New Roman"/>
                <a:ea typeface="Arial Unicode MS"/>
              </a:rPr>
              <a:t>Com</a:t>
            </a:r>
            <a:r>
              <a:rPr lang="es-ES" dirty="0" smtClean="0">
                <a:latin typeface="Times New Roman"/>
                <a:ea typeface="Arial Unicode MS"/>
              </a:rPr>
              <a:t> ha </a:t>
            </a:r>
            <a:r>
              <a:rPr lang="es-ES" dirty="0" err="1" smtClean="0">
                <a:latin typeface="Times New Roman"/>
                <a:ea typeface="Arial Unicode MS"/>
              </a:rPr>
              <a:t>pogut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veure</a:t>
            </a:r>
            <a:r>
              <a:rPr lang="es-ES" dirty="0" smtClean="0">
                <a:latin typeface="Times New Roman"/>
                <a:ea typeface="Arial Unicode MS"/>
              </a:rPr>
              <a:t>-la si no </a:t>
            </a:r>
            <a:r>
              <a:rPr lang="es-ES" dirty="0" err="1" smtClean="0">
                <a:latin typeface="Times New Roman"/>
                <a:ea typeface="Arial Unicode MS"/>
              </a:rPr>
              <a:t>és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amic</a:t>
            </a:r>
            <a:r>
              <a:rPr lang="es-ES" dirty="0" smtClean="0">
                <a:latin typeface="Times New Roman"/>
                <a:ea typeface="Arial Unicode MS"/>
              </a:rPr>
              <a:t> de </a:t>
            </a:r>
            <a:r>
              <a:rPr lang="es-ES" dirty="0" err="1" smtClean="0">
                <a:latin typeface="Times New Roman"/>
                <a:ea typeface="Arial Unicode MS"/>
              </a:rPr>
              <a:t>cap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dels</a:t>
            </a:r>
            <a:r>
              <a:rPr lang="es-ES" dirty="0" smtClean="0">
                <a:latin typeface="Times New Roman"/>
                <a:ea typeface="Arial Unicode MS"/>
              </a:rPr>
              <a:t> dos?</a:t>
            </a:r>
          </a:p>
          <a:p>
            <a:pPr>
              <a:spcAft>
                <a:spcPts val="0"/>
              </a:spcAft>
            </a:pPr>
            <a:r>
              <a:rPr lang="es-ES" dirty="0" err="1" smtClean="0">
                <a:latin typeface="Times New Roman"/>
                <a:ea typeface="Arial Unicode MS"/>
              </a:rPr>
              <a:t>Quines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informacions</a:t>
            </a:r>
            <a:r>
              <a:rPr lang="es-ES" dirty="0" smtClean="0">
                <a:latin typeface="Times New Roman"/>
                <a:ea typeface="Arial Unicode MS"/>
              </a:rPr>
              <a:t> té per arribar a </a:t>
            </a:r>
            <a:r>
              <a:rPr lang="es-ES" dirty="0" err="1" smtClean="0">
                <a:latin typeface="Times New Roman"/>
                <a:ea typeface="Arial Unicode MS"/>
              </a:rPr>
              <a:t>trobar</a:t>
            </a:r>
            <a:r>
              <a:rPr lang="es-ES" dirty="0" smtClean="0">
                <a:latin typeface="Times New Roman"/>
                <a:ea typeface="Arial Unicode MS"/>
              </a:rPr>
              <a:t>-la </a:t>
            </a:r>
            <a:r>
              <a:rPr lang="es-ES" dirty="0" err="1" smtClean="0">
                <a:latin typeface="Times New Roman"/>
                <a:ea typeface="Arial Unicode MS"/>
              </a:rPr>
              <a:t>realment</a:t>
            </a:r>
            <a:r>
              <a:rPr lang="es-ES" dirty="0" smtClean="0">
                <a:latin typeface="Times New Roman"/>
                <a:ea typeface="Arial Unicode MS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s-ES" dirty="0" err="1" smtClean="0">
                <a:latin typeface="Times New Roman"/>
                <a:ea typeface="Arial Unicode MS"/>
              </a:rPr>
              <a:t>Com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s’hi</a:t>
            </a:r>
            <a:r>
              <a:rPr lang="es-ES" dirty="0" smtClean="0">
                <a:latin typeface="Times New Roman"/>
                <a:ea typeface="Arial Unicode MS"/>
              </a:rPr>
              <a:t> posa en contacte?</a:t>
            </a:r>
          </a:p>
          <a:p>
            <a:pPr>
              <a:spcAft>
                <a:spcPts val="0"/>
              </a:spcAft>
            </a:pPr>
            <a:r>
              <a:rPr lang="es-ES" dirty="0" err="1" smtClean="0">
                <a:latin typeface="Times New Roman"/>
                <a:ea typeface="Arial Unicode MS"/>
              </a:rPr>
              <a:t>Què</a:t>
            </a:r>
            <a:r>
              <a:rPr lang="es-ES" dirty="0" smtClean="0">
                <a:latin typeface="Times New Roman"/>
                <a:ea typeface="Arial Unicode MS"/>
              </a:rPr>
              <a:t> li </a:t>
            </a:r>
            <a:r>
              <a:rPr lang="es-ES" dirty="0" err="1" smtClean="0">
                <a:latin typeface="Times New Roman"/>
                <a:ea typeface="Arial Unicode MS"/>
              </a:rPr>
              <a:t>demana</a:t>
            </a:r>
            <a:r>
              <a:rPr lang="es-ES" dirty="0" smtClean="0">
                <a:latin typeface="Times New Roman"/>
                <a:ea typeface="Arial Unicode MS"/>
              </a:rPr>
              <a:t>?</a:t>
            </a:r>
          </a:p>
          <a:p>
            <a:pPr>
              <a:spcAft>
                <a:spcPts val="0"/>
              </a:spcAft>
            </a:pPr>
            <a:r>
              <a:rPr lang="es-ES" dirty="0" smtClean="0">
                <a:latin typeface="Times New Roman"/>
                <a:ea typeface="Arial Unicode MS"/>
              </a:rPr>
              <a:t>Per </a:t>
            </a:r>
            <a:r>
              <a:rPr lang="es-ES" dirty="0" err="1" smtClean="0">
                <a:latin typeface="Times New Roman"/>
                <a:ea typeface="Arial Unicode MS"/>
              </a:rPr>
              <a:t>què</a:t>
            </a:r>
            <a:r>
              <a:rPr lang="es-ES" dirty="0" smtClean="0">
                <a:latin typeface="Times New Roman"/>
                <a:ea typeface="Arial Unicode MS"/>
              </a:rPr>
              <a:t> la Jade </a:t>
            </a:r>
            <a:r>
              <a:rPr lang="es-ES" dirty="0" err="1" smtClean="0">
                <a:latin typeface="Times New Roman"/>
                <a:ea typeface="Arial Unicode MS"/>
              </a:rPr>
              <a:t>està</a:t>
            </a:r>
            <a:r>
              <a:rPr lang="es-ES" dirty="0" smtClean="0">
                <a:latin typeface="Times New Roman"/>
                <a:ea typeface="Arial Unicode MS"/>
              </a:rPr>
              <a:t> preocupada?</a:t>
            </a:r>
          </a:p>
          <a:p>
            <a:pPr>
              <a:spcAft>
                <a:spcPts val="0"/>
              </a:spcAft>
            </a:pPr>
            <a:r>
              <a:rPr lang="es-ES" dirty="0" err="1" smtClean="0">
                <a:latin typeface="Times New Roman"/>
                <a:ea typeface="Arial Unicode MS"/>
              </a:rPr>
              <a:t>Quùe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podria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fer</a:t>
            </a:r>
            <a:r>
              <a:rPr lang="es-ES" dirty="0" smtClean="0">
                <a:latin typeface="Times New Roman"/>
                <a:ea typeface="Arial Unicode MS"/>
              </a:rPr>
              <a:t> en Justin </a:t>
            </a:r>
            <a:r>
              <a:rPr lang="es-ES" dirty="0" err="1" smtClean="0">
                <a:latin typeface="Times New Roman"/>
                <a:ea typeface="Arial Unicode MS"/>
              </a:rPr>
              <a:t>amb</a:t>
            </a:r>
            <a:r>
              <a:rPr lang="es-ES" dirty="0" smtClean="0">
                <a:latin typeface="Times New Roman"/>
                <a:ea typeface="Arial Unicode MS"/>
              </a:rPr>
              <a:t> les fotos de la Jade?</a:t>
            </a:r>
          </a:p>
          <a:p>
            <a:pPr>
              <a:spcAft>
                <a:spcPts val="0"/>
              </a:spcAft>
            </a:pPr>
            <a:r>
              <a:rPr lang="es-ES" dirty="0" smtClean="0">
                <a:latin typeface="Times New Roman"/>
                <a:ea typeface="Arial Unicode MS"/>
              </a:rPr>
              <a:t>Quina </a:t>
            </a:r>
            <a:r>
              <a:rPr lang="es-ES" dirty="0" err="1" smtClean="0">
                <a:latin typeface="Times New Roman"/>
                <a:ea typeface="Arial Unicode MS"/>
              </a:rPr>
              <a:t>decisió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pren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finalment</a:t>
            </a:r>
            <a:r>
              <a:rPr lang="es-ES" dirty="0" smtClean="0">
                <a:latin typeface="Times New Roman"/>
                <a:ea typeface="Arial Unicode MS"/>
              </a:rPr>
              <a:t> la Jade? </a:t>
            </a:r>
          </a:p>
          <a:p>
            <a:pPr>
              <a:spcAft>
                <a:spcPts val="0"/>
              </a:spcAft>
            </a:pPr>
            <a:r>
              <a:rPr lang="es-ES" dirty="0" err="1" smtClean="0">
                <a:latin typeface="Times New Roman"/>
                <a:ea typeface="Arial Unicode MS"/>
              </a:rPr>
              <a:t>Què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podem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fer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perquè</a:t>
            </a:r>
            <a:r>
              <a:rPr lang="es-ES" dirty="0" smtClean="0">
                <a:latin typeface="Times New Roman"/>
                <a:ea typeface="Arial Unicode MS"/>
              </a:rPr>
              <a:t> no </a:t>
            </a:r>
            <a:r>
              <a:rPr lang="es-ES" dirty="0" err="1" smtClean="0">
                <a:latin typeface="Times New Roman"/>
                <a:ea typeface="Arial Unicode MS"/>
              </a:rPr>
              <a:t>ens</a:t>
            </a:r>
            <a:r>
              <a:rPr lang="es-ES" dirty="0" smtClean="0">
                <a:latin typeface="Times New Roman"/>
                <a:ea typeface="Arial Unicode MS"/>
              </a:rPr>
              <a:t> </a:t>
            </a:r>
            <a:r>
              <a:rPr lang="es-ES" dirty="0" err="1" smtClean="0">
                <a:latin typeface="Times New Roman"/>
                <a:ea typeface="Arial Unicode MS"/>
              </a:rPr>
              <a:t>passi</a:t>
            </a:r>
            <a:r>
              <a:rPr lang="es-ES" dirty="0" smtClean="0">
                <a:latin typeface="Times New Roman"/>
                <a:ea typeface="Arial Unicode MS"/>
              </a:rPr>
              <a:t> a </a:t>
            </a:r>
            <a:r>
              <a:rPr lang="es-ES" dirty="0" err="1" smtClean="0">
                <a:latin typeface="Times New Roman"/>
                <a:ea typeface="Arial Unicode MS"/>
              </a:rPr>
              <a:t>nosaltres</a:t>
            </a:r>
            <a:r>
              <a:rPr lang="es-ES" dirty="0" smtClean="0">
                <a:latin typeface="Times New Roman"/>
                <a:ea typeface="Arial Unicode MS"/>
              </a:rPr>
              <a:t>?</a:t>
            </a:r>
            <a:endParaRPr lang="es-ES" dirty="0">
              <a:latin typeface="Times New Roman"/>
              <a:ea typeface="Arial Unicode MS"/>
            </a:endParaRPr>
          </a:p>
          <a:p>
            <a:pPr>
              <a:spcAft>
                <a:spcPts val="0"/>
              </a:spcAft>
            </a:pPr>
            <a:endParaRPr lang="es-ES" b="1" dirty="0">
              <a:latin typeface="Times New Roman"/>
              <a:ea typeface="Arial Unicode MS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es-ES" sz="2800" b="1" dirty="0">
                <a:latin typeface="Times New Roman"/>
                <a:ea typeface="Arial Unicode MS"/>
              </a:rPr>
              <a:t>A </a:t>
            </a:r>
            <a:r>
              <a:rPr lang="es-ES" sz="2800" b="1" dirty="0" err="1" smtClean="0">
                <a:latin typeface="Times New Roman"/>
                <a:ea typeface="Arial Unicode MS"/>
              </a:rPr>
              <a:t>continuació</a:t>
            </a:r>
            <a:r>
              <a:rPr lang="es-ES" sz="2800" b="1" dirty="0" smtClean="0">
                <a:latin typeface="Times New Roman"/>
                <a:ea typeface="Arial Unicode MS"/>
              </a:rPr>
              <a:t>, </a:t>
            </a:r>
            <a:r>
              <a:rPr lang="es-ES" sz="2800" b="1" dirty="0">
                <a:latin typeface="Times New Roman"/>
                <a:ea typeface="Arial Unicode MS"/>
              </a:rPr>
              <a:t>es </a:t>
            </a:r>
            <a:r>
              <a:rPr lang="es-ES" sz="2800" b="1" dirty="0" err="1">
                <a:latin typeface="Times New Roman"/>
                <a:ea typeface="Arial Unicode MS"/>
              </a:rPr>
              <a:t>compartiran</a:t>
            </a:r>
            <a:r>
              <a:rPr lang="es-ES" sz="2800" b="1" dirty="0">
                <a:latin typeface="Times New Roman"/>
                <a:ea typeface="Arial Unicode MS"/>
              </a:rPr>
              <a:t> les </a:t>
            </a:r>
            <a:r>
              <a:rPr lang="es-ES" sz="2800" b="1" dirty="0" err="1">
                <a:latin typeface="Times New Roman"/>
                <a:ea typeface="Arial Unicode MS"/>
              </a:rPr>
              <a:t>respostes</a:t>
            </a:r>
            <a:r>
              <a:rPr lang="es-ES" sz="2800" b="1" dirty="0">
                <a:latin typeface="Times New Roman"/>
                <a:ea typeface="Arial Unicode MS"/>
              </a:rPr>
              <a:t> </a:t>
            </a:r>
            <a:r>
              <a:rPr lang="es-ES" sz="2800" b="1" dirty="0" err="1">
                <a:latin typeface="Times New Roman"/>
                <a:ea typeface="Arial Unicode MS"/>
              </a:rPr>
              <a:t>amb</a:t>
            </a:r>
            <a:r>
              <a:rPr lang="es-ES" sz="2800" b="1" dirty="0">
                <a:latin typeface="Times New Roman"/>
                <a:ea typeface="Arial Unicode MS"/>
              </a:rPr>
              <a:t> </a:t>
            </a:r>
            <a:r>
              <a:rPr lang="es-ES" sz="2800" b="1" dirty="0" err="1">
                <a:latin typeface="Times New Roman"/>
                <a:ea typeface="Arial Unicode MS"/>
              </a:rPr>
              <a:t>tot</a:t>
            </a:r>
            <a:r>
              <a:rPr lang="es-ES" sz="2800" b="1" dirty="0">
                <a:latin typeface="Times New Roman"/>
                <a:ea typeface="Arial Unicode MS"/>
              </a:rPr>
              <a:t> el </a:t>
            </a:r>
            <a:r>
              <a:rPr lang="es-ES" sz="2800" b="1" dirty="0" err="1">
                <a:latin typeface="Times New Roman"/>
                <a:ea typeface="Arial Unicode MS"/>
              </a:rPr>
              <a:t>grup</a:t>
            </a:r>
            <a:r>
              <a:rPr lang="es-ES" sz="2800" b="1" dirty="0">
                <a:latin typeface="Times New Roman"/>
                <a:ea typeface="Arial Unicode MS"/>
              </a:rPr>
              <a:t> </a:t>
            </a:r>
            <a:r>
              <a:rPr lang="es-ES" sz="2800" b="1" dirty="0" err="1" smtClean="0">
                <a:latin typeface="Times New Roman"/>
                <a:ea typeface="Arial Unicode MS"/>
              </a:rPr>
              <a:t>classe</a:t>
            </a:r>
            <a:r>
              <a:rPr lang="es-ES" sz="2800" b="1" dirty="0" smtClean="0">
                <a:latin typeface="Times New Roman"/>
                <a:ea typeface="Arial Unicode MS"/>
              </a:rPr>
              <a:t>.</a:t>
            </a:r>
            <a:endParaRPr lang="ca-ES" sz="2800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8809"/>
            <a:ext cx="1224136" cy="81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71600" y="248182"/>
            <a:ext cx="41379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Generalitat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d'Ensenyament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Institut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Deltebre</a:t>
            </a:r>
            <a:endParaRPr kumimoji="0" lang="ca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" y="370464"/>
            <a:ext cx="290512" cy="3556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604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08912" cy="1656184"/>
          </a:xfrm>
        </p:spPr>
        <p:txBody>
          <a:bodyPr>
            <a:normAutofit fontScale="90000"/>
          </a:bodyPr>
          <a:lstStyle/>
          <a:p>
            <a:pPr lvl="0" algn="ctr">
              <a:spcBef>
                <a:spcPts val="0"/>
              </a:spcBef>
            </a:pPr>
            <a:r>
              <a:rPr lang="es-ES" sz="2200" kern="1800" cap="none" dirty="0" smtClean="0">
                <a:solidFill>
                  <a:prstClr val="black"/>
                </a:solidFill>
                <a:latin typeface="Times New Roman"/>
                <a:ea typeface="Arial Unicode MS"/>
                <a:cs typeface="+mn-cs"/>
              </a:rPr>
              <a:t/>
            </a:r>
            <a:br>
              <a:rPr lang="es-ES" sz="2200" kern="1800" cap="none" dirty="0" smtClean="0">
                <a:solidFill>
                  <a:prstClr val="black"/>
                </a:solidFill>
                <a:latin typeface="Times New Roman"/>
                <a:ea typeface="Arial Unicode MS"/>
                <a:cs typeface="+mn-cs"/>
              </a:rPr>
            </a:br>
            <a:r>
              <a:rPr lang="es-ES" sz="2200" kern="1800" cap="none" dirty="0">
                <a:solidFill>
                  <a:prstClr val="black"/>
                </a:solidFill>
                <a:latin typeface="Times New Roman"/>
                <a:ea typeface="Arial Unicode MS"/>
                <a:cs typeface="+mn-cs"/>
              </a:rPr>
              <a:t/>
            </a:r>
            <a:br>
              <a:rPr lang="es-ES" sz="2200" kern="1800" cap="none" dirty="0">
                <a:solidFill>
                  <a:prstClr val="black"/>
                </a:solidFill>
                <a:latin typeface="Times New Roman"/>
                <a:ea typeface="Arial Unicode MS"/>
                <a:cs typeface="+mn-cs"/>
              </a:rPr>
            </a:br>
            <a:r>
              <a:rPr lang="es-ES" sz="3100" kern="1800" cap="none" dirty="0" smtClean="0">
                <a:solidFill>
                  <a:schemeClr val="bg2">
                    <a:lumMod val="75000"/>
                  </a:schemeClr>
                </a:solidFill>
                <a:latin typeface="Times New Roman"/>
                <a:ea typeface="Arial Unicode MS"/>
                <a:cs typeface="+mn-cs"/>
              </a:rPr>
              <a:t>La </a:t>
            </a:r>
            <a:r>
              <a:rPr lang="es-ES" sz="3100" kern="1800" cap="none" dirty="0">
                <a:solidFill>
                  <a:schemeClr val="bg2">
                    <a:lumMod val="75000"/>
                  </a:schemeClr>
                </a:solidFill>
                <a:latin typeface="Times New Roman"/>
                <a:ea typeface="Arial Unicode MS"/>
                <a:cs typeface="+mn-cs"/>
              </a:rPr>
              <a:t>privacidad de los demás también depende de ti</a:t>
            </a:r>
            <a:r>
              <a:rPr lang="es-ES" sz="3100" cap="none" dirty="0">
                <a:solidFill>
                  <a:schemeClr val="bg2">
                    <a:lumMod val="75000"/>
                  </a:schemeClr>
                </a:solidFill>
                <a:latin typeface="Times New Roman"/>
                <a:ea typeface="Arial Unicode MS"/>
                <a:cs typeface="+mn-cs"/>
              </a:rPr>
              <a:t/>
            </a:r>
            <a:br>
              <a:rPr lang="es-ES" sz="3100" cap="none" dirty="0">
                <a:solidFill>
                  <a:schemeClr val="bg2">
                    <a:lumMod val="75000"/>
                  </a:schemeClr>
                </a:solidFill>
                <a:latin typeface="Times New Roman"/>
                <a:ea typeface="Arial Unicode MS"/>
                <a:cs typeface="+mn-cs"/>
              </a:rPr>
            </a:br>
            <a:r>
              <a:rPr lang="es-ES" sz="2200" u="sng" kern="1800" cap="none" dirty="0" smtClean="0">
                <a:solidFill>
                  <a:prstClr val="black"/>
                </a:solidFill>
                <a:latin typeface="Times New Roman"/>
                <a:ea typeface="Arial Unicode MS"/>
                <a:cs typeface="+mn-cs"/>
                <a:hlinkClick r:id="rId2"/>
              </a:rPr>
              <a:t>https</a:t>
            </a:r>
            <a:r>
              <a:rPr lang="es-ES" sz="2200" u="sng" kern="1800" cap="none" dirty="0">
                <a:solidFill>
                  <a:prstClr val="black"/>
                </a:solidFill>
                <a:latin typeface="Times New Roman"/>
                <a:ea typeface="Arial Unicode MS"/>
                <a:cs typeface="+mn-cs"/>
                <a:hlinkClick r:id="rId2"/>
              </a:rPr>
              <a:t>://www.youtube.com/watch?v=6KRphqadHfY</a:t>
            </a:r>
            <a:r>
              <a:rPr lang="es-ES" sz="2200" cap="none" dirty="0">
                <a:solidFill>
                  <a:prstClr val="black"/>
                </a:solidFill>
                <a:latin typeface="Times New Roman"/>
                <a:ea typeface="Arial Unicode MS"/>
                <a:cs typeface="+mn-cs"/>
              </a:rPr>
              <a:t/>
            </a:r>
            <a:br>
              <a:rPr lang="es-ES" sz="2200" cap="none" dirty="0">
                <a:solidFill>
                  <a:prstClr val="black"/>
                </a:solidFill>
                <a:latin typeface="Times New Roman"/>
                <a:ea typeface="Arial Unicode MS"/>
                <a:cs typeface="+mn-cs"/>
              </a:rPr>
            </a:br>
            <a:r>
              <a:rPr lang="es-ES" sz="2200" cap="none" dirty="0">
                <a:solidFill>
                  <a:prstClr val="black"/>
                </a:solidFill>
                <a:latin typeface="Times New Roman"/>
                <a:ea typeface="Arial Unicode MS"/>
                <a:cs typeface="+mn-cs"/>
              </a:rPr>
              <a:t> </a:t>
            </a:r>
            <a:r>
              <a:rPr lang="es-ES" sz="1600" cap="none" dirty="0">
                <a:solidFill>
                  <a:prstClr val="black"/>
                </a:solidFill>
                <a:latin typeface="Times New Roman"/>
                <a:ea typeface="Arial Unicode MS"/>
                <a:cs typeface="+mn-cs"/>
              </a:rPr>
              <a:t/>
            </a:r>
            <a:br>
              <a:rPr lang="es-ES" sz="1600" cap="none" dirty="0">
                <a:solidFill>
                  <a:prstClr val="black"/>
                </a:solidFill>
                <a:latin typeface="Times New Roman"/>
                <a:ea typeface="Arial Unicode MS"/>
                <a:cs typeface="+mn-cs"/>
              </a:rPr>
            </a:br>
            <a:endParaRPr lang="ca-ES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6480720" cy="439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8809"/>
            <a:ext cx="1224136" cy="81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71600" y="248182"/>
            <a:ext cx="41379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Generalitat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d'Ensenyament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Institut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Deltebre</a:t>
            </a:r>
            <a:endParaRPr kumimoji="0" lang="ca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" y="370464"/>
            <a:ext cx="290512" cy="3556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439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a-ES" dirty="0">
                <a:solidFill>
                  <a:schemeClr val="bg2">
                    <a:lumMod val="75000"/>
                  </a:schemeClr>
                </a:solidFill>
              </a:rPr>
              <a:t>QUÈ ES EL GROOMING?</a:t>
            </a:r>
            <a:endParaRPr lang="ca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ca-ES" b="1" dirty="0"/>
              <a:t>És un tipus d’assetjament digital que consisteix en que persones adultes es fan passar per adolescents per contactar i guanyar la seva confiança a fi d’obtenir molt sovint fotos compromeses per acabar fent-los xantatge per trobar-se presencialment i, en molts casos, per abusar-ne. </a:t>
            </a:r>
          </a:p>
          <a:p>
            <a:pPr marL="0" indent="0">
              <a:buNone/>
            </a:pPr>
            <a:endParaRPr lang="ca-ES" dirty="0" smtClean="0"/>
          </a:p>
          <a:p>
            <a:pPr marL="0" indent="0">
              <a:buNone/>
            </a:pPr>
            <a:r>
              <a:rPr lang="es-ES" u="sng" dirty="0" smtClean="0">
                <a:latin typeface="Times New Roman"/>
                <a:ea typeface="Arial Unicode MS"/>
                <a:hlinkClick r:id="rId2"/>
              </a:rPr>
              <a:t>ttps</a:t>
            </a:r>
            <a:r>
              <a:rPr lang="es-ES" u="sng" dirty="0">
                <a:latin typeface="Times New Roman"/>
                <a:ea typeface="Arial Unicode MS"/>
                <a:hlinkClick r:id="rId2"/>
              </a:rPr>
              <a:t>://www.youtube.com/watch?v=Pa2ttVRA-xU</a:t>
            </a:r>
            <a:endParaRPr lang="es-ES" dirty="0">
              <a:latin typeface="Times New Roman"/>
              <a:ea typeface="Arial Unicode MS"/>
            </a:endParaRPr>
          </a:p>
          <a:p>
            <a:pPr marL="0" indent="0">
              <a:buNone/>
            </a:pPr>
            <a:endParaRPr lang="ca-E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519413"/>
            <a:ext cx="3687266" cy="464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8809"/>
            <a:ext cx="1224136" cy="81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971600" y="248182"/>
            <a:ext cx="41379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Generalitat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d'Ensenyament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Institut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Deltebre</a:t>
            </a:r>
            <a:endParaRPr kumimoji="0" lang="ca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" y="370464"/>
            <a:ext cx="290512" cy="3556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7512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2032" y="1196752"/>
            <a:ext cx="7467600" cy="869374"/>
          </a:xfrm>
        </p:spPr>
        <p:txBody>
          <a:bodyPr/>
          <a:lstStyle/>
          <a:p>
            <a:pPr algn="ctr"/>
            <a:r>
              <a:rPr lang="ca-ES" dirty="0" smtClean="0">
                <a:solidFill>
                  <a:schemeClr val="bg2">
                    <a:lumMod val="75000"/>
                  </a:schemeClr>
                </a:solidFill>
              </a:rPr>
              <a:t>Etapes del </a:t>
            </a:r>
            <a:r>
              <a:rPr lang="ca-ES" dirty="0" err="1" smtClean="0">
                <a:solidFill>
                  <a:schemeClr val="bg2">
                    <a:lumMod val="75000"/>
                  </a:schemeClr>
                </a:solidFill>
              </a:rPr>
              <a:t>grooming</a:t>
            </a:r>
            <a:endParaRPr lang="ca-E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95536" y="2204864"/>
            <a:ext cx="7467600" cy="3845024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es-ES" sz="1800" dirty="0" smtClean="0"/>
              <a:t>Generar </a:t>
            </a:r>
            <a:r>
              <a:rPr lang="es-ES" sz="1800" dirty="0" err="1"/>
              <a:t>llaços</a:t>
            </a:r>
            <a:r>
              <a:rPr lang="es-ES" sz="1800" dirty="0"/>
              <a:t> </a:t>
            </a:r>
            <a:r>
              <a:rPr lang="es-ES" sz="1800" dirty="0" err="1"/>
              <a:t>d'amistat</a:t>
            </a:r>
            <a:r>
              <a:rPr lang="es-ES" sz="1800" dirty="0"/>
              <a:t> </a:t>
            </a:r>
            <a:r>
              <a:rPr lang="es-ES" sz="1800" dirty="0" err="1"/>
              <a:t>amb</a:t>
            </a:r>
            <a:r>
              <a:rPr lang="es-ES" sz="1800" dirty="0"/>
              <a:t> un menor </a:t>
            </a:r>
            <a:r>
              <a:rPr lang="es-ES" sz="1800" dirty="0" err="1"/>
              <a:t>fingint</a:t>
            </a:r>
            <a:r>
              <a:rPr lang="es-ES" sz="1800" dirty="0"/>
              <a:t> que </a:t>
            </a:r>
            <a:r>
              <a:rPr lang="es-ES" sz="1800" dirty="0" err="1"/>
              <a:t>ets</a:t>
            </a:r>
            <a:r>
              <a:rPr lang="es-ES" sz="1800" dirty="0"/>
              <a:t> un </a:t>
            </a:r>
            <a:r>
              <a:rPr lang="es-ES" sz="1800" dirty="0" err="1" smtClean="0"/>
              <a:t>nen</a:t>
            </a:r>
            <a:r>
              <a:rPr lang="es-ES" sz="1800" dirty="0" smtClean="0"/>
              <a:t> o una nena.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800" dirty="0" err="1" smtClean="0"/>
              <a:t>Obtenir</a:t>
            </a:r>
            <a:r>
              <a:rPr lang="es-ES" sz="1800" dirty="0" smtClean="0"/>
              <a:t> </a:t>
            </a:r>
            <a:r>
              <a:rPr lang="es-ES" sz="1800" dirty="0" err="1" smtClean="0"/>
              <a:t>informació</a:t>
            </a:r>
            <a:r>
              <a:rPr lang="es-ES" sz="1800" dirty="0" smtClean="0"/>
              <a:t> </a:t>
            </a:r>
            <a:r>
              <a:rPr lang="es-ES" sz="1800" dirty="0" err="1" smtClean="0"/>
              <a:t>clau</a:t>
            </a:r>
            <a:r>
              <a:rPr lang="es-ES" sz="1800" dirty="0" smtClean="0"/>
              <a:t> de la víctima de </a:t>
            </a:r>
            <a:r>
              <a:rPr lang="es-ES" sz="1800" dirty="0" err="1" smtClean="0"/>
              <a:t>grooming</a:t>
            </a:r>
            <a:r>
              <a:rPr lang="es-ES" sz="18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800" dirty="0" err="1"/>
              <a:t>Mitjançant</a:t>
            </a:r>
            <a:r>
              <a:rPr lang="es-ES" sz="1800" dirty="0"/>
              <a:t> </a:t>
            </a:r>
            <a:r>
              <a:rPr lang="es-ES" sz="1800" dirty="0" err="1"/>
              <a:t>seducció</a:t>
            </a:r>
            <a:r>
              <a:rPr lang="es-ES" sz="1800" dirty="0"/>
              <a:t> </a:t>
            </a:r>
            <a:r>
              <a:rPr lang="es-ES" sz="1800" dirty="0" err="1"/>
              <a:t>aconseguir</a:t>
            </a:r>
            <a:r>
              <a:rPr lang="es-ES" sz="1800" dirty="0"/>
              <a:t> que el menor </a:t>
            </a:r>
            <a:r>
              <a:rPr lang="es-ES" sz="1800" dirty="0" err="1"/>
              <a:t>davant</a:t>
            </a:r>
            <a:r>
              <a:rPr lang="es-ES" sz="1800" dirty="0"/>
              <a:t> de la webcam es </a:t>
            </a:r>
            <a:r>
              <a:rPr lang="es-ES" sz="1800" dirty="0" err="1"/>
              <a:t>despulli</a:t>
            </a:r>
            <a:r>
              <a:rPr lang="es-ES" sz="1800" dirty="0"/>
              <a:t> , </a:t>
            </a:r>
            <a:r>
              <a:rPr lang="es-ES" sz="1800" dirty="0" err="1"/>
              <a:t>realitzi</a:t>
            </a:r>
            <a:r>
              <a:rPr lang="es-ES" sz="1800" dirty="0"/>
              <a:t> </a:t>
            </a:r>
            <a:r>
              <a:rPr lang="es-ES" sz="1800" dirty="0" err="1"/>
              <a:t>tocaments</a:t>
            </a:r>
            <a:r>
              <a:rPr lang="es-ES" sz="1800" dirty="0"/>
              <a:t> o </a:t>
            </a:r>
            <a:r>
              <a:rPr lang="es-ES" sz="1800" dirty="0" err="1"/>
              <a:t>qualsevol</a:t>
            </a:r>
            <a:r>
              <a:rPr lang="es-ES" sz="1800" dirty="0"/>
              <a:t> </a:t>
            </a:r>
            <a:r>
              <a:rPr lang="es-ES" sz="1800" dirty="0" err="1"/>
              <a:t>altra</a:t>
            </a:r>
            <a:r>
              <a:rPr lang="es-ES" sz="1800" dirty="0"/>
              <a:t> </a:t>
            </a:r>
            <a:r>
              <a:rPr lang="es-ES" sz="1800" dirty="0" err="1"/>
              <a:t>acció</a:t>
            </a:r>
            <a:r>
              <a:rPr lang="es-ES" sz="1800" dirty="0"/>
              <a:t> de </a:t>
            </a:r>
            <a:r>
              <a:rPr lang="es-ES" sz="1800" dirty="0" err="1"/>
              <a:t>connotació</a:t>
            </a:r>
            <a:r>
              <a:rPr lang="es-ES" sz="1800" dirty="0"/>
              <a:t> sexual</a:t>
            </a:r>
            <a:r>
              <a:rPr lang="es-ES" sz="1800" dirty="0" smtClean="0"/>
              <a:t>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s-ES" sz="1800" dirty="0" err="1"/>
              <a:t>Inici</a:t>
            </a:r>
            <a:r>
              <a:rPr lang="es-ES" sz="1800" dirty="0"/>
              <a:t> del </a:t>
            </a:r>
            <a:r>
              <a:rPr lang="es-ES" sz="1800" dirty="0" err="1"/>
              <a:t>ciber-assetjament</a:t>
            </a:r>
            <a:r>
              <a:rPr lang="es-ES" sz="1800" dirty="0"/>
              <a:t> </a:t>
            </a:r>
            <a:r>
              <a:rPr lang="es-ES" sz="1800" dirty="0" err="1"/>
              <a:t>donant</a:t>
            </a:r>
            <a:r>
              <a:rPr lang="es-ES" sz="1800" dirty="0"/>
              <a:t> </a:t>
            </a:r>
            <a:r>
              <a:rPr lang="es-ES" sz="1800" dirty="0" err="1"/>
              <a:t>pas</a:t>
            </a:r>
            <a:r>
              <a:rPr lang="es-ES" sz="1800" dirty="0"/>
              <a:t> a la fase </a:t>
            </a:r>
            <a:r>
              <a:rPr lang="es-ES" sz="1800" dirty="0" err="1"/>
              <a:t>d'extorsió</a:t>
            </a:r>
            <a:r>
              <a:rPr lang="es-ES" sz="1800" dirty="0"/>
              <a:t> de la víctima, </a:t>
            </a:r>
            <a:r>
              <a:rPr lang="es-ES" sz="1800" dirty="0" err="1"/>
              <a:t>amb</a:t>
            </a:r>
            <a:r>
              <a:rPr lang="es-ES" sz="1800" dirty="0"/>
              <a:t> </a:t>
            </a:r>
            <a:r>
              <a:rPr lang="es-ES" sz="1800" dirty="0" err="1"/>
              <a:t>l'objecte</a:t>
            </a:r>
            <a:r>
              <a:rPr lang="es-ES" sz="1800" dirty="0"/>
              <a:t> </a:t>
            </a:r>
            <a:r>
              <a:rPr lang="es-ES" sz="1800" dirty="0" err="1"/>
              <a:t>d'obtenir</a:t>
            </a:r>
            <a:r>
              <a:rPr lang="es-ES" sz="1800" dirty="0"/>
              <a:t> material </a:t>
            </a:r>
            <a:r>
              <a:rPr lang="es-ES" sz="1800" dirty="0" err="1"/>
              <a:t>pornogràfic</a:t>
            </a:r>
            <a:r>
              <a:rPr lang="es-ES" sz="1800" dirty="0"/>
              <a:t>, o </a:t>
            </a:r>
            <a:r>
              <a:rPr lang="es-ES" sz="1800" dirty="0" err="1"/>
              <a:t>aconseguir</a:t>
            </a:r>
            <a:r>
              <a:rPr lang="es-ES" sz="1800" dirty="0"/>
              <a:t> el contacte </a:t>
            </a:r>
            <a:r>
              <a:rPr lang="es-ES" sz="1800" dirty="0" err="1"/>
              <a:t>físic</a:t>
            </a:r>
            <a:r>
              <a:rPr lang="es-ES" sz="1800" dirty="0"/>
              <a:t> </a:t>
            </a:r>
            <a:r>
              <a:rPr lang="es-ES" sz="1800" dirty="0" err="1"/>
              <a:t>amb</a:t>
            </a:r>
            <a:r>
              <a:rPr lang="es-ES" sz="1800" dirty="0"/>
              <a:t> el menor per </a:t>
            </a:r>
            <a:r>
              <a:rPr lang="es-ES" sz="1800" dirty="0" err="1"/>
              <a:t>realitzar</a:t>
            </a:r>
            <a:r>
              <a:rPr lang="es-ES" sz="1800" dirty="0"/>
              <a:t> un </a:t>
            </a:r>
            <a:r>
              <a:rPr lang="es-ES" sz="1800" dirty="0" err="1"/>
              <a:t>abús</a:t>
            </a:r>
            <a:r>
              <a:rPr lang="es-ES" sz="1800" dirty="0"/>
              <a:t> sexual</a:t>
            </a:r>
            <a:endParaRPr lang="ca-ES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8809"/>
            <a:ext cx="1224136" cy="81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71600" y="248182"/>
            <a:ext cx="41379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Generalitat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d'Ensenyament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Institut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Deltebre</a:t>
            </a:r>
            <a:endParaRPr kumimoji="0" lang="ca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" y="370464"/>
            <a:ext cx="290512" cy="3556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647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998445" cy="517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78809"/>
            <a:ext cx="1224136" cy="81938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971600" y="248182"/>
            <a:ext cx="4137938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Generalitat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Departament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d'Ensenyament</a:t>
            </a:r>
            <a:r>
              <a:rPr kumimoji="0" lang="ca-ES" altLang="zh-CN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                                                 </a:t>
            </a:r>
            <a:endParaRPr kumimoji="0" lang="ca-ES" altLang="zh-CN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Institut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 </a:t>
            </a:r>
            <a:r>
              <a:rPr kumimoji="0" lang="ca-ES" altLang="zh-CN" sz="11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Deltebre</a:t>
            </a:r>
            <a:endParaRPr kumimoji="0" lang="ca-ES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32" y="370464"/>
            <a:ext cx="290512" cy="355600"/>
          </a:xfrm>
          <a:prstGeom prst="rect">
            <a:avLst/>
          </a:prstGeom>
          <a:solidFill>
            <a:srgbClr val="FFFFFF"/>
          </a:solidFill>
          <a:ln w="0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0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Ej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97</TotalTime>
  <Words>380</Words>
  <Application>Microsoft Office PowerPoint</Application>
  <PresentationFormat>Presentación en pantalla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Mirador</vt:lpstr>
      <vt:lpstr>AL NOSTRE INSTITUT #AQUIPROUBULLYING!</vt:lpstr>
      <vt:lpstr>Els amics estranys coneguts a la xarxa. </vt:lpstr>
      <vt:lpstr>Presentación de PowerPoint</vt:lpstr>
      <vt:lpstr>  La privacidad de los demás también depende de ti https://www.youtube.com/watch?v=6KRphqadHfY   </vt:lpstr>
      <vt:lpstr>QUÈ ES EL GROOMING?</vt:lpstr>
      <vt:lpstr>Etapes del grooming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super</cp:lastModifiedBy>
  <cp:revision>9</cp:revision>
  <dcterms:created xsi:type="dcterms:W3CDTF">2018-06-22T13:07:24Z</dcterms:created>
  <dcterms:modified xsi:type="dcterms:W3CDTF">2018-06-25T11:23:51Z</dcterms:modified>
</cp:coreProperties>
</file>