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4660"/>
  </p:normalViewPr>
  <p:slideViewPr>
    <p:cSldViewPr>
      <p:cViewPr>
        <p:scale>
          <a:sx n="94" d="100"/>
          <a:sy n="94" d="100"/>
        </p:scale>
        <p:origin x="-10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FE0F29-0770-40D7-8BED-207C2F41F789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2D06E7-0290-4283-ABDB-5251C971C29E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youtube.com/watch?v=sZ_5NreO18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6172200" cy="1894362"/>
          </a:xfrm>
        </p:spPr>
        <p:txBody>
          <a:bodyPr>
            <a:normAutofit/>
          </a:bodyPr>
          <a:lstStyle/>
          <a:p>
            <a:r>
              <a:rPr lang="ca-ES" sz="3600" dirty="0">
                <a:solidFill>
                  <a:srgbClr val="666666"/>
                </a:solidFill>
              </a:rPr>
              <a:t>AL NOSTRE INSTITUT</a:t>
            </a:r>
            <a:br>
              <a:rPr lang="ca-ES" sz="3600" dirty="0">
                <a:solidFill>
                  <a:srgbClr val="666666"/>
                </a:solidFill>
              </a:rPr>
            </a:br>
            <a:r>
              <a:rPr lang="ca-ES" sz="3600" dirty="0">
                <a:solidFill>
                  <a:srgbClr val="666666"/>
                </a:solidFill>
              </a:rPr>
              <a:t>#AQUIPROUBULLYING!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43808" y="4869160"/>
            <a:ext cx="6172200" cy="13716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388C"/>
              </a:buClr>
            </a:pPr>
            <a:r>
              <a:rPr lang="ca-ES" sz="1900" dirty="0">
                <a:solidFill>
                  <a:srgbClr val="666666"/>
                </a:solidFill>
              </a:rPr>
              <a:t>MÒDUL: 3 GESTIÓ POSITIVA DELS CONFLICTES</a:t>
            </a:r>
          </a:p>
          <a:p>
            <a:pPr lvl="0">
              <a:buClr>
                <a:srgbClr val="FF388C"/>
              </a:buClr>
            </a:pPr>
            <a:endParaRPr lang="ca-ES" sz="1900" dirty="0">
              <a:solidFill>
                <a:srgbClr val="666666"/>
              </a:solidFill>
            </a:endParaRPr>
          </a:p>
          <a:p>
            <a:pPr lvl="0">
              <a:buClr>
                <a:srgbClr val="FF388C"/>
              </a:buClr>
            </a:pPr>
            <a:r>
              <a:rPr lang="ca-ES" sz="1900" dirty="0">
                <a:solidFill>
                  <a:srgbClr val="666666"/>
                </a:solidFill>
              </a:rPr>
              <a:t>					</a:t>
            </a:r>
            <a:r>
              <a:rPr lang="ca-ES" sz="1900" dirty="0" smtClean="0">
                <a:solidFill>
                  <a:srgbClr val="666666"/>
                </a:solidFill>
              </a:rPr>
              <a:t>2n </a:t>
            </a:r>
            <a:r>
              <a:rPr lang="ca-ES" sz="1900" dirty="0">
                <a:solidFill>
                  <a:srgbClr val="666666"/>
                </a:solidFill>
              </a:rPr>
              <a:t>ESO</a:t>
            </a:r>
            <a:endParaRPr lang="ca-ES" sz="1700" dirty="0">
              <a:solidFill>
                <a:srgbClr val="666666"/>
              </a:solidFill>
            </a:endParaRPr>
          </a:p>
          <a:p>
            <a:endParaRPr lang="ca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5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4834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a-ES" sz="2800" b="1" dirty="0">
                <a:solidFill>
                  <a:schemeClr val="accent1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Arial Unicode MS"/>
              </a:rPr>
              <a:t>La necessitat d'analitzar un conflicte. L'escolta activa.</a:t>
            </a:r>
            <a:endParaRPr lang="ca-ES" sz="28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272808" cy="4657728"/>
          </a:xfrm>
        </p:spPr>
        <p:txBody>
          <a:bodyPr>
            <a:normAutofit lnSpcReduction="10000"/>
          </a:bodyPr>
          <a:lstStyle/>
          <a:p>
            <a:pPr>
              <a:buClr>
                <a:srgbClr val="94C600"/>
              </a:buClr>
            </a:pPr>
            <a:r>
              <a:rPr lang="ca-ES" sz="1800" dirty="0" smtClean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Mirar 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el fragment de la pel·lícula "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Inside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Out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" sobre la dificultat de sentir-se escoltat i fer un petit debat a partir de les següents preguntes.</a:t>
            </a:r>
            <a:r>
              <a:rPr lang="es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 </a:t>
            </a:r>
          </a:p>
          <a:p>
            <a:pPr marL="0" lvl="0" indent="0">
              <a:buClr>
                <a:srgbClr val="94C600"/>
              </a:buClr>
              <a:buNone/>
            </a:pP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	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Bing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Bong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- Amigo 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Imaginario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(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Intensamente-Inside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Out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 	</a:t>
            </a:r>
            <a:r>
              <a:rPr lang="ca-ES" sz="1800" dirty="0" err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Scene</a:t>
            </a:r>
            <a:r>
              <a:rPr lang="ca-E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)  </a:t>
            </a:r>
            <a:r>
              <a:rPr lang="en-U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 </a:t>
            </a:r>
            <a:endParaRPr lang="es-ES" sz="1800" dirty="0">
              <a:solidFill>
                <a:srgbClr val="00000A"/>
              </a:solidFill>
              <a:uFill>
                <a:solidFill>
                  <a:srgbClr val="00000A"/>
                </a:solidFill>
              </a:uFill>
              <a:latin typeface="Arial" pitchFamily="34" charset="0"/>
              <a:ea typeface="Arial Unicode MS"/>
              <a:cs typeface="Arial" pitchFamily="34" charset="0"/>
            </a:endParaRPr>
          </a:p>
          <a:p>
            <a:pPr marL="0" lvl="0" indent="0">
              <a:buClr>
                <a:srgbClr val="94C600"/>
              </a:buClr>
              <a:buNone/>
            </a:pPr>
            <a:r>
              <a:rPr lang="en-U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</a:rPr>
              <a:t>               </a:t>
            </a:r>
            <a:r>
              <a:rPr lang="en-US" sz="1800" dirty="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Arial" pitchFamily="34" charset="0"/>
                <a:ea typeface="Arial Unicode MS"/>
                <a:cs typeface="Arial" pitchFamily="34" charset="0"/>
                <a:hlinkClick r:id="rId2"/>
              </a:rPr>
              <a:t>https://www.youtube.com/watch?v=sZ_5NreO18g</a:t>
            </a:r>
            <a:endParaRPr lang="en-US" sz="1800" dirty="0">
              <a:solidFill>
                <a:srgbClr val="00000A"/>
              </a:solidFill>
              <a:uFill>
                <a:solidFill>
                  <a:srgbClr val="00000A"/>
                </a:solidFill>
              </a:uFill>
              <a:latin typeface="Arial" pitchFamily="34" charset="0"/>
              <a:ea typeface="Arial Unicode MS"/>
              <a:cs typeface="Arial" pitchFamily="34" charset="0"/>
            </a:endParaRPr>
          </a:p>
          <a:p>
            <a:pPr marL="0" lvl="0" indent="0">
              <a:buClr>
                <a:srgbClr val="94C600"/>
              </a:buClr>
              <a:buNone/>
            </a:pPr>
            <a:r>
              <a:rPr lang="ca-E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buClr>
                <a:srgbClr val="94C600"/>
              </a:buClr>
              <a:buFont typeface="+mj-lt"/>
              <a:buAutoNum type="arabicPeriod"/>
            </a:pPr>
            <a:r>
              <a:rPr lang="it-IT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Què </a:t>
            </a:r>
            <a:r>
              <a:rPr lang="it-IT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 ha passat, a l’Elefant Bing Bong? </a:t>
            </a:r>
          </a:p>
          <a:p>
            <a:pPr marL="342900" lvl="0" indent="-342900">
              <a:buClr>
                <a:srgbClr val="94C600"/>
              </a:buClr>
              <a:buFont typeface="+mj-lt"/>
              <a:buAutoNum type="arabicPeriod"/>
            </a:pPr>
            <a:r>
              <a:rPr lang="ca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Què </a:t>
            </a:r>
            <a:r>
              <a:rPr lang="ca-E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 diu l’Alegria, a l’Elefant? Com reacciona l’Elefant? Com </a:t>
            </a:r>
            <a:r>
              <a:rPr lang="ca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s’ha sentit </a:t>
            </a:r>
            <a:r>
              <a:rPr lang="ca-E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l’Elefant amb la intervenció de l’Alegria? </a:t>
            </a:r>
            <a:endParaRPr lang="ca-E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srgbClr val="94C600"/>
              </a:buClr>
              <a:buFont typeface="+mj-lt"/>
              <a:buAutoNum type="arabicPeriod"/>
            </a:pPr>
            <a:r>
              <a:rPr lang="ca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Què </a:t>
            </a:r>
            <a:r>
              <a:rPr lang="ca-E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 diu la Tristesa, a l’Elefant? Com reacciona l’Elefant? Com s’ha sentit l’Elefant amb la intervenció de la Tristesa? </a:t>
            </a:r>
          </a:p>
          <a:p>
            <a:pPr marL="342900" lvl="0" indent="-342900">
              <a:buClr>
                <a:srgbClr val="94C600"/>
              </a:buClr>
              <a:buFont typeface="+mj-lt"/>
              <a:buAutoNum type="arabicPeriod"/>
            </a:pPr>
            <a:r>
              <a:rPr lang="ca-E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Quines </a:t>
            </a:r>
            <a:r>
              <a:rPr lang="ca-ES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diferències pots establir entre les intervencions de l’Alegria i la Tristesa? </a:t>
            </a:r>
          </a:p>
          <a:p>
            <a:pPr marL="342900" lvl="0" indent="-342900">
              <a:buClr>
                <a:srgbClr val="94C600"/>
              </a:buClr>
              <a:buFont typeface="+mj-lt"/>
              <a:buAutoNum type="arabicPeriod"/>
            </a:pPr>
            <a:r>
              <a:rPr lang="fr-FR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Quins</a:t>
            </a:r>
            <a:r>
              <a:rPr lang="fr-F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són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els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que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destacaries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els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quals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han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fet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que l’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Elefant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 senti </a:t>
            </a:r>
            <a:r>
              <a:rPr lang="fr-F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comprès</a:t>
            </a:r>
            <a:r>
              <a:rPr lang="fr-F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a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84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67600" cy="1138138"/>
          </a:xfrm>
        </p:spPr>
        <p:txBody>
          <a:bodyPr>
            <a:normAutofit/>
          </a:bodyPr>
          <a:lstStyle/>
          <a:p>
            <a:pPr algn="ctr"/>
            <a:r>
              <a:rPr lang="ca-ES" sz="4400" b="1" dirty="0" smtClean="0">
                <a:solidFill>
                  <a:schemeClr val="accent1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Arial Unicode MS"/>
              </a:rPr>
              <a:t>pràctica d'escolta </a:t>
            </a:r>
            <a:r>
              <a:rPr lang="ca-ES" sz="4400" b="1" dirty="0">
                <a:solidFill>
                  <a:schemeClr val="accent1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Arial Unicode MS"/>
              </a:rPr>
              <a:t>activa.</a:t>
            </a:r>
            <a:endParaRPr lang="ca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7467600" cy="3672408"/>
          </a:xfrm>
        </p:spPr>
        <p:txBody>
          <a:bodyPr>
            <a:normAutofit/>
          </a:bodyPr>
          <a:lstStyle/>
          <a:p>
            <a:pPr algn="just"/>
            <a:r>
              <a:rPr lang="ca-ES" sz="2000" dirty="0" smtClean="0">
                <a:solidFill>
                  <a:srgbClr val="000000"/>
                </a:solidFill>
                <a:latin typeface="Arial"/>
              </a:rPr>
              <a:t>Els </a:t>
            </a:r>
            <a:r>
              <a:rPr lang="ca-ES" sz="2000" dirty="0">
                <a:solidFill>
                  <a:srgbClr val="000000"/>
                </a:solidFill>
                <a:latin typeface="Arial"/>
              </a:rPr>
              <a:t>alumnes es distribuiran en equips de quatre</a:t>
            </a:r>
            <a:r>
              <a:rPr lang="ca-ES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r>
              <a:rPr lang="ca-E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a-ES" sz="2000" dirty="0">
                <a:solidFill>
                  <a:srgbClr val="000000"/>
                </a:solidFill>
                <a:latin typeface="Arial"/>
              </a:rPr>
              <a:t>A cada equip hi haurà tres alumnes </a:t>
            </a:r>
            <a:r>
              <a:rPr lang="ca-ES" sz="2000" b="1" i="1" dirty="0" smtClean="0">
                <a:solidFill>
                  <a:srgbClr val="000000"/>
                </a:solidFill>
                <a:latin typeface="Arial"/>
              </a:rPr>
              <a:t>escoltes</a:t>
            </a:r>
            <a:r>
              <a:rPr lang="ca-ES" sz="2000" dirty="0" smtClean="0">
                <a:solidFill>
                  <a:srgbClr val="000000"/>
                </a:solidFill>
                <a:latin typeface="Arial"/>
              </a:rPr>
              <a:t> (instruccions A</a:t>
            </a:r>
            <a:r>
              <a:rPr lang="ca-ES" sz="2000" dirty="0">
                <a:solidFill>
                  <a:srgbClr val="000000"/>
                </a:solidFill>
                <a:latin typeface="Arial"/>
              </a:rPr>
              <a:t>) i un/a alumne/a </a:t>
            </a:r>
            <a:r>
              <a:rPr lang="ca-ES" sz="2000" b="1" i="1" dirty="0">
                <a:solidFill>
                  <a:srgbClr val="000000"/>
                </a:solidFill>
                <a:latin typeface="Arial"/>
              </a:rPr>
              <a:t>narrador/a</a:t>
            </a:r>
            <a:r>
              <a:rPr lang="ca-E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ca-ES" sz="2000" dirty="0" smtClean="0">
                <a:solidFill>
                  <a:srgbClr val="000000"/>
                </a:solidFill>
                <a:latin typeface="Arial"/>
              </a:rPr>
              <a:t>(instruccions B</a:t>
            </a:r>
            <a:r>
              <a:rPr lang="ca-ES" sz="2000" dirty="0">
                <a:solidFill>
                  <a:srgbClr val="000000"/>
                </a:solidFill>
                <a:latin typeface="Arial"/>
              </a:rPr>
              <a:t>). </a:t>
            </a:r>
            <a:endParaRPr lang="ca-ES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ca-ES" sz="2000" b="1" dirty="0" smtClean="0">
                <a:solidFill>
                  <a:srgbClr val="000000"/>
                </a:solidFill>
                <a:latin typeface="Arial"/>
              </a:rPr>
              <a:t>Els </a:t>
            </a:r>
            <a:r>
              <a:rPr lang="ca-ES" sz="2000" b="1" dirty="0">
                <a:solidFill>
                  <a:srgbClr val="000000"/>
                </a:solidFill>
                <a:latin typeface="Arial"/>
              </a:rPr>
              <a:t>alumnes A i B no han d’explicar-se entre ells les instruccions. </a:t>
            </a:r>
            <a:endParaRPr lang="ca-ES" sz="20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ca-ES" sz="2000" dirty="0" smtClean="0">
                <a:solidFill>
                  <a:srgbClr val="000000"/>
                </a:solidFill>
                <a:latin typeface="Arial"/>
              </a:rPr>
              <a:t>Els alumnes B sortiran un moment de la classe i fora el professor/a els explicarà les seves instruccions.</a:t>
            </a:r>
          </a:p>
          <a:p>
            <a:pPr marL="0" indent="0">
              <a:buNone/>
            </a:pPr>
            <a:endParaRPr lang="ca-ES" sz="20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es-ES" sz="2000" dirty="0">
              <a:solidFill>
                <a:srgbClr val="00000A"/>
              </a:solidFill>
              <a:uFill>
                <a:solidFill>
                  <a:srgbClr val="00000A"/>
                </a:solidFill>
              </a:uFill>
              <a:latin typeface="Times New Roman"/>
              <a:ea typeface="Arial Unicode MS"/>
            </a:endParaRPr>
          </a:p>
          <a:p>
            <a:endParaRPr lang="ca-E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4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3466728" cy="5119464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94C600"/>
              </a:buClr>
            </a:pPr>
            <a:r>
              <a:rPr lang="ca-ES" sz="1900" dirty="0" smtClean="0">
                <a:solidFill>
                  <a:srgbClr val="000000"/>
                </a:solidFill>
                <a:latin typeface="Arial"/>
              </a:rPr>
              <a:t>Al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cap de cinc minuts, el docent fa el senyal per finalitzar la intervenció del/de la narrador/a. </a:t>
            </a:r>
            <a:endParaRPr lang="ca-ES" sz="1900" dirty="0" smtClean="0">
              <a:solidFill>
                <a:srgbClr val="000000"/>
              </a:solidFill>
              <a:latin typeface="Arial"/>
            </a:endParaRPr>
          </a:p>
          <a:p>
            <a:pPr lvl="0" algn="just">
              <a:buClr>
                <a:srgbClr val="94C600"/>
              </a:buClr>
            </a:pPr>
            <a:r>
              <a:rPr lang="ca-ES" sz="19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cada grup l’alumne/a </a:t>
            </a:r>
            <a:r>
              <a:rPr lang="ca-ES" sz="1900" b="1" dirty="0">
                <a:solidFill>
                  <a:srgbClr val="000000"/>
                </a:solidFill>
                <a:latin typeface="Arial"/>
              </a:rPr>
              <a:t>narrador/a exposa com s’ha sentit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al llarg de la seva exposició i </a:t>
            </a:r>
            <a:r>
              <a:rPr lang="ca-ES" sz="1900" b="1" dirty="0">
                <a:solidFill>
                  <a:srgbClr val="000000"/>
                </a:solidFill>
                <a:latin typeface="Arial"/>
              </a:rPr>
              <a:t>els alumnes que escoltaven “activament”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expliquen, també, com s’han sentit i com els sembla que s’ha sentit el/la company/a narrador/a. </a:t>
            </a:r>
            <a:endParaRPr lang="ca-ES" sz="1900" dirty="0" smtClean="0">
              <a:solidFill>
                <a:srgbClr val="000000"/>
              </a:solidFill>
              <a:latin typeface="Arial"/>
            </a:endParaRPr>
          </a:p>
          <a:p>
            <a:pPr lvl="0" algn="just">
              <a:buClr>
                <a:srgbClr val="94C600"/>
              </a:buClr>
            </a:pPr>
            <a:r>
              <a:rPr lang="ca-ES" sz="1900" dirty="0" smtClean="0">
                <a:solidFill>
                  <a:srgbClr val="000000"/>
                </a:solidFill>
                <a:latin typeface="Arial"/>
              </a:rPr>
              <a:t>Cada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grup fa un resum de les </a:t>
            </a:r>
            <a:r>
              <a:rPr lang="ca-ES" sz="1900" b="1" dirty="0">
                <a:solidFill>
                  <a:srgbClr val="000000"/>
                </a:solidFill>
                <a:latin typeface="Arial"/>
              </a:rPr>
              <a:t>accions que han impedit l’escolta activa </a:t>
            </a:r>
            <a:r>
              <a:rPr lang="ca-ES" sz="1900" dirty="0">
                <a:solidFill>
                  <a:srgbClr val="000000"/>
                </a:solidFill>
                <a:latin typeface="Arial"/>
              </a:rPr>
              <a:t>i, posteriorment, es fa la posada en comú del grup classe per trobar les accions que sí afavoreixen una bona escolta. 	</a:t>
            </a:r>
          </a:p>
          <a:p>
            <a:endParaRPr lang="ca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36710"/>
            <a:ext cx="3528392" cy="520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4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ca-ES" sz="25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Instruccions - B (alumne/a narrador/a)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ca-ES" sz="2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Durant cinc minuts has d’explicar a la resta de companys un relat d’un fet real o fictici que t’apassioni. Pot ser un capítol d’una sèrie que t’encanta, l’últim concert del teu cantant/grup favorit, les darreres vacances, la celebració de la festa d’aniversari més original…o qualsevol altra situació que vulguis compartir amb els teus companys</a:t>
            </a:r>
            <a:r>
              <a:rPr lang="ca-ES" sz="1800" dirty="0">
                <a:solidFill>
                  <a:prstClr val="black"/>
                </a:solidFill>
              </a:rPr>
              <a:t>. </a:t>
            </a:r>
            <a:endParaRPr lang="ca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a-E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Instruccions - A (alumnes que escolten) </a:t>
            </a:r>
          </a:p>
          <a:p>
            <a:pPr marL="0" indent="0" algn="just">
              <a:buNone/>
            </a:pPr>
            <a:r>
              <a:rPr lang="ca-ES" dirty="0">
                <a:latin typeface="Arial" pitchFamily="34" charset="0"/>
                <a:cs typeface="Arial" pitchFamily="34" charset="0"/>
              </a:rPr>
              <a:t>El vostre company us explicarà durant cinc minuts una situació que l’apassiona molt. Els tres companys que teniu les instruccions A haureu de fer diferents accions durant la seva intervenció: no mostrar interès, interrompre, deixar de mirar-lo, mirar per la finestra, fer-li una pregunta que no té res a veure amb el que està explicant, treure importància del que està explicant…No ho heu de fer tots alhora, heu d’anar dosificant-ho.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7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79512" y="116632"/>
            <a:ext cx="7920880" cy="6357193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cop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acabat</a:t>
            </a:r>
            <a:r>
              <a:rPr lang="es-ES" dirty="0">
                <a:latin typeface="Arial" pitchFamily="34" charset="0"/>
                <a:cs typeface="Arial" pitchFamily="34" charset="0"/>
              </a:rPr>
              <a:t> el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temps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d’exposició</a:t>
            </a:r>
            <a:r>
              <a:rPr lang="es-ES" dirty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haureu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d’omplir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individualment</a:t>
            </a:r>
            <a:r>
              <a:rPr lang="es-ES" dirty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segons</a:t>
            </a:r>
            <a:r>
              <a:rPr lang="es-ES" dirty="0">
                <a:latin typeface="Arial" pitchFamily="34" charset="0"/>
                <a:cs typeface="Arial" pitchFamily="34" charset="0"/>
              </a:rPr>
              <a:t> el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vostre</a:t>
            </a:r>
            <a:r>
              <a:rPr lang="es-ES" dirty="0">
                <a:latin typeface="Arial" pitchFamily="34" charset="0"/>
                <a:cs typeface="Arial" pitchFamily="34" charset="0"/>
              </a:rPr>
              <a:t> rol, la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graella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dirty="0"/>
              <a:t>	</a:t>
            </a:r>
          </a:p>
          <a:p>
            <a:pPr marL="0" indent="0">
              <a:buNone/>
            </a:pPr>
            <a:endParaRPr lang="ca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94361"/>
              </p:ext>
            </p:extLst>
          </p:nvPr>
        </p:nvGraphicFramePr>
        <p:xfrm>
          <a:off x="467544" y="2564904"/>
          <a:ext cx="77048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Alumne/a “narrador/a” 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Quan he explicat la meva història he sentit…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dirty="0" smtClean="0"/>
                        <a:t>Quan he explicat la meva història els meus companys...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159049"/>
              </p:ext>
            </p:extLst>
          </p:nvPr>
        </p:nvGraphicFramePr>
        <p:xfrm>
          <a:off x="467544" y="4293096"/>
          <a:ext cx="77048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dirty="0" smtClean="0"/>
                        <a:t>Alumnes “escoltes”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dirty="0" smtClean="0"/>
                        <a:t>Quan el meu company explicava la seva història m’he sentit …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smtClean="0"/>
                        <a:t>Quan el meu companys explicava la seva història crec que ha sentit… </a:t>
                      </a:r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91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endParaRPr lang="ca-ES" dirty="0"/>
          </a:p>
          <a:p>
            <a:pPr algn="just"/>
            <a:r>
              <a:rPr lang="ca-ES" sz="7400" dirty="0" smtClean="0">
                <a:latin typeface="Arial" pitchFamily="34" charset="0"/>
                <a:cs typeface="Arial" pitchFamily="34" charset="0"/>
              </a:rPr>
              <a:t>Penseu </a:t>
            </a:r>
            <a:r>
              <a:rPr lang="ca-ES" sz="7400" dirty="0">
                <a:latin typeface="Arial" pitchFamily="34" charset="0"/>
                <a:cs typeface="Arial" pitchFamily="34" charset="0"/>
              </a:rPr>
              <a:t>en una ocasió en la qual hàgiu percebut que una altra persona us escoltava de manera activa. Escriviu quines accions ajudarien a realitzar una escolta activa .</a:t>
            </a:r>
          </a:p>
          <a:p>
            <a:pPr marL="0" indent="0" algn="just">
              <a:buNone/>
            </a:pPr>
            <a:endParaRPr lang="ca-ES" sz="7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a-ES" sz="7400" dirty="0" smtClean="0"/>
              <a:t> </a:t>
            </a:r>
            <a:endParaRPr lang="ca-ES" sz="74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7400" dirty="0" smtClean="0">
                <a:latin typeface="Arial" pitchFamily="34" charset="0"/>
                <a:cs typeface="Arial" pitchFamily="34" charset="0"/>
              </a:rPr>
              <a:t>Posada en comú amb el grup classe</a:t>
            </a:r>
            <a:endParaRPr lang="ca-ES" sz="7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32500" lnSpcReduction="20000"/>
          </a:bodyPr>
          <a:lstStyle/>
          <a:p>
            <a:endParaRPr lang="ca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628800"/>
            <a:ext cx="3816424" cy="482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8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519</Words>
  <Application>Microsoft Office PowerPoint</Application>
  <PresentationFormat>Presentación en pantalla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AL NOSTRE INSTITUT #AQUIPROUBULLYING!</vt:lpstr>
      <vt:lpstr>La necessitat d'analitzar un conflicte. L'escolta activa.</vt:lpstr>
      <vt:lpstr>pràctica d'escolta activa.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NOSTRE INSTITUT #AQUIPROUBULLYING!</dc:title>
  <dc:creator>USUARIO</dc:creator>
  <cp:lastModifiedBy>super</cp:lastModifiedBy>
  <cp:revision>9</cp:revision>
  <dcterms:created xsi:type="dcterms:W3CDTF">2018-06-25T13:55:51Z</dcterms:created>
  <dcterms:modified xsi:type="dcterms:W3CDTF">2018-06-28T07:17:06Z</dcterms:modified>
</cp:coreProperties>
</file>