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0" r:id="rId4"/>
    <p:sldId id="259" r:id="rId5"/>
    <p:sldId id="260" r:id="rId6"/>
    <p:sldId id="264" r:id="rId7"/>
    <p:sldId id="281" r:id="rId8"/>
    <p:sldId id="301" r:id="rId9"/>
    <p:sldId id="303" r:id="rId10"/>
    <p:sldId id="316" r:id="rId11"/>
    <p:sldId id="305" r:id="rId12"/>
    <p:sldId id="284" r:id="rId13"/>
    <p:sldId id="285" r:id="rId14"/>
    <p:sldId id="286" r:id="rId15"/>
    <p:sldId id="298" r:id="rId16"/>
    <p:sldId id="308" r:id="rId17"/>
    <p:sldId id="267" r:id="rId18"/>
    <p:sldId id="306" r:id="rId19"/>
    <p:sldId id="270" r:id="rId20"/>
    <p:sldId id="309" r:id="rId21"/>
    <p:sldId id="317" r:id="rId22"/>
    <p:sldId id="311" r:id="rId23"/>
    <p:sldId id="291" r:id="rId24"/>
    <p:sldId id="272" r:id="rId25"/>
    <p:sldId id="273" r:id="rId26"/>
    <p:sldId id="293" r:id="rId27"/>
    <p:sldId id="315" r:id="rId28"/>
    <p:sldId id="319" r:id="rId29"/>
    <p:sldId id="274" r:id="rId30"/>
    <p:sldId id="313" r:id="rId31"/>
    <p:sldId id="318" r:id="rId32"/>
    <p:sldId id="314" r:id="rId33"/>
    <p:sldId id="296" r:id="rId34"/>
  </p:sldIdLst>
  <p:sldSz cx="10080625" cy="7559675"/>
  <p:notesSz cx="7559675" cy="10691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907"/>
    <a:srgbClr val="ED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 snapToGrid="0">
      <p:cViewPr>
        <p:scale>
          <a:sx n="69" d="100"/>
          <a:sy n="69" d="100"/>
        </p:scale>
        <p:origin x="-1613" y="-23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4FEF594-26B9-4F46-9E16-68C40C17B627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28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450E3C1-C111-4003-B4BF-9BA3B30EFFC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59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2C492D2-9625-47F9-9265-12963B9B6F1C}" type="slidenum">
              <a:t>1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04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FC0A17-386D-4BBC-9429-50D96B87808E}" type="slidenum">
              <a:t>15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7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D7FC0A17-386D-4BBC-9429-50D96B87808E}" type="slidenum">
              <a:rPr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7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FC0A17-386D-4BBC-9429-50D96B87808E}" type="slidenum">
              <a:t>17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00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007E30-FBA2-4F93-BA60-02722814EF83}" type="slidenum">
              <a:t>19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23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D7FC0A17-386D-4BBC-9429-50D96B87808E}" type="slidenum">
              <a:rPr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7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D7FC0A17-386D-4BBC-9429-50D96B87808E}" type="slidenum">
              <a:rPr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0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D0E7E0-A835-4CF9-88E0-2938115C996D}" type="slidenum">
              <a:t>23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67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A53EDF-C1C4-4B50-A364-BD45F7214572}" type="slidenum">
              <a:t>24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64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DB7292-5F88-44D9-8BE1-354B56A0BC91}" type="slidenum">
              <a:t>25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98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DB7292-5F88-44D9-8BE1-354B56A0BC91}" type="slidenum">
              <a:t>26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96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D0E7E0-A835-4CF9-88E0-2938115C996D}" type="slidenum">
              <a:t>2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979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5BDB7292-5F88-44D9-8BE1-354B56A0BC91}" type="slidenum">
              <a:rPr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130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EBD6B0-F02F-4287-AE8F-2F6E47FED48E}" type="slidenum">
              <a:t>29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023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5BDB7292-5F88-44D9-8BE1-354B56A0BC91}" type="slidenum">
              <a:rPr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96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7FA53EDF-C1C4-4B50-A364-BD45F7214572}" type="slidenum">
              <a:rPr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643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EBD6B0-F02F-4287-AE8F-2F6E47FED48E}" type="slidenum">
              <a:t>33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0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B28590-D5B6-4682-80C6-3E335D640BF9}" type="slidenum">
              <a:t>4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90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4479B12-E8FC-4C14-8E20-530E67DCD43C}" type="slidenum">
              <a:t>5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1F972-6E15-4ED8-B097-87A8A78E4218}" type="slidenum">
              <a:t>6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00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84479B12-E8FC-4C14-8E20-530E67DCD43C}" type="slidenum">
              <a:rPr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D0E7E0-A835-4CF9-88E0-2938115C996D}" type="slidenum">
              <a:t>12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7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FC0A17-386D-4BBC-9429-50D96B87808E}" type="slidenum">
              <a:t>13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0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FC0A17-386D-4BBC-9429-50D96B87808E}" type="slidenum">
              <a:t>14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88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5A72F9-3CB2-46C0-9B85-B830A4CF213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8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DAE25D-132A-489B-8133-43698430F8D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E74EE1-5EBD-4B4B-928B-3AD225020EE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4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4E690-77C4-459B-AECD-C121205D757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5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2DDD74-5000-4B34-8BFA-C8AAEC56D11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36324-B47C-4B32-B6D2-6DDCBF716A6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0884ED-4CEE-4654-8135-3E926E1678E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2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ADAFA6-33A3-4311-821B-1E3D29092E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5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AF5AF-F516-4DC5-A2A1-6F2F4CA61A4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4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6FCD9A-EF5A-4E89-8A23-B0039178182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2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08626B-5DE7-44F6-BD2C-3F39778704B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2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96AC4EF-734A-4161-93E1-155DD60B5CAA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 txBox="1">
            <a:spLocks noGrp="1"/>
          </p:cNvSpPr>
          <p:nvPr>
            <p:ph type="subTitle" idx="4294967295"/>
          </p:nvPr>
        </p:nvSpPr>
        <p:spPr>
          <a:xfrm>
            <a:off x="503998" y="-198095"/>
            <a:ext cx="9071640" cy="6610680"/>
          </a:xfrm>
        </p:spPr>
        <p:txBody>
          <a:bodyPr anchor="ctr"/>
          <a:lstStyle/>
          <a:p>
            <a:pPr lvl="0" algn="ctr"/>
            <a:endParaRPr lang="es-ES" sz="48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/>
            <a:endParaRPr lang="es-ES" sz="36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/>
            <a:r>
              <a:rPr lang="ca-ES" sz="3600" b="1" i="1" dirty="0" smtClean="0">
                <a:solidFill>
                  <a:schemeClr val="accent4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CONCURS DE FOTOGRAFIA</a:t>
            </a:r>
          </a:p>
          <a:p>
            <a:pPr lvl="0" algn="ctr"/>
            <a:r>
              <a:rPr lang="ca-ES" sz="3600" b="1" i="1" dirty="0" smtClean="0">
                <a:solidFill>
                  <a:schemeClr val="accent4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MATEMÀTICA</a:t>
            </a: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endParaRPr lang="ca-ES" dirty="0" smtClean="0">
              <a:solidFill>
                <a:schemeClr val="accent4"/>
              </a:solidFill>
            </a:endParaRPr>
          </a:p>
          <a:p>
            <a:pPr lvl="0" algn="ctr"/>
            <a:r>
              <a:rPr lang="ca-ES" dirty="0" smtClean="0">
                <a:solidFill>
                  <a:schemeClr val="accent4"/>
                </a:solidFill>
              </a:rPr>
              <a:t>Sant Jordi 2017</a:t>
            </a:r>
            <a:endParaRPr lang="ca-ES" dirty="0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3" y="2185463"/>
            <a:ext cx="4277829" cy="4324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824163"/>
            <a:ext cx="616426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579384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Celia </a:t>
            </a:r>
            <a:r>
              <a:rPr lang="es-ES" sz="2800" dirty="0" err="1" smtClean="0"/>
              <a:t>Piedrafita</a:t>
            </a:r>
            <a:r>
              <a:rPr lang="es-ES" sz="2800" dirty="0" smtClean="0"/>
              <a:t> (2n D)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ca-ES" sz="2800" dirty="0" smtClean="0"/>
              <a:t>Flor geomètrica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70" y="719281"/>
            <a:ext cx="6496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4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438912"/>
            <a:ext cx="9071640" cy="768096"/>
          </a:xfrm>
        </p:spPr>
        <p:txBody>
          <a:bodyPr/>
          <a:lstStyle/>
          <a:p>
            <a:pPr lvl="0"/>
            <a:r>
              <a:rPr lang="es-ES" sz="3600" b="1" i="1" dirty="0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Tercer </a:t>
            </a:r>
            <a:r>
              <a:rPr lang="es-ES" sz="3600" b="1" i="1" dirty="0" err="1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d'ESO</a:t>
            </a:r>
            <a:endParaRPr lang="es-ES" sz="36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53486" y="1207008"/>
            <a:ext cx="9224857" cy="2438400"/>
          </a:xfrm>
        </p:spPr>
        <p:txBody>
          <a:bodyPr/>
          <a:lstStyle/>
          <a:p>
            <a:pPr lvl="0">
              <a:buSzPct val="45000"/>
            </a:pPr>
            <a:r>
              <a:rPr lang="es-ES" sz="2800" b="1" dirty="0" err="1" smtClean="0"/>
              <a:t>Finalistes</a:t>
            </a:r>
            <a:r>
              <a:rPr lang="es-ES" sz="2800" b="1" dirty="0" smtClean="0"/>
              <a:t>:</a:t>
            </a:r>
            <a:endParaRPr lang="es-ES" sz="2800" b="1" dirty="0"/>
          </a:p>
          <a:p>
            <a:pPr lvl="0">
              <a:buSzPct val="45000"/>
            </a:pPr>
            <a:r>
              <a:rPr lang="es-ES" sz="2000" b="1" dirty="0" err="1" smtClean="0"/>
              <a:t>Meritxell</a:t>
            </a:r>
            <a:r>
              <a:rPr lang="es-ES" sz="2000" b="1" dirty="0" smtClean="0"/>
              <a:t> Lozano (3r </a:t>
            </a:r>
            <a:r>
              <a:rPr lang="es-ES" sz="2000" b="1" dirty="0"/>
              <a:t>D</a:t>
            </a:r>
            <a:r>
              <a:rPr lang="es-ES" sz="2000" b="1" dirty="0" smtClean="0"/>
              <a:t>): “Teorema de Tales”</a:t>
            </a:r>
          </a:p>
          <a:p>
            <a:pPr lvl="0">
              <a:buSzPct val="45000"/>
            </a:pPr>
            <a:r>
              <a:rPr lang="es-ES" sz="2000" b="1" dirty="0" smtClean="0"/>
              <a:t>Roger Expósito (3r C): “Vector </a:t>
            </a:r>
            <a:r>
              <a:rPr lang="es-ES" sz="2000" b="1" dirty="0" err="1" smtClean="0"/>
              <a:t>cap</a:t>
            </a:r>
            <a:r>
              <a:rPr lang="es-ES" sz="2000" b="1" dirty="0" smtClean="0"/>
              <a:t> al </a:t>
            </a:r>
            <a:r>
              <a:rPr lang="es-ES" sz="2000" b="1" dirty="0" err="1" smtClean="0"/>
              <a:t>cel</a:t>
            </a:r>
            <a:r>
              <a:rPr lang="es-ES" sz="2000" b="1" dirty="0" smtClean="0"/>
              <a:t>”</a:t>
            </a:r>
            <a:endParaRPr lang="ca-ES" sz="2000" b="1" dirty="0" smtClean="0"/>
          </a:p>
          <a:p>
            <a:pPr lvl="0">
              <a:buSzPct val="45000"/>
            </a:pPr>
            <a:endParaRPr lang="es-ES" sz="3600" b="1" i="1" dirty="0" smtClean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buSzPct val="45000"/>
            </a:pPr>
            <a:endParaRPr lang="es-ES" sz="3600" b="1" i="1" dirty="0" smtClean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buSzPct val="45000"/>
            </a:pPr>
            <a:endParaRPr lang="es-ES" sz="3600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553486" y="4413504"/>
            <a:ext cx="9063575" cy="231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</a:pPr>
            <a:r>
              <a:rPr lang="ca-ES" sz="2800" b="1" dirty="0" smtClean="0">
                <a:solidFill>
                  <a:sysClr val="windowText" lastClr="000000"/>
                </a:solidFill>
              </a:rPr>
              <a:t>Finalistes:</a:t>
            </a:r>
          </a:p>
          <a:p>
            <a:pPr>
              <a:buSzPct val="45000"/>
            </a:pPr>
            <a:r>
              <a:rPr lang="ca-ES" sz="2000" b="1" dirty="0" smtClean="0">
                <a:solidFill>
                  <a:sysClr val="windowText" lastClr="000000"/>
                </a:solidFill>
              </a:rPr>
              <a:t>Julia Hidalgo Canet (4rt A): “Entre parèntesi”</a:t>
            </a:r>
          </a:p>
          <a:p>
            <a:pPr>
              <a:buSzPct val="45000"/>
            </a:pPr>
            <a:r>
              <a:rPr lang="ca-ES" sz="2000" b="1" dirty="0" smtClean="0">
                <a:solidFill>
                  <a:sysClr val="windowText" lastClr="000000"/>
                </a:solidFill>
              </a:rPr>
              <a:t>Carme López Sánchez (4rt C): “Infinit circulant”</a:t>
            </a:r>
          </a:p>
          <a:p>
            <a:pPr>
              <a:buSzPct val="45000"/>
            </a:pPr>
            <a:r>
              <a:rPr lang="ca-ES" sz="2000" b="1" dirty="0">
                <a:solidFill>
                  <a:sysClr val="windowText" lastClr="000000"/>
                </a:solidFill>
              </a:rPr>
              <a:t>Iker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Uviedo</a:t>
            </a:r>
            <a:r>
              <a:rPr lang="ca-ES" sz="2000" b="1" dirty="0">
                <a:solidFill>
                  <a:sysClr val="windowText" lastClr="000000"/>
                </a:solidFill>
              </a:rPr>
              <a:t> (4rt B): “Escalant l’escalè”</a:t>
            </a:r>
          </a:p>
          <a:p>
            <a:pPr>
              <a:buSzPct val="45000"/>
            </a:pPr>
            <a:endParaRPr lang="ca-ES" sz="2000" b="1" dirty="0" smtClean="0">
              <a:solidFill>
                <a:sysClr val="windowText" lastClr="000000"/>
              </a:solidFill>
            </a:endParaRPr>
          </a:p>
          <a:p>
            <a:pPr>
              <a:buSzPct val="45000"/>
            </a:pPr>
            <a:endParaRPr lang="ca-ES" i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2988" y="3560064"/>
            <a:ext cx="9071640" cy="743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3600" b="1" i="1" dirty="0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Quart d'ESO</a:t>
            </a:r>
            <a:endParaRPr lang="ca-ES" sz="36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9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err="1" smtClean="0"/>
              <a:t>Meritxell</a:t>
            </a:r>
            <a:r>
              <a:rPr lang="es-ES" sz="2800" dirty="0" smtClean="0"/>
              <a:t> Lozano (3r D)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ca-ES" sz="2800" dirty="0" smtClean="0"/>
              <a:t>“el Teorema de Tales”</a:t>
            </a:r>
            <a:endParaRPr lang="ca-E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9" y="570343"/>
            <a:ext cx="4187249" cy="56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ca-ES" sz="2800" dirty="0" smtClean="0"/>
              <a:t>Roger Expósito (3r C)</a:t>
            </a:r>
            <a:br>
              <a:rPr lang="ca-ES" sz="2800" dirty="0" smtClean="0"/>
            </a:br>
            <a:r>
              <a:rPr lang="es-ES" sz="2800" dirty="0" smtClean="0"/>
              <a:t>“</a:t>
            </a:r>
            <a:r>
              <a:rPr lang="ca-ES" sz="2800" dirty="0" smtClean="0"/>
              <a:t>Vector cap al cel”</a:t>
            </a:r>
            <a:endParaRPr lang="ca-E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7" y="278967"/>
            <a:ext cx="3536803" cy="54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Julia Hidalgo </a:t>
            </a:r>
            <a:r>
              <a:rPr lang="es-ES" sz="2800" dirty="0" err="1" smtClean="0"/>
              <a:t>Canet</a:t>
            </a:r>
            <a:r>
              <a:rPr lang="es-ES" sz="2800" dirty="0" smtClean="0"/>
              <a:t> (4rt A)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ca-ES" sz="2800" dirty="0" smtClean="0"/>
              <a:t>Entre parèntesi”</a:t>
            </a:r>
            <a:endParaRPr lang="ca-E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65" y="700665"/>
            <a:ext cx="3616324" cy="53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es-ES" sz="2800" dirty="0" smtClean="0"/>
              <a:t>Carme López Sánchez (4rt C)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ca-ES" sz="2800" dirty="0" smtClean="0"/>
              <a:t>Infinit circulant”</a:t>
            </a:r>
            <a:endParaRPr lang="ca-E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995507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ca-ES" sz="2800" dirty="0" smtClean="0"/>
              <a:t>Iker </a:t>
            </a:r>
            <a:r>
              <a:rPr lang="ca-ES" sz="2800" dirty="0" err="1" smtClean="0"/>
              <a:t>Uviedo</a:t>
            </a:r>
            <a:r>
              <a:rPr lang="ca-ES" sz="2800" dirty="0" smtClean="0"/>
              <a:t> (4rt B)</a:t>
            </a:r>
            <a:br>
              <a:rPr lang="ca-ES" sz="2800" dirty="0" smtClean="0"/>
            </a:br>
            <a:r>
              <a:rPr lang="es-ES" sz="2800" dirty="0" smtClean="0"/>
              <a:t>“</a:t>
            </a:r>
            <a:r>
              <a:rPr lang="es-ES" sz="2800" dirty="0" err="1" smtClean="0"/>
              <a:t>Escalant</a:t>
            </a:r>
            <a:r>
              <a:rPr lang="es-ES" sz="2800" dirty="0" smtClean="0"/>
              <a:t> </a:t>
            </a:r>
            <a:r>
              <a:rPr lang="es-ES" sz="2800" dirty="0" err="1" smtClean="0"/>
              <a:t>l’escalè</a:t>
            </a:r>
            <a:r>
              <a:rPr lang="ca-ES" sz="2800" dirty="0" smtClean="0"/>
              <a:t>”</a:t>
            </a:r>
            <a:endParaRPr lang="ca-E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9" y="1040967"/>
            <a:ext cx="6402129" cy="48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50663" y="1777944"/>
            <a:ext cx="9071640" cy="3545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6000" i="1" dirty="0" smtClean="0">
                <a:solidFill>
                  <a:sysClr val="windowText" lastClr="000000"/>
                </a:solidFill>
              </a:rPr>
              <a:t>I el guanyador/a és...</a:t>
            </a:r>
            <a:endParaRPr sz="60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719" y="1753920"/>
            <a:ext cx="9071640" cy="3545279"/>
          </a:xfrm>
        </p:spPr>
        <p:txBody>
          <a:bodyPr/>
          <a:lstStyle/>
          <a:p>
            <a:pPr lvl="0"/>
            <a:r>
              <a:rPr lang="ca-ES" dirty="0" smtClean="0"/>
              <a:t>Guanyadora: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5400" b="1" i="1" dirty="0" smtClean="0"/>
              <a:t>Carme López Sánchez</a:t>
            </a:r>
            <a:br>
              <a:rPr lang="ca-ES" sz="5400" b="1" i="1" dirty="0" smtClean="0"/>
            </a:br>
            <a:r>
              <a:rPr lang="ca-ES" sz="5400" b="1" i="1" dirty="0" smtClean="0"/>
              <a:t>“Infinit circulant</a:t>
            </a:r>
            <a:r>
              <a:rPr lang="es-ES" sz="5400" b="1" i="1" dirty="0" smtClean="0"/>
              <a:t>”</a:t>
            </a:r>
            <a:endParaRPr lang="es-ES" sz="5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438912"/>
            <a:ext cx="9071640" cy="768096"/>
          </a:xfrm>
        </p:spPr>
        <p:txBody>
          <a:bodyPr/>
          <a:lstStyle/>
          <a:p>
            <a:pPr lvl="0"/>
            <a:r>
              <a:rPr lang="ca-ES" sz="3600" b="1" i="1" dirty="0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Primer d'ESO</a:t>
            </a:r>
            <a:endParaRPr lang="ca-ES" sz="36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82243" y="1524000"/>
            <a:ext cx="9224857" cy="2438400"/>
          </a:xfrm>
        </p:spPr>
        <p:txBody>
          <a:bodyPr/>
          <a:lstStyle/>
          <a:p>
            <a:pPr lvl="0">
              <a:buSzPct val="45000"/>
            </a:pPr>
            <a:r>
              <a:rPr lang="ca-ES" sz="2800" b="1" dirty="0" smtClean="0"/>
              <a:t>Finalistes:</a:t>
            </a:r>
          </a:p>
          <a:p>
            <a:pPr lvl="0">
              <a:buSzPct val="45000"/>
            </a:pPr>
            <a:r>
              <a:rPr lang="es-ES" sz="2000" b="1" dirty="0" smtClean="0"/>
              <a:t>Armando Martínez </a:t>
            </a:r>
            <a:r>
              <a:rPr lang="es-ES" sz="2000" b="1" dirty="0"/>
              <a:t>(1r B</a:t>
            </a:r>
            <a:r>
              <a:rPr lang="es-ES" sz="2000" b="1" dirty="0" smtClean="0"/>
              <a:t>): “</a:t>
            </a:r>
            <a:r>
              <a:rPr lang="es-ES" sz="2000" b="1" dirty="0" err="1" smtClean="0"/>
              <a:t>Circumferència</a:t>
            </a:r>
            <a:r>
              <a:rPr lang="es-ES" sz="2000" b="1" dirty="0"/>
              <a:t> </a:t>
            </a:r>
            <a:r>
              <a:rPr lang="es-ES" sz="2000" b="1" dirty="0" smtClean="0"/>
              <a:t>o </a:t>
            </a:r>
            <a:r>
              <a:rPr lang="es-ES" sz="2000" b="1" dirty="0" err="1" smtClean="0"/>
              <a:t>heptàgon</a:t>
            </a:r>
            <a:r>
              <a:rPr lang="es-ES" sz="2000" b="1" dirty="0" smtClean="0"/>
              <a:t>?”</a:t>
            </a:r>
            <a:endParaRPr lang="ca-ES" sz="2000" b="1" dirty="0" smtClean="0"/>
          </a:p>
          <a:p>
            <a:pPr>
              <a:buSzPct val="45000"/>
            </a:pPr>
            <a:r>
              <a:rPr lang="ca-ES" sz="2000" b="1" dirty="0" smtClean="0"/>
              <a:t>Andrea García </a:t>
            </a:r>
            <a:r>
              <a:rPr lang="ca-ES" sz="2000" b="1" dirty="0"/>
              <a:t>(1r B): “El </a:t>
            </a:r>
            <a:r>
              <a:rPr lang="ca-ES" sz="2000" b="1" dirty="0" smtClean="0"/>
              <a:t>túnel dels triangles</a:t>
            </a:r>
            <a:r>
              <a:rPr lang="es-ES" sz="2000" b="1" dirty="0" smtClean="0"/>
              <a:t>”</a:t>
            </a:r>
            <a:endParaRPr lang="es-ES" sz="2000" b="1" dirty="0"/>
          </a:p>
          <a:p>
            <a:pPr lvl="0">
              <a:buSzPct val="45000"/>
            </a:pPr>
            <a:endParaRPr lang="es-ES" sz="3600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584998" y="4706112"/>
            <a:ext cx="9063575" cy="21092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</a:pPr>
            <a:r>
              <a:rPr lang="ca-ES" sz="2800" b="1" dirty="0" smtClean="0">
                <a:solidFill>
                  <a:sysClr val="windowText" lastClr="000000"/>
                </a:solidFill>
              </a:rPr>
              <a:t>Finalistes:</a:t>
            </a:r>
          </a:p>
          <a:p>
            <a:pPr>
              <a:buSzPct val="45000"/>
            </a:pPr>
            <a:r>
              <a:rPr lang="pt-BR" sz="2000" b="1" dirty="0">
                <a:solidFill>
                  <a:sysClr val="windowText" lastClr="000000"/>
                </a:solidFill>
              </a:rPr>
              <a:t>Celia </a:t>
            </a:r>
            <a:r>
              <a:rPr lang="pt-BR" sz="2000" b="1" dirty="0" err="1">
                <a:solidFill>
                  <a:sysClr val="windowText" lastClr="000000"/>
                </a:solidFill>
              </a:rPr>
              <a:t>Piedrafita</a:t>
            </a:r>
            <a:r>
              <a:rPr lang="pt-BR" sz="2000" b="1" dirty="0">
                <a:solidFill>
                  <a:sysClr val="windowText" lastClr="000000"/>
                </a:solidFill>
              </a:rPr>
              <a:t> López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(2n </a:t>
            </a:r>
            <a:r>
              <a:rPr lang="pt-BR" sz="2000" b="1" dirty="0">
                <a:solidFill>
                  <a:sysClr val="windowText" lastClr="000000"/>
                </a:solidFill>
              </a:rPr>
              <a:t>D): “Flor </a:t>
            </a:r>
            <a:r>
              <a:rPr lang="pt-BR" sz="2000" b="1" dirty="0" err="1">
                <a:solidFill>
                  <a:sysClr val="windowText" lastClr="000000"/>
                </a:solidFill>
              </a:rPr>
              <a:t>geomètrica</a:t>
            </a:r>
            <a:r>
              <a:rPr lang="pt-BR" sz="2000" b="1" dirty="0">
                <a:solidFill>
                  <a:sysClr val="windowText" lastClr="000000"/>
                </a:solidFill>
              </a:rPr>
              <a:t>”</a:t>
            </a:r>
          </a:p>
          <a:p>
            <a:pPr>
              <a:buSzPct val="45000"/>
            </a:pPr>
            <a:r>
              <a:rPr lang="ca-ES" sz="2000" b="1" dirty="0" smtClean="0">
                <a:solidFill>
                  <a:sysClr val="windowText" lastClr="000000"/>
                </a:solidFill>
              </a:rPr>
              <a:t>Laia Costa  (2n C): “Paral·leles infinites”</a:t>
            </a:r>
          </a:p>
          <a:p>
            <a:pPr>
              <a:buSzPct val="45000"/>
            </a:pPr>
            <a:endParaRPr lang="ca-ES" i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4358" y="3962400"/>
            <a:ext cx="9071640" cy="743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3600" b="1" i="1" dirty="0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Segon d'ESO</a:t>
            </a:r>
            <a:endParaRPr lang="ca-ES" sz="36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es-ES" sz="2800" dirty="0" smtClean="0"/>
              <a:t>Carme López Sánchez (4rt C)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ca-ES" sz="2800" dirty="0" smtClean="0"/>
              <a:t>Infinit circulant”</a:t>
            </a:r>
            <a:endParaRPr lang="ca-E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995507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824163"/>
            <a:ext cx="63706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5937840"/>
            <a:ext cx="9071640" cy="1023792"/>
          </a:xfrm>
        </p:spPr>
        <p:txBody>
          <a:bodyPr/>
          <a:lstStyle/>
          <a:p>
            <a:pPr lvl="0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err="1" smtClean="0"/>
              <a:t>Meritxell</a:t>
            </a:r>
            <a:r>
              <a:rPr lang="es-ES" sz="2800" dirty="0" smtClean="0"/>
              <a:t> Lozano (3r D)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ca-ES" sz="2800" dirty="0" smtClean="0"/>
              <a:t>“el Teorema de Tales”</a:t>
            </a:r>
            <a:endParaRPr lang="ca-E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9" y="570343"/>
            <a:ext cx="4187249" cy="56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4359" y="816864"/>
            <a:ext cx="9071640" cy="768096"/>
          </a:xfrm>
        </p:spPr>
        <p:txBody>
          <a:bodyPr/>
          <a:lstStyle/>
          <a:p>
            <a:pPr lvl="0"/>
            <a:r>
              <a:rPr lang="es-ES" sz="3600" b="1" i="1" dirty="0" err="1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Batxillerat</a:t>
            </a:r>
            <a:endParaRPr lang="es-ES" sz="36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04359" y="2048256"/>
            <a:ext cx="9224857" cy="2703853"/>
          </a:xfrm>
        </p:spPr>
        <p:txBody>
          <a:bodyPr/>
          <a:lstStyle/>
          <a:p>
            <a:pPr lvl="0">
              <a:buSzPct val="45000"/>
            </a:pPr>
            <a:r>
              <a:rPr lang="es-ES" sz="2800" b="1" dirty="0" err="1" smtClean="0"/>
              <a:t>Finalistes</a:t>
            </a:r>
            <a:r>
              <a:rPr lang="es-ES" sz="2800" b="1" dirty="0" smtClean="0"/>
              <a:t>:</a:t>
            </a:r>
          </a:p>
          <a:p>
            <a:pPr lvl="0">
              <a:buSzPct val="45000"/>
            </a:pPr>
            <a:r>
              <a:rPr lang="ca-ES" sz="2400" b="1" dirty="0" smtClean="0"/>
              <a:t>Berta Miró (1r Bat Tecnològic) : “</a:t>
            </a:r>
            <a:r>
              <a:rPr lang="ca-ES" sz="2400" b="1" dirty="0" err="1" smtClean="0"/>
              <a:t>Òvals</a:t>
            </a:r>
            <a:r>
              <a:rPr lang="ca-ES" sz="2400" b="1" dirty="0" smtClean="0"/>
              <a:t> a l’infinit” </a:t>
            </a:r>
          </a:p>
          <a:p>
            <a:pPr lvl="0">
              <a:buSzPct val="45000"/>
            </a:pPr>
            <a:r>
              <a:rPr lang="ca-ES" sz="2400" b="1" dirty="0" smtClean="0"/>
              <a:t>Camèlia Calin (1r  Bat. Tecnològic): “Pòdium tangencial”</a:t>
            </a:r>
          </a:p>
          <a:p>
            <a:pPr lvl="0">
              <a:buSzPct val="45000"/>
            </a:pPr>
            <a:r>
              <a:rPr lang="ca-ES" sz="2400" b="1" dirty="0" smtClean="0"/>
              <a:t>Andrés Ordóñez </a:t>
            </a:r>
            <a:r>
              <a:rPr lang="ca-ES" sz="2400" b="1" dirty="0" err="1" smtClean="0"/>
              <a:t>Espinoza</a:t>
            </a:r>
            <a:r>
              <a:rPr lang="ca-ES" sz="2400" b="1" dirty="0" smtClean="0"/>
              <a:t> (2n Bat.): “Simetria natural”</a:t>
            </a:r>
          </a:p>
          <a:p>
            <a:pPr lvl="0">
              <a:buSzPct val="45000"/>
            </a:pPr>
            <a:r>
              <a:rPr lang="pt-BR" sz="2400" b="1" dirty="0"/>
              <a:t>Ana </a:t>
            </a:r>
            <a:r>
              <a:rPr lang="pt-BR" sz="2400" b="1" dirty="0" err="1"/>
              <a:t>Lin</a:t>
            </a:r>
            <a:r>
              <a:rPr lang="pt-BR" sz="2400" b="1" dirty="0"/>
              <a:t> Estrada (2n Bat. C/T): ”</a:t>
            </a:r>
            <a:r>
              <a:rPr lang="pt-BR" sz="2400" b="1" dirty="0" err="1"/>
              <a:t>Línies</a:t>
            </a:r>
            <a:r>
              <a:rPr lang="pt-BR" sz="2400" b="1" dirty="0"/>
              <a:t> </a:t>
            </a:r>
            <a:r>
              <a:rPr lang="pt-BR" sz="2400" b="1" dirty="0" err="1"/>
              <a:t>discontínues</a:t>
            </a:r>
            <a:r>
              <a:rPr lang="pt-BR" sz="2400" b="1" dirty="0"/>
              <a:t>”</a:t>
            </a:r>
          </a:p>
          <a:p>
            <a:pPr lvl="0">
              <a:buSzPct val="45000"/>
            </a:pPr>
            <a:endParaRPr lang="ca-ES" sz="2000" b="1" dirty="0" smtClean="0"/>
          </a:p>
          <a:p>
            <a:pPr lvl="0">
              <a:buSzPct val="45000"/>
            </a:pPr>
            <a:endParaRPr lang="ca-ES" sz="1800" b="1" dirty="0" smtClean="0"/>
          </a:p>
          <a:p>
            <a:pPr lvl="0">
              <a:buSzPct val="45000"/>
            </a:pPr>
            <a:endParaRPr lang="es-ES" sz="1800" b="1" dirty="0" smtClean="0"/>
          </a:p>
          <a:p>
            <a:pPr lvl="0">
              <a:buSzPct val="45000"/>
            </a:pPr>
            <a:endParaRPr lang="es-ES" sz="3600" b="1" i="1" dirty="0" smtClean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>
              <a:buSzPct val="45000"/>
            </a:pPr>
            <a:endParaRPr lang="es-ES" sz="3600" b="1" i="1" dirty="0" smtClean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Berta Miró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Òvals</a:t>
            </a:r>
            <a:r>
              <a:rPr lang="es-ES" sz="2800" dirty="0" smtClean="0"/>
              <a:t> a </a:t>
            </a:r>
            <a:r>
              <a:rPr lang="es-ES" sz="2800" dirty="0" err="1" smtClean="0"/>
              <a:t>l’infinit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33" y="755649"/>
            <a:ext cx="4002376" cy="53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50435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err="1" smtClean="0"/>
              <a:t>Camèlia</a:t>
            </a:r>
            <a:r>
              <a:rPr lang="es-ES" sz="2800" dirty="0" smtClean="0"/>
              <a:t> </a:t>
            </a:r>
            <a:r>
              <a:rPr lang="es-ES" sz="2800" dirty="0" err="1" smtClean="0"/>
              <a:t>Calin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“</a:t>
            </a:r>
            <a:r>
              <a:rPr lang="es-ES" sz="2800" dirty="0" err="1" smtClean="0"/>
              <a:t>Pòdium</a:t>
            </a:r>
            <a:r>
              <a:rPr lang="es-ES" sz="2800" dirty="0" smtClean="0"/>
              <a:t> tangencial”</a:t>
            </a:r>
            <a:endParaRPr lang="es-E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00295"/>
            <a:ext cx="67627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50435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Andrés Ordoñez Espinoza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Simetria</a:t>
            </a:r>
            <a:r>
              <a:rPr lang="es-ES" sz="2800" dirty="0" smtClean="0"/>
              <a:t> natural”</a:t>
            </a:r>
            <a:endParaRPr lang="es-E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17650"/>
            <a:ext cx="6115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50435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Ana </a:t>
            </a:r>
            <a:r>
              <a:rPr lang="es-ES" sz="2800" dirty="0" err="1" smtClean="0"/>
              <a:t>Lin</a:t>
            </a:r>
            <a:r>
              <a:rPr lang="es-ES" sz="2800" dirty="0" smtClean="0"/>
              <a:t> Estrada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Línies</a:t>
            </a:r>
            <a:r>
              <a:rPr lang="es-ES" sz="2800" dirty="0" smtClean="0"/>
              <a:t> </a:t>
            </a:r>
            <a:r>
              <a:rPr lang="es-ES" sz="2800" dirty="0" err="1" smtClean="0"/>
              <a:t>discontínues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74800"/>
            <a:ext cx="80676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50663" y="1777944"/>
            <a:ext cx="9071640" cy="3545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6000" i="1" dirty="0" smtClean="0">
                <a:solidFill>
                  <a:sysClr val="windowText" lastClr="000000"/>
                </a:solidFill>
              </a:rPr>
              <a:t>I el guanyador/a és...</a:t>
            </a:r>
            <a:endParaRPr sz="60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5079" y="2121120"/>
            <a:ext cx="9071640" cy="2810880"/>
          </a:xfrm>
        </p:spPr>
        <p:txBody>
          <a:bodyPr/>
          <a:lstStyle/>
          <a:p>
            <a:pPr lvl="0"/>
            <a:r>
              <a:rPr lang="es-ES" dirty="0" err="1" smtClean="0"/>
              <a:t>Guanyador</a:t>
            </a:r>
            <a:r>
              <a:rPr lang="es-ES" dirty="0" smtClean="0"/>
              <a:t>/a: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5400" b="1" i="1" dirty="0" smtClean="0"/>
              <a:t>Andrés Ordoñez Espinoza</a:t>
            </a:r>
            <a:br>
              <a:rPr lang="es-ES" sz="5400" b="1" i="1" dirty="0" smtClean="0"/>
            </a:br>
            <a:r>
              <a:rPr lang="es-ES" sz="5400" b="1" i="1" dirty="0" smtClean="0"/>
              <a:t>“</a:t>
            </a:r>
            <a:r>
              <a:rPr lang="es-ES" sz="5400" b="1" i="1" dirty="0" err="1" smtClean="0"/>
              <a:t>Simetria</a:t>
            </a:r>
            <a:r>
              <a:rPr lang="es-ES" sz="5400" b="1" i="1" dirty="0" smtClean="0"/>
              <a:t> natural”</a:t>
            </a:r>
            <a:endParaRPr lang="es-ES" sz="5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7205" y="565972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s-ES" sz="2800" dirty="0" smtClean="0">
                <a:solidFill>
                  <a:sysClr val="windowText" lastClr="000000"/>
                </a:solidFill>
              </a:rPr>
              <a:t>Armando Patricio Martínez (1r B)</a:t>
            </a:r>
          </a:p>
          <a:p>
            <a:r>
              <a:rPr lang="es-ES" sz="2800" dirty="0" smtClean="0">
                <a:solidFill>
                  <a:sysClr val="windowText" lastClr="000000"/>
                </a:solidFill>
              </a:rPr>
              <a:t>“</a:t>
            </a:r>
            <a:r>
              <a:rPr lang="ca-ES" sz="2800" dirty="0" smtClean="0">
                <a:solidFill>
                  <a:sysClr val="windowText" lastClr="000000"/>
                </a:solidFill>
              </a:rPr>
              <a:t>Circumferència o heptàgon?”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19727"/>
            <a:ext cx="7515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50435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Andrés Ordoñez Espinoza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Simetria</a:t>
            </a:r>
            <a:r>
              <a:rPr lang="es-ES" sz="2800" dirty="0" smtClean="0"/>
              <a:t> natural”</a:t>
            </a:r>
            <a:endParaRPr lang="es-E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17650"/>
            <a:ext cx="6115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824163"/>
            <a:ext cx="552926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6120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Berta Miró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Òvals</a:t>
            </a:r>
            <a:r>
              <a:rPr lang="es-ES" sz="2800" dirty="0" smtClean="0"/>
              <a:t> a </a:t>
            </a:r>
            <a:r>
              <a:rPr lang="es-ES" sz="2800" dirty="0" err="1" smtClean="0"/>
              <a:t>l’infinit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33" y="755649"/>
            <a:ext cx="4002376" cy="53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6967" y="3121152"/>
            <a:ext cx="9071640" cy="768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5400" b="1" i="1" dirty="0" smtClean="0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Bon Sant Jordi a tothom!</a:t>
            </a:r>
            <a:endParaRPr lang="ca-ES" sz="5400" b="1" i="1" dirty="0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5585040"/>
            <a:ext cx="9071640" cy="1536119"/>
          </a:xfrm>
        </p:spPr>
        <p:txBody>
          <a:bodyPr/>
          <a:lstStyle/>
          <a:p>
            <a:pPr lvl="0"/>
            <a:r>
              <a:rPr lang="es-ES" sz="2800" dirty="0" smtClean="0"/>
              <a:t>Andrea García (1r B)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“El túnel </a:t>
            </a:r>
            <a:r>
              <a:rPr lang="es-ES" sz="2800" dirty="0" err="1" smtClean="0"/>
              <a:t>dels</a:t>
            </a:r>
            <a:r>
              <a:rPr lang="es-ES" sz="2800" dirty="0" smtClean="0"/>
              <a:t> </a:t>
            </a:r>
            <a:r>
              <a:rPr lang="es-ES" sz="2800" dirty="0" err="1" smtClean="0"/>
              <a:t>triangles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833582"/>
            <a:ext cx="80676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579384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Celia </a:t>
            </a:r>
            <a:r>
              <a:rPr lang="es-ES" sz="2800" dirty="0" err="1" smtClean="0"/>
              <a:t>Piedrafita</a:t>
            </a:r>
            <a:r>
              <a:rPr lang="es-ES" sz="2800" dirty="0" smtClean="0"/>
              <a:t> (2n D)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ca-ES" sz="2800" dirty="0" smtClean="0"/>
              <a:t>Flor geomètrica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70" y="719281"/>
            <a:ext cx="6496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03999" y="6048000"/>
            <a:ext cx="9071640" cy="1262160"/>
          </a:xfrm>
        </p:spPr>
        <p:txBody>
          <a:bodyPr/>
          <a:lstStyle/>
          <a:p>
            <a:pPr lvl="0"/>
            <a:r>
              <a:rPr lang="es-ES" sz="2800" dirty="0" smtClean="0"/>
              <a:t>Laia Costa </a:t>
            </a:r>
            <a:r>
              <a:rPr lang="es-ES" sz="2800" dirty="0"/>
              <a:t>(2n </a:t>
            </a:r>
            <a:r>
              <a:rPr lang="es-ES" sz="2800" dirty="0" smtClean="0"/>
              <a:t>C)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“</a:t>
            </a:r>
            <a:r>
              <a:rPr lang="es-ES" sz="2800" dirty="0" err="1" smtClean="0"/>
              <a:t>Paral·leles</a:t>
            </a:r>
            <a:r>
              <a:rPr lang="es-ES" sz="2800" dirty="0" smtClean="0"/>
              <a:t> </a:t>
            </a:r>
            <a:r>
              <a:rPr lang="es-ES" sz="2800" dirty="0" err="1" smtClean="0"/>
              <a:t>infinites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917142"/>
            <a:ext cx="6057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50663" y="1777944"/>
            <a:ext cx="9071640" cy="3545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ca-ES" sz="6000" i="1" dirty="0" smtClean="0">
                <a:solidFill>
                  <a:sysClr val="windowText" lastClr="000000"/>
                </a:solidFill>
              </a:rPr>
              <a:t>I el guanyador/a és...</a:t>
            </a:r>
            <a:endParaRPr lang="es-ES" sz="60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50663" y="1777944"/>
            <a:ext cx="9071640" cy="3545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s-ES" b="1" i="1" dirty="0" smtClean="0"/>
              <a:t>Armando Martínez</a:t>
            </a:r>
            <a:r>
              <a:rPr lang="es-ES" b="1" i="1" dirty="0"/>
              <a:t/>
            </a:r>
            <a:br>
              <a:rPr lang="es-ES" b="1" i="1" dirty="0"/>
            </a:br>
            <a:r>
              <a:rPr lang="es-ES" b="1" i="1" dirty="0" smtClean="0"/>
              <a:t>“</a:t>
            </a:r>
            <a:r>
              <a:rPr lang="es-ES" b="1" i="1" dirty="0" err="1" smtClean="0"/>
              <a:t>Circumferència</a:t>
            </a:r>
            <a:r>
              <a:rPr lang="es-ES" b="1" i="1" dirty="0" smtClean="0"/>
              <a:t> o </a:t>
            </a:r>
            <a:r>
              <a:rPr lang="es-ES" b="1" i="1" dirty="0" err="1" smtClean="0"/>
              <a:t>heptàgon</a:t>
            </a:r>
            <a:r>
              <a:rPr lang="es-ES" b="1" i="1" dirty="0" smtClean="0"/>
              <a:t>?</a:t>
            </a:r>
            <a:r>
              <a:rPr lang="ca-ES" b="1" i="1" dirty="0" smtClean="0"/>
              <a:t>”</a:t>
            </a:r>
            <a:r>
              <a:rPr lang="es-ES" dirty="0" smtClean="0">
                <a:solidFill>
                  <a:sysClr val="windowText" lastClr="000000"/>
                </a:solidFill>
              </a:rPr>
              <a:t/>
            </a:r>
            <a:br>
              <a:rPr lang="es-ES" dirty="0" smtClean="0">
                <a:solidFill>
                  <a:sysClr val="windowText" lastClr="000000"/>
                </a:solidFill>
              </a:rPr>
            </a:br>
            <a:endParaRPr lang="es-ES" sz="54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7205" y="565972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r>
              <a:rPr sz="2800" dirty="0" smtClean="0">
                <a:solidFill>
                  <a:sysClr val="windowText" lastClr="000000"/>
                </a:solidFill>
              </a:rPr>
              <a:t>Armando Patricio Martínez (1r B)</a:t>
            </a:r>
          </a:p>
          <a:p>
            <a:r>
              <a:rPr sz="2800" dirty="0" smtClean="0">
                <a:solidFill>
                  <a:sysClr val="windowText" lastClr="000000"/>
                </a:solidFill>
              </a:rPr>
              <a:t>“</a:t>
            </a:r>
            <a:r>
              <a:rPr lang="ca-ES" sz="2800" dirty="0" smtClean="0">
                <a:solidFill>
                  <a:sysClr val="windowText" lastClr="000000"/>
                </a:solidFill>
              </a:rPr>
              <a:t>Circumferència o heptàgon?”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19727"/>
            <a:ext cx="7515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314</Words>
  <Application>Microsoft Office PowerPoint</Application>
  <PresentationFormat>Personalizado</PresentationFormat>
  <Paragraphs>91</Paragraphs>
  <Slides>33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Predeterminado</vt:lpstr>
      <vt:lpstr>Presentación de PowerPoint</vt:lpstr>
      <vt:lpstr>Primer d'ESO</vt:lpstr>
      <vt:lpstr>Presentación de PowerPoint</vt:lpstr>
      <vt:lpstr>Andrea García (1r B) “El túnel dels triangles”</vt:lpstr>
      <vt:lpstr>Celia Piedrafita (2n D) “Flor geomètrica”</vt:lpstr>
      <vt:lpstr>Laia Costa (2n C) “Paral·leles infinites”</vt:lpstr>
      <vt:lpstr>Presentación de PowerPoint</vt:lpstr>
      <vt:lpstr>Presentación de PowerPoint</vt:lpstr>
      <vt:lpstr>Presentación de PowerPoint</vt:lpstr>
      <vt:lpstr>Presentación de PowerPoint</vt:lpstr>
      <vt:lpstr>Celia Piedrafita (2n D) “Flor geomètrica”</vt:lpstr>
      <vt:lpstr>Tercer d'ESO</vt:lpstr>
      <vt:lpstr> Meritxell Lozano (3r D) “el Teorema de Tales”</vt:lpstr>
      <vt:lpstr>Roger Expósito (3r C) “Vector cap al cel”</vt:lpstr>
      <vt:lpstr> Julia Hidalgo Canet (4rt A) “Entre parèntesi”</vt:lpstr>
      <vt:lpstr>Carme López Sánchez (4rt C) “Infinit circulant”</vt:lpstr>
      <vt:lpstr>Iker Uviedo (4rt B) “Escalant l’escalè”</vt:lpstr>
      <vt:lpstr>Presentación de PowerPoint</vt:lpstr>
      <vt:lpstr>Guanyadora:  Carme López Sánchez “Infinit circulant”</vt:lpstr>
      <vt:lpstr>Carme López Sánchez (4rt C) “Infinit circulant”</vt:lpstr>
      <vt:lpstr>Presentación de PowerPoint</vt:lpstr>
      <vt:lpstr> Meritxell Lozano (3r D) “el Teorema de Tales”</vt:lpstr>
      <vt:lpstr>Batxillerat</vt:lpstr>
      <vt:lpstr>Berta Miró “Òvals a l’infinit”</vt:lpstr>
      <vt:lpstr>Camèlia Calin “Pòdium tangencial”</vt:lpstr>
      <vt:lpstr>Andrés Ordoñez Espinoza “Simetria natural”</vt:lpstr>
      <vt:lpstr>Ana Lin Estrada “Línies discontínues”</vt:lpstr>
      <vt:lpstr>Presentación de PowerPoint</vt:lpstr>
      <vt:lpstr>Guanyador/a:  Andrés Ordoñez Espinoza “Simetria natural”</vt:lpstr>
      <vt:lpstr>Andrés Ordoñez Espinoza “Simetria natural”</vt:lpstr>
      <vt:lpstr>Presentación de PowerPoint</vt:lpstr>
      <vt:lpstr>Berta Miró “Òvals a l’infinit”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Tonyi</dc:creator>
  <cp:lastModifiedBy>Vicenç</cp:lastModifiedBy>
  <cp:revision>81</cp:revision>
  <dcterms:created xsi:type="dcterms:W3CDTF">2015-04-20T15:49:17Z</dcterms:created>
  <dcterms:modified xsi:type="dcterms:W3CDTF">2017-04-24T16:10:18Z</dcterms:modified>
</cp:coreProperties>
</file>