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86" r:id="rId4"/>
    <p:sldId id="260" r:id="rId5"/>
    <p:sldId id="287" r:id="rId6"/>
    <p:sldId id="261" r:id="rId7"/>
    <p:sldId id="288" r:id="rId8"/>
    <p:sldId id="262" r:id="rId9"/>
    <p:sldId id="289" r:id="rId10"/>
    <p:sldId id="263" r:id="rId11"/>
    <p:sldId id="290" r:id="rId12"/>
    <p:sldId id="264" r:id="rId13"/>
    <p:sldId id="291" r:id="rId14"/>
    <p:sldId id="265" r:id="rId15"/>
    <p:sldId id="292" r:id="rId16"/>
    <p:sldId id="266" r:id="rId17"/>
    <p:sldId id="293" r:id="rId18"/>
    <p:sldId id="267" r:id="rId19"/>
    <p:sldId id="294" r:id="rId20"/>
    <p:sldId id="268" r:id="rId21"/>
    <p:sldId id="295" r:id="rId22"/>
    <p:sldId id="269" r:id="rId23"/>
    <p:sldId id="296" r:id="rId24"/>
    <p:sldId id="270" r:id="rId25"/>
    <p:sldId id="297" r:id="rId26"/>
    <p:sldId id="271" r:id="rId27"/>
    <p:sldId id="298" r:id="rId28"/>
    <p:sldId id="272" r:id="rId29"/>
    <p:sldId id="299" r:id="rId30"/>
    <p:sldId id="273" r:id="rId31"/>
    <p:sldId id="300" r:id="rId32"/>
    <p:sldId id="274" r:id="rId33"/>
    <p:sldId id="301" r:id="rId34"/>
    <p:sldId id="275" r:id="rId35"/>
    <p:sldId id="276" r:id="rId36"/>
    <p:sldId id="277" r:id="rId37"/>
    <p:sldId id="278" r:id="rId38"/>
    <p:sldId id="279" r:id="rId39"/>
    <p:sldId id="280" r:id="rId40"/>
    <p:sldId id="281" r:id="rId41"/>
    <p:sldId id="282" r:id="rId42"/>
    <p:sldId id="257" r:id="rId43"/>
    <p:sldId id="258" r:id="rId44"/>
    <p:sldId id="284" r:id="rId45"/>
    <p:sldId id="283" r:id="rId4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7A847CFC-816F-41D0-AAC0-9BF4FEBC753E}" type="datetimeFigureOut">
              <a:rPr lang="es-ES" smtClean="0"/>
              <a:t>09/11/2017</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32FADFE-3B8F-471C-ABF0-DBC7717ECBBC}" type="slidenum">
              <a:rPr lang="es-ES" smtClean="0"/>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t>09/11/2017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t>09/11/2017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7A847CFC-816F-41D0-AAC0-9BF4FEBC753E}" type="datetimeFigureOut">
              <a:rPr lang="es-ES" smtClean="0"/>
              <a:t>09/11/2017</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7A847CFC-816F-41D0-AAC0-9BF4FEBC753E}" type="datetimeFigureOut">
              <a:rPr lang="es-ES" smtClean="0"/>
              <a:t>09/11/2017</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132FADFE-3B8F-471C-ABF0-DBC7717ECBBC}" type="slidenum">
              <a:rPr lang="es-ES" smtClean="0"/>
              <a:t>‹#›</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7A847CFC-816F-41D0-AAC0-9BF4FEBC753E}" type="datetimeFigureOut">
              <a:rPr lang="es-ES" smtClean="0"/>
              <a:t>09/11/2017</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132FADFE-3B8F-471C-ABF0-DBC7717ECBBC}" type="slidenum">
              <a:rPr lang="es-ES" smtClean="0"/>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7A847CFC-816F-41D0-AAC0-9BF4FEBC753E}" type="datetimeFigureOut">
              <a:rPr lang="es-ES" smtClean="0"/>
              <a:t>09/11/2017</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32FADFE-3B8F-471C-ABF0-DBC7717ECBBC}"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t>09/11/2017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7A847CFC-816F-41D0-AAC0-9BF4FEBC753E}" type="datetimeFigureOut">
              <a:rPr lang="es-ES" smtClean="0"/>
              <a:t>09/11/2017</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132FADFE-3B8F-471C-ABF0-DBC7717ECBBC}"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7A847CFC-816F-41D0-AAC0-9BF4FEBC753E}" type="datetimeFigureOut">
              <a:rPr lang="es-ES" smtClean="0"/>
              <a:t>09/11/2017</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32FADFE-3B8F-471C-ABF0-DBC7717ECBBC}"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7A847CFC-816F-41D0-AAC0-9BF4FEBC753E}" type="datetimeFigureOut">
              <a:rPr lang="es-ES" smtClean="0"/>
              <a:t>09/11/2017</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32FADFE-3B8F-471C-ABF0-DBC7717ECBBC}"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A847CFC-816F-41D0-AAC0-9BF4FEBC753E}" type="datetimeFigureOut">
              <a:rPr lang="es-ES" smtClean="0"/>
              <a:t>09/11/2017</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32FADFE-3B8F-471C-ABF0-DBC7717ECBBC}" type="slidenum">
              <a:rPr lang="es-ES" smtClean="0"/>
              <a:t>‹#›</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dirty="0" err="1"/>
              <a:t>Vamos</a:t>
            </a:r>
            <a:r>
              <a:rPr lang="en-US" dirty="0"/>
              <a:t> a </a:t>
            </a:r>
            <a:r>
              <a:rPr lang="en-US" dirty="0" err="1"/>
              <a:t>repasar</a:t>
            </a:r>
            <a:r>
              <a:rPr lang="en-US" dirty="0"/>
              <a:t>!</a:t>
            </a:r>
          </a:p>
        </p:txBody>
      </p:sp>
      <p:sp>
        <p:nvSpPr>
          <p:cNvPr id="3" name="2 Subtítulo"/>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37528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El té verde contiene compuestos antioxidantes beneficiosos.</a:t>
            </a:r>
          </a:p>
          <a:p>
            <a:r>
              <a:rPr lang="es-ES" dirty="0"/>
              <a:t>b) El te verde contiene compuestos antioxidantes beneficiosos.</a:t>
            </a:r>
          </a:p>
          <a:p>
            <a:r>
              <a:rPr lang="es-ES" dirty="0"/>
              <a:t>c) El té verde contiene compuestos </a:t>
            </a:r>
            <a:r>
              <a:rPr lang="es-ES" dirty="0" err="1"/>
              <a:t>antiosidantes</a:t>
            </a:r>
            <a:r>
              <a:rPr lang="es-ES" dirty="0"/>
              <a:t> beneficiosos.</a:t>
            </a:r>
            <a:endParaRPr lang="en-US" dirty="0"/>
          </a:p>
        </p:txBody>
      </p:sp>
    </p:spTree>
    <p:extLst>
      <p:ext uri="{BB962C8B-B14F-4D97-AF65-F5344CB8AC3E}">
        <p14:creationId xmlns:p14="http://schemas.microsoft.com/office/powerpoint/2010/main" val="396646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00B050"/>
                </a:solidFill>
              </a:rPr>
              <a:t>a) El té verde contiene compuestos antioxidantes beneficiosos.</a:t>
            </a:r>
          </a:p>
          <a:p>
            <a:r>
              <a:rPr lang="es-ES" dirty="0">
                <a:solidFill>
                  <a:srgbClr val="FF0000"/>
                </a:solidFill>
              </a:rPr>
              <a:t>b) El te verde contiene compuestos antioxidantes beneficiosos.</a:t>
            </a:r>
          </a:p>
          <a:p>
            <a:r>
              <a:rPr lang="es-ES" dirty="0">
                <a:solidFill>
                  <a:srgbClr val="FF0000"/>
                </a:solidFill>
              </a:rPr>
              <a:t>c) El té verde contiene compuestos </a:t>
            </a:r>
            <a:r>
              <a:rPr lang="es-ES" dirty="0" err="1">
                <a:solidFill>
                  <a:srgbClr val="FF0000"/>
                </a:solidFill>
              </a:rPr>
              <a:t>antiosidantes</a:t>
            </a:r>
            <a:r>
              <a:rPr lang="es-ES" dirty="0">
                <a:solidFill>
                  <a:srgbClr val="FF0000"/>
                </a:solidFill>
              </a:rPr>
              <a:t> beneficiosos.</a:t>
            </a:r>
            <a:endParaRPr lang="en-US" dirty="0">
              <a:solidFill>
                <a:srgbClr val="FF0000"/>
              </a:solidFill>
            </a:endParaRPr>
          </a:p>
        </p:txBody>
      </p:sp>
    </p:spTree>
    <p:extLst>
      <p:ext uri="{BB962C8B-B14F-4D97-AF65-F5344CB8AC3E}">
        <p14:creationId xmlns:p14="http://schemas.microsoft.com/office/powerpoint/2010/main" val="4283652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Té he comprado una corbata en una tienda de moda.</a:t>
            </a:r>
          </a:p>
          <a:p>
            <a:r>
              <a:rPr lang="es-ES" dirty="0"/>
              <a:t>b) Te he comprado una </a:t>
            </a:r>
            <a:r>
              <a:rPr lang="es-ES" dirty="0" err="1"/>
              <a:t>corvata</a:t>
            </a:r>
            <a:r>
              <a:rPr lang="es-ES" dirty="0"/>
              <a:t> en una tienda de moda.</a:t>
            </a:r>
          </a:p>
          <a:p>
            <a:r>
              <a:rPr lang="es-ES" dirty="0"/>
              <a:t>c) Te he comprado una corbata en una tienda de moda.</a:t>
            </a:r>
            <a:endParaRPr lang="en-US" dirty="0"/>
          </a:p>
        </p:txBody>
      </p:sp>
    </p:spTree>
    <p:extLst>
      <p:ext uri="{BB962C8B-B14F-4D97-AF65-F5344CB8AC3E}">
        <p14:creationId xmlns:p14="http://schemas.microsoft.com/office/powerpoint/2010/main" val="3759550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FF0000"/>
                </a:solidFill>
              </a:rPr>
              <a:t>a) Té he comprado una corbata en una tienda de moda.</a:t>
            </a:r>
          </a:p>
          <a:p>
            <a:r>
              <a:rPr lang="es-ES" dirty="0">
                <a:solidFill>
                  <a:srgbClr val="FF0000"/>
                </a:solidFill>
              </a:rPr>
              <a:t>b) Te he comprado una </a:t>
            </a:r>
            <a:r>
              <a:rPr lang="es-ES" dirty="0" err="1">
                <a:solidFill>
                  <a:srgbClr val="FF0000"/>
                </a:solidFill>
              </a:rPr>
              <a:t>corvata</a:t>
            </a:r>
            <a:r>
              <a:rPr lang="es-ES" dirty="0">
                <a:solidFill>
                  <a:srgbClr val="FF0000"/>
                </a:solidFill>
              </a:rPr>
              <a:t> en una tienda de moda.</a:t>
            </a:r>
          </a:p>
          <a:p>
            <a:r>
              <a:rPr lang="es-ES" dirty="0">
                <a:solidFill>
                  <a:srgbClr val="00B050"/>
                </a:solidFill>
              </a:rPr>
              <a:t>c) Te he comprado una corbata en una tienda de moda.</a:t>
            </a:r>
            <a:endParaRPr lang="en-US" dirty="0">
              <a:solidFill>
                <a:srgbClr val="00B050"/>
              </a:solidFill>
            </a:endParaRPr>
          </a:p>
        </p:txBody>
      </p:sp>
    </p:spTree>
    <p:extLst>
      <p:ext uri="{BB962C8B-B14F-4D97-AF65-F5344CB8AC3E}">
        <p14:creationId xmlns:p14="http://schemas.microsoft.com/office/powerpoint/2010/main" val="586097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Espero que el sueldo de para hacerle un regalo a mi abuela.</a:t>
            </a:r>
          </a:p>
          <a:p>
            <a:r>
              <a:rPr lang="es-ES" dirty="0"/>
              <a:t>b) Espero que el sueldo dé para hacerle un regalo a mi abuela.</a:t>
            </a:r>
          </a:p>
          <a:p>
            <a:r>
              <a:rPr lang="es-ES" dirty="0"/>
              <a:t>c) Espero que el sueldo dé para hacerle un regalo a mí abuela.</a:t>
            </a:r>
            <a:endParaRPr lang="en-US" dirty="0"/>
          </a:p>
        </p:txBody>
      </p:sp>
    </p:spTree>
    <p:extLst>
      <p:ext uri="{BB962C8B-B14F-4D97-AF65-F5344CB8AC3E}">
        <p14:creationId xmlns:p14="http://schemas.microsoft.com/office/powerpoint/2010/main" val="1972457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FF0000"/>
                </a:solidFill>
              </a:rPr>
              <a:t>a) Espero que el sueldo de para hacerle un regalo a mi abuela.</a:t>
            </a:r>
          </a:p>
          <a:p>
            <a:r>
              <a:rPr lang="es-ES" dirty="0">
                <a:solidFill>
                  <a:srgbClr val="00B050"/>
                </a:solidFill>
              </a:rPr>
              <a:t>b) Espero que el sueldo dé para hacerle un regalo a mi abuela.</a:t>
            </a:r>
          </a:p>
          <a:p>
            <a:r>
              <a:rPr lang="es-ES" dirty="0">
                <a:solidFill>
                  <a:srgbClr val="FF0000"/>
                </a:solidFill>
              </a:rPr>
              <a:t>c) Espero que el sueldo dé para hacerle un regalo a mí abuela.</a:t>
            </a:r>
            <a:endParaRPr lang="en-US" dirty="0">
              <a:solidFill>
                <a:srgbClr val="FF0000"/>
              </a:solidFill>
            </a:endParaRPr>
          </a:p>
        </p:txBody>
      </p:sp>
    </p:spTree>
    <p:extLst>
      <p:ext uri="{BB962C8B-B14F-4D97-AF65-F5344CB8AC3E}">
        <p14:creationId xmlns:p14="http://schemas.microsoft.com/office/powerpoint/2010/main" val="684905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Yo no sé nada del alboroto en el salón de te.</a:t>
            </a:r>
          </a:p>
          <a:p>
            <a:r>
              <a:rPr lang="es-ES" dirty="0"/>
              <a:t>b) Yo no se nada del alboroto en el salón de té.</a:t>
            </a:r>
          </a:p>
          <a:p>
            <a:r>
              <a:rPr lang="es-ES" dirty="0"/>
              <a:t>c) Yo no sé nada del alboroto en el salón de té.</a:t>
            </a:r>
            <a:endParaRPr lang="en-US" dirty="0"/>
          </a:p>
        </p:txBody>
      </p:sp>
    </p:spTree>
    <p:extLst>
      <p:ext uri="{BB962C8B-B14F-4D97-AF65-F5344CB8AC3E}">
        <p14:creationId xmlns:p14="http://schemas.microsoft.com/office/powerpoint/2010/main" val="2188991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FF0000"/>
                </a:solidFill>
              </a:rPr>
              <a:t>a) Yo no sé nada del alboroto en el salón de te.</a:t>
            </a:r>
          </a:p>
          <a:p>
            <a:r>
              <a:rPr lang="es-ES" dirty="0">
                <a:solidFill>
                  <a:srgbClr val="FF0000"/>
                </a:solidFill>
              </a:rPr>
              <a:t>b) Yo no se nada del alboroto en el salón de té.</a:t>
            </a:r>
          </a:p>
          <a:p>
            <a:r>
              <a:rPr lang="es-ES" dirty="0">
                <a:solidFill>
                  <a:srgbClr val="00B050"/>
                </a:solidFill>
              </a:rPr>
              <a:t>c) Yo no sé nada del alboroto en el salón de té.</a:t>
            </a:r>
            <a:endParaRPr lang="en-US" dirty="0">
              <a:solidFill>
                <a:srgbClr val="00B050"/>
              </a:solidFill>
            </a:endParaRPr>
          </a:p>
        </p:txBody>
      </p:sp>
    </p:spTree>
    <p:extLst>
      <p:ext uri="{BB962C8B-B14F-4D97-AF65-F5344CB8AC3E}">
        <p14:creationId xmlns:p14="http://schemas.microsoft.com/office/powerpoint/2010/main" val="2594455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Esta vez sí lo habían detenido con pruebas </a:t>
            </a:r>
            <a:r>
              <a:rPr lang="es-ES" dirty="0" err="1"/>
              <a:t>culpatorias</a:t>
            </a:r>
            <a:r>
              <a:rPr lang="es-ES" dirty="0"/>
              <a:t>.</a:t>
            </a:r>
          </a:p>
          <a:p>
            <a:r>
              <a:rPr lang="es-ES" dirty="0"/>
              <a:t>b) Esta vez si lo habían detenido con pruebas </a:t>
            </a:r>
            <a:r>
              <a:rPr lang="es-ES" dirty="0" err="1"/>
              <a:t>culpatorias</a:t>
            </a:r>
            <a:r>
              <a:rPr lang="es-ES" dirty="0"/>
              <a:t>.</a:t>
            </a:r>
          </a:p>
          <a:p>
            <a:r>
              <a:rPr lang="es-ES" dirty="0"/>
              <a:t>c) Esta vez sí lo </a:t>
            </a:r>
            <a:r>
              <a:rPr lang="es-ES" dirty="0" err="1"/>
              <a:t>habian</a:t>
            </a:r>
            <a:r>
              <a:rPr lang="es-ES" dirty="0"/>
              <a:t> detenido con pruebas </a:t>
            </a:r>
            <a:r>
              <a:rPr lang="es-ES" dirty="0" err="1"/>
              <a:t>culpatorias</a:t>
            </a:r>
            <a:r>
              <a:rPr lang="es-ES" dirty="0"/>
              <a:t>.</a:t>
            </a:r>
            <a:endParaRPr lang="en-US" dirty="0"/>
          </a:p>
        </p:txBody>
      </p:sp>
    </p:spTree>
    <p:extLst>
      <p:ext uri="{BB962C8B-B14F-4D97-AF65-F5344CB8AC3E}">
        <p14:creationId xmlns:p14="http://schemas.microsoft.com/office/powerpoint/2010/main" val="2846015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00B050"/>
                </a:solidFill>
              </a:rPr>
              <a:t>a) Esta vez sí lo habían detenido con pruebas </a:t>
            </a:r>
            <a:r>
              <a:rPr lang="es-ES" dirty="0" err="1">
                <a:solidFill>
                  <a:srgbClr val="00B050"/>
                </a:solidFill>
              </a:rPr>
              <a:t>culpatorias</a:t>
            </a:r>
            <a:r>
              <a:rPr lang="es-ES" dirty="0">
                <a:solidFill>
                  <a:srgbClr val="00B050"/>
                </a:solidFill>
              </a:rPr>
              <a:t>.</a:t>
            </a:r>
          </a:p>
          <a:p>
            <a:r>
              <a:rPr lang="es-ES" dirty="0">
                <a:solidFill>
                  <a:srgbClr val="FF0000"/>
                </a:solidFill>
              </a:rPr>
              <a:t>b) Esta vez si lo habían detenido con pruebas </a:t>
            </a:r>
            <a:r>
              <a:rPr lang="es-ES" dirty="0" err="1">
                <a:solidFill>
                  <a:srgbClr val="FF0000"/>
                </a:solidFill>
              </a:rPr>
              <a:t>culpatorias</a:t>
            </a:r>
            <a:r>
              <a:rPr lang="es-ES" dirty="0">
                <a:solidFill>
                  <a:srgbClr val="FF0000"/>
                </a:solidFill>
              </a:rPr>
              <a:t>.</a:t>
            </a:r>
          </a:p>
          <a:p>
            <a:r>
              <a:rPr lang="es-ES" dirty="0">
                <a:solidFill>
                  <a:srgbClr val="FF0000"/>
                </a:solidFill>
              </a:rPr>
              <a:t>c) Esta vez sí lo </a:t>
            </a:r>
            <a:r>
              <a:rPr lang="es-ES" dirty="0" err="1">
                <a:solidFill>
                  <a:srgbClr val="FF0000"/>
                </a:solidFill>
              </a:rPr>
              <a:t>habian</a:t>
            </a:r>
            <a:r>
              <a:rPr lang="es-ES" dirty="0">
                <a:solidFill>
                  <a:srgbClr val="FF0000"/>
                </a:solidFill>
              </a:rPr>
              <a:t> detenido con pruebas </a:t>
            </a:r>
            <a:r>
              <a:rPr lang="es-ES" dirty="0" err="1">
                <a:solidFill>
                  <a:srgbClr val="FF0000"/>
                </a:solidFill>
              </a:rPr>
              <a:t>culpatorias</a:t>
            </a:r>
            <a:r>
              <a:rPr lang="es-ES" dirty="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56796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4000" dirty="0"/>
              <a:t>ORTOGRAFÍA Y MONOSÍLABOS</a:t>
            </a:r>
          </a:p>
        </p:txBody>
      </p:sp>
      <p:sp>
        <p:nvSpPr>
          <p:cNvPr id="3" name="2 Marcador de contenido" title="Gubu"/>
          <p:cNvSpPr>
            <a:spLocks noGrp="1"/>
          </p:cNvSpPr>
          <p:nvPr>
            <p:ph idx="1"/>
          </p:nvPr>
        </p:nvSpPr>
        <p:spPr/>
        <p:txBody>
          <a:bodyPr/>
          <a:lstStyle/>
          <a:p>
            <a:r>
              <a:rPr lang="es-ES" dirty="0">
                <a:latin typeface="Arial Rounded MT Bold" panose="020F0704030504030204" pitchFamily="34" charset="77"/>
              </a:rPr>
              <a:t>a) Si se dice sí a la primera opción márcala con una cruz.</a:t>
            </a:r>
          </a:p>
          <a:p>
            <a:r>
              <a:rPr lang="es-ES" dirty="0">
                <a:latin typeface="Arial Rounded MT Bold" panose="020F0704030504030204" pitchFamily="34" charset="77"/>
              </a:rPr>
              <a:t>b) Si se dice si a la primera opción márcala con una cruz.</a:t>
            </a:r>
          </a:p>
          <a:p>
            <a:r>
              <a:rPr lang="es-ES" dirty="0">
                <a:latin typeface="Arial Rounded MT Bold" panose="020F0704030504030204" pitchFamily="34" charset="77"/>
              </a:rPr>
              <a:t>c) Si se dice sí a la primera opción </a:t>
            </a:r>
            <a:r>
              <a:rPr lang="es-ES" dirty="0" err="1">
                <a:latin typeface="Arial Rounded MT Bold" panose="020F0704030504030204" pitchFamily="34" charset="77"/>
              </a:rPr>
              <a:t>marcala</a:t>
            </a:r>
            <a:r>
              <a:rPr lang="es-ES" dirty="0">
                <a:latin typeface="Arial Rounded MT Bold" panose="020F0704030504030204" pitchFamily="34" charset="77"/>
              </a:rPr>
              <a:t> con una cruz.</a:t>
            </a:r>
            <a:endParaRPr lang="en-US" dirty="0">
              <a:latin typeface="Arial Rounded MT Bold" panose="020F0704030504030204" pitchFamily="34" charset="77"/>
            </a:endParaRPr>
          </a:p>
        </p:txBody>
      </p:sp>
    </p:spTree>
    <p:extLst>
      <p:ext uri="{BB962C8B-B14F-4D97-AF65-F5344CB8AC3E}">
        <p14:creationId xmlns:p14="http://schemas.microsoft.com/office/powerpoint/2010/main" val="2761980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Él historial de </a:t>
            </a:r>
            <a:r>
              <a:rPr lang="es-ES" dirty="0" err="1"/>
              <a:t>Hernesto</a:t>
            </a:r>
            <a:r>
              <a:rPr lang="es-ES" dirty="0"/>
              <a:t> era impresionante.</a:t>
            </a:r>
          </a:p>
          <a:p>
            <a:r>
              <a:rPr lang="es-ES" dirty="0"/>
              <a:t>b) El historial de Ernesto era impresionante.</a:t>
            </a:r>
          </a:p>
          <a:p>
            <a:r>
              <a:rPr lang="es-ES" dirty="0"/>
              <a:t>c) El </a:t>
            </a:r>
            <a:r>
              <a:rPr lang="es-ES" dirty="0" err="1"/>
              <a:t>istorial</a:t>
            </a:r>
            <a:r>
              <a:rPr lang="es-ES" dirty="0"/>
              <a:t> de Ernesto era impresionante.</a:t>
            </a:r>
            <a:endParaRPr lang="en-US" dirty="0"/>
          </a:p>
        </p:txBody>
      </p:sp>
    </p:spTree>
    <p:extLst>
      <p:ext uri="{BB962C8B-B14F-4D97-AF65-F5344CB8AC3E}">
        <p14:creationId xmlns:p14="http://schemas.microsoft.com/office/powerpoint/2010/main" val="734521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FF0000"/>
                </a:solidFill>
              </a:rPr>
              <a:t>a) Él historial de </a:t>
            </a:r>
            <a:r>
              <a:rPr lang="es-ES" dirty="0" err="1">
                <a:solidFill>
                  <a:srgbClr val="FF0000"/>
                </a:solidFill>
              </a:rPr>
              <a:t>Hernesto</a:t>
            </a:r>
            <a:r>
              <a:rPr lang="es-ES" dirty="0">
                <a:solidFill>
                  <a:srgbClr val="FF0000"/>
                </a:solidFill>
              </a:rPr>
              <a:t> era impresionante.</a:t>
            </a:r>
          </a:p>
          <a:p>
            <a:r>
              <a:rPr lang="es-ES" dirty="0">
                <a:solidFill>
                  <a:srgbClr val="00B050"/>
                </a:solidFill>
              </a:rPr>
              <a:t>b) El historial de Ernesto era impresionante.</a:t>
            </a:r>
          </a:p>
          <a:p>
            <a:r>
              <a:rPr lang="es-ES" dirty="0">
                <a:solidFill>
                  <a:srgbClr val="FF0000"/>
                </a:solidFill>
              </a:rPr>
              <a:t>c) El </a:t>
            </a:r>
            <a:r>
              <a:rPr lang="es-ES" dirty="0" err="1">
                <a:solidFill>
                  <a:srgbClr val="FF0000"/>
                </a:solidFill>
              </a:rPr>
              <a:t>istorial</a:t>
            </a:r>
            <a:r>
              <a:rPr lang="es-ES" dirty="0">
                <a:solidFill>
                  <a:srgbClr val="FF0000"/>
                </a:solidFill>
              </a:rPr>
              <a:t> de Ernesto era impresionante.</a:t>
            </a:r>
            <a:endParaRPr lang="en-US" dirty="0">
              <a:solidFill>
                <a:srgbClr val="FF0000"/>
              </a:solidFill>
            </a:endParaRPr>
          </a:p>
        </p:txBody>
      </p:sp>
    </p:spTree>
    <p:extLst>
      <p:ext uri="{BB962C8B-B14F-4D97-AF65-F5344CB8AC3E}">
        <p14:creationId xmlns:p14="http://schemas.microsoft.com/office/powerpoint/2010/main" val="1261579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A pesar de la huelga, él se quedó en su lugar de trabajo.</a:t>
            </a:r>
          </a:p>
          <a:p>
            <a:r>
              <a:rPr lang="es-ES" dirty="0"/>
              <a:t>b) A pesar de la </a:t>
            </a:r>
            <a:r>
              <a:rPr lang="es-ES" dirty="0" err="1"/>
              <a:t>uelga</a:t>
            </a:r>
            <a:r>
              <a:rPr lang="es-ES" dirty="0"/>
              <a:t>, el se quedo en su lugar de trabajo.</a:t>
            </a:r>
          </a:p>
          <a:p>
            <a:r>
              <a:rPr lang="es-ES" dirty="0"/>
              <a:t>c) A pesar dé la huelga, él sé quedó en su lugar de trabajo.</a:t>
            </a:r>
            <a:endParaRPr lang="en-US" dirty="0"/>
          </a:p>
        </p:txBody>
      </p:sp>
    </p:spTree>
    <p:extLst>
      <p:ext uri="{BB962C8B-B14F-4D97-AF65-F5344CB8AC3E}">
        <p14:creationId xmlns:p14="http://schemas.microsoft.com/office/powerpoint/2010/main" val="1253360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00B050"/>
                </a:solidFill>
              </a:rPr>
              <a:t>a) A pesar de la huelga, él se quedó en su lugar de trabajo.</a:t>
            </a:r>
          </a:p>
          <a:p>
            <a:r>
              <a:rPr lang="es-ES" dirty="0">
                <a:solidFill>
                  <a:srgbClr val="FF0000"/>
                </a:solidFill>
              </a:rPr>
              <a:t>b) A pesar de la </a:t>
            </a:r>
            <a:r>
              <a:rPr lang="es-ES" dirty="0" err="1">
                <a:solidFill>
                  <a:srgbClr val="FF0000"/>
                </a:solidFill>
              </a:rPr>
              <a:t>uelga</a:t>
            </a:r>
            <a:r>
              <a:rPr lang="es-ES" dirty="0">
                <a:solidFill>
                  <a:srgbClr val="FF0000"/>
                </a:solidFill>
              </a:rPr>
              <a:t>, el se quedo en su lugar de trabajo.</a:t>
            </a:r>
          </a:p>
          <a:p>
            <a:r>
              <a:rPr lang="es-ES" dirty="0">
                <a:solidFill>
                  <a:srgbClr val="FF0000"/>
                </a:solidFill>
              </a:rPr>
              <a:t>c) A pesar dé la huelga, él sé quedó en su lugar de trabajo.</a:t>
            </a:r>
            <a:endParaRPr lang="en-US" dirty="0">
              <a:solidFill>
                <a:srgbClr val="FF0000"/>
              </a:solidFill>
            </a:endParaRPr>
          </a:p>
        </p:txBody>
      </p:sp>
    </p:spTree>
    <p:extLst>
      <p:ext uri="{BB962C8B-B14F-4D97-AF65-F5344CB8AC3E}">
        <p14:creationId xmlns:p14="http://schemas.microsoft.com/office/powerpoint/2010/main" val="3619988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La hermana de </a:t>
            </a:r>
            <a:r>
              <a:rPr lang="es-ES" dirty="0" err="1"/>
              <a:t>Holga</a:t>
            </a:r>
            <a:r>
              <a:rPr lang="es-ES" dirty="0"/>
              <a:t> sé comió una tarta.</a:t>
            </a:r>
          </a:p>
          <a:p>
            <a:r>
              <a:rPr lang="es-ES" dirty="0"/>
              <a:t>b) La hermana de Olga sé comió una tarta.</a:t>
            </a:r>
          </a:p>
          <a:p>
            <a:r>
              <a:rPr lang="es-ES" dirty="0"/>
              <a:t>c) La hermana de Olga se comió una tarta.</a:t>
            </a:r>
            <a:endParaRPr lang="en-US" dirty="0"/>
          </a:p>
        </p:txBody>
      </p:sp>
    </p:spTree>
    <p:extLst>
      <p:ext uri="{BB962C8B-B14F-4D97-AF65-F5344CB8AC3E}">
        <p14:creationId xmlns:p14="http://schemas.microsoft.com/office/powerpoint/2010/main" val="2229663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FF0000"/>
                </a:solidFill>
              </a:rPr>
              <a:t>a) La hermana de </a:t>
            </a:r>
            <a:r>
              <a:rPr lang="es-ES" dirty="0" err="1">
                <a:solidFill>
                  <a:srgbClr val="FF0000"/>
                </a:solidFill>
              </a:rPr>
              <a:t>Holga</a:t>
            </a:r>
            <a:r>
              <a:rPr lang="es-ES" dirty="0">
                <a:solidFill>
                  <a:srgbClr val="FF0000"/>
                </a:solidFill>
              </a:rPr>
              <a:t> sé comió una tarta.</a:t>
            </a:r>
          </a:p>
          <a:p>
            <a:r>
              <a:rPr lang="es-ES" dirty="0">
                <a:solidFill>
                  <a:srgbClr val="FF0000"/>
                </a:solidFill>
              </a:rPr>
              <a:t>b) La hermana de Olga sé comió una tarta.</a:t>
            </a:r>
          </a:p>
          <a:p>
            <a:r>
              <a:rPr lang="es-ES" dirty="0">
                <a:solidFill>
                  <a:srgbClr val="00B050"/>
                </a:solidFill>
              </a:rPr>
              <a:t>c) La hermana de Olga se comió una tarta.</a:t>
            </a:r>
            <a:endParaRPr lang="en-US" dirty="0">
              <a:solidFill>
                <a:srgbClr val="00B050"/>
              </a:solidFill>
            </a:endParaRPr>
          </a:p>
        </p:txBody>
      </p:sp>
    </p:spTree>
    <p:extLst>
      <p:ext uri="{BB962C8B-B14F-4D97-AF65-F5344CB8AC3E}">
        <p14:creationId xmlns:p14="http://schemas.microsoft.com/office/powerpoint/2010/main" val="216977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La frase "sólo se que no sé nada", es atribuida a Sócrates.</a:t>
            </a:r>
          </a:p>
          <a:p>
            <a:r>
              <a:rPr lang="es-ES" dirty="0"/>
              <a:t>b) La frase "sólo sé que no se nada", es atribuida a Sócrates.</a:t>
            </a:r>
          </a:p>
          <a:p>
            <a:r>
              <a:rPr lang="es-ES" dirty="0"/>
              <a:t>c) La frase "solo sé que no sé nada", es atribuida a Sócrates.</a:t>
            </a:r>
            <a:endParaRPr lang="en-US" dirty="0"/>
          </a:p>
        </p:txBody>
      </p:sp>
    </p:spTree>
    <p:extLst>
      <p:ext uri="{BB962C8B-B14F-4D97-AF65-F5344CB8AC3E}">
        <p14:creationId xmlns:p14="http://schemas.microsoft.com/office/powerpoint/2010/main" val="4082912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FF0000"/>
                </a:solidFill>
              </a:rPr>
              <a:t>a) La frase "sólo se que no sé nada", es atribuida a Sócrates.</a:t>
            </a:r>
          </a:p>
          <a:p>
            <a:r>
              <a:rPr lang="es-ES" dirty="0">
                <a:solidFill>
                  <a:srgbClr val="FF0000"/>
                </a:solidFill>
              </a:rPr>
              <a:t>b) La frase "sólo sé que no se nada", es atribuida a Sócrates.</a:t>
            </a:r>
          </a:p>
          <a:p>
            <a:r>
              <a:rPr lang="es-ES" dirty="0">
                <a:solidFill>
                  <a:srgbClr val="00B050"/>
                </a:solidFill>
              </a:rPr>
              <a:t>c) La frase "solo sé que no sé nada", es atribuida a Sócrates.</a:t>
            </a:r>
            <a:endParaRPr lang="en-US" dirty="0">
              <a:solidFill>
                <a:srgbClr val="00B050"/>
              </a:solidFill>
            </a:endParaRPr>
          </a:p>
        </p:txBody>
      </p:sp>
    </p:spTree>
    <p:extLst>
      <p:ext uri="{BB962C8B-B14F-4D97-AF65-F5344CB8AC3E}">
        <p14:creationId xmlns:p14="http://schemas.microsoft.com/office/powerpoint/2010/main" val="198825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Pese a quien pese, el no quiere dar su brazo a torcer.</a:t>
            </a:r>
          </a:p>
          <a:p>
            <a:r>
              <a:rPr lang="es-ES" dirty="0"/>
              <a:t>b) Pese a quien pese, él no quiere dar su brazo a torcer.</a:t>
            </a:r>
          </a:p>
          <a:p>
            <a:r>
              <a:rPr lang="es-ES" dirty="0"/>
              <a:t>c) Pese a quien pese, el no quiere dar su </a:t>
            </a:r>
            <a:r>
              <a:rPr lang="es-ES" dirty="0" err="1"/>
              <a:t>braso</a:t>
            </a:r>
            <a:r>
              <a:rPr lang="es-ES" dirty="0"/>
              <a:t> a torcer.</a:t>
            </a:r>
            <a:endParaRPr lang="en-US" dirty="0"/>
          </a:p>
        </p:txBody>
      </p:sp>
    </p:spTree>
    <p:extLst>
      <p:ext uri="{BB962C8B-B14F-4D97-AF65-F5344CB8AC3E}">
        <p14:creationId xmlns:p14="http://schemas.microsoft.com/office/powerpoint/2010/main" val="1295966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FF0000"/>
                </a:solidFill>
              </a:rPr>
              <a:t>a) Pese a quien pese, el no quiere dar su brazo a torcer.</a:t>
            </a:r>
          </a:p>
          <a:p>
            <a:r>
              <a:rPr lang="es-ES" dirty="0">
                <a:solidFill>
                  <a:srgbClr val="00B050"/>
                </a:solidFill>
              </a:rPr>
              <a:t>b) Pese a quien pese, él no quiere dar su brazo a torcer.</a:t>
            </a:r>
          </a:p>
          <a:p>
            <a:r>
              <a:rPr lang="es-ES" dirty="0">
                <a:solidFill>
                  <a:srgbClr val="FF0000"/>
                </a:solidFill>
              </a:rPr>
              <a:t>c) Pese a quien pese, el no quiere dar su </a:t>
            </a:r>
            <a:r>
              <a:rPr lang="es-ES" dirty="0" err="1">
                <a:solidFill>
                  <a:srgbClr val="FF0000"/>
                </a:solidFill>
              </a:rPr>
              <a:t>braso</a:t>
            </a:r>
            <a:r>
              <a:rPr lang="es-ES" dirty="0">
                <a:solidFill>
                  <a:srgbClr val="FF0000"/>
                </a:solidFill>
              </a:rPr>
              <a:t> a torcer.</a:t>
            </a:r>
            <a:endParaRPr lang="en-US" dirty="0">
              <a:solidFill>
                <a:srgbClr val="FF0000"/>
              </a:solidFill>
            </a:endParaRPr>
          </a:p>
        </p:txBody>
      </p:sp>
    </p:spTree>
    <p:extLst>
      <p:ext uri="{BB962C8B-B14F-4D97-AF65-F5344CB8AC3E}">
        <p14:creationId xmlns:p14="http://schemas.microsoft.com/office/powerpoint/2010/main" val="212034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title="Gubu"/>
          <p:cNvSpPr>
            <a:spLocks noGrp="1"/>
          </p:cNvSpPr>
          <p:nvPr>
            <p:ph idx="1"/>
          </p:nvPr>
        </p:nvSpPr>
        <p:spPr/>
        <p:txBody>
          <a:bodyPr/>
          <a:lstStyle/>
          <a:p>
            <a:r>
              <a:rPr lang="es-ES" dirty="0">
                <a:solidFill>
                  <a:srgbClr val="00B050"/>
                </a:solidFill>
                <a:latin typeface="Arial Rounded MT Bold" panose="020F0704030504030204" pitchFamily="34" charset="77"/>
              </a:rPr>
              <a:t>a) Si se dice sí a la primera opción márcala con una cruz.</a:t>
            </a:r>
          </a:p>
          <a:p>
            <a:r>
              <a:rPr lang="es-ES" dirty="0">
                <a:solidFill>
                  <a:srgbClr val="FF0000"/>
                </a:solidFill>
                <a:latin typeface="Arial Rounded MT Bold" panose="020F0704030504030204" pitchFamily="34" charset="77"/>
              </a:rPr>
              <a:t>b) Si se dice si a la primera opción márcala con una cruz.</a:t>
            </a:r>
          </a:p>
          <a:p>
            <a:r>
              <a:rPr lang="es-ES" dirty="0">
                <a:solidFill>
                  <a:srgbClr val="FF0000"/>
                </a:solidFill>
                <a:latin typeface="Arial Rounded MT Bold" panose="020F0704030504030204" pitchFamily="34" charset="77"/>
              </a:rPr>
              <a:t>c) Si se dice sí a la primera opción </a:t>
            </a:r>
            <a:r>
              <a:rPr lang="es-ES" dirty="0" err="1">
                <a:solidFill>
                  <a:srgbClr val="FF0000"/>
                </a:solidFill>
                <a:latin typeface="Arial Rounded MT Bold" panose="020F0704030504030204" pitchFamily="34" charset="77"/>
              </a:rPr>
              <a:t>marcala</a:t>
            </a:r>
            <a:r>
              <a:rPr lang="es-ES" dirty="0">
                <a:solidFill>
                  <a:srgbClr val="FF0000"/>
                </a:solidFill>
                <a:latin typeface="Arial Rounded MT Bold" panose="020F0704030504030204" pitchFamily="34" charset="77"/>
              </a:rPr>
              <a:t> con una cruz.</a:t>
            </a:r>
            <a:endParaRPr lang="en-US" dirty="0">
              <a:solidFill>
                <a:srgbClr val="FF0000"/>
              </a:solidFill>
              <a:latin typeface="Arial Rounded MT Bold" panose="020F0704030504030204" pitchFamily="34" charset="77"/>
            </a:endParaRPr>
          </a:p>
        </p:txBody>
      </p:sp>
      <p:sp>
        <p:nvSpPr>
          <p:cNvPr id="5" name="Títol 4">
            <a:extLst>
              <a:ext uri="{FF2B5EF4-FFF2-40B4-BE49-F238E27FC236}">
                <a16:creationId xmlns:a16="http://schemas.microsoft.com/office/drawing/2014/main" xmlns="" id="{7C1B5B5A-44A5-9A45-A0F1-AAC5DF27F35B}"/>
              </a:ext>
            </a:extLst>
          </p:cNvPr>
          <p:cNvSpPr>
            <a:spLocks noGrp="1"/>
          </p:cNvSpPr>
          <p:nvPr>
            <p:ph type="title"/>
          </p:nvPr>
        </p:nvSpPr>
        <p:spPr/>
        <p:txBody>
          <a:bodyPr/>
          <a:lstStyle/>
          <a:p>
            <a:endParaRPr lang="ca-ES"/>
          </a:p>
        </p:txBody>
      </p:sp>
    </p:spTree>
    <p:extLst>
      <p:ext uri="{BB962C8B-B14F-4D97-AF65-F5344CB8AC3E}">
        <p14:creationId xmlns:p14="http://schemas.microsoft.com/office/powerpoint/2010/main" val="533225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A mí lo que realmente me interesa es el arte, a él no lo sé.</a:t>
            </a:r>
          </a:p>
          <a:p>
            <a:r>
              <a:rPr lang="es-ES" dirty="0"/>
              <a:t>b) A mi lo que realmente me interesa es el arte, a él no lo sé.</a:t>
            </a:r>
          </a:p>
          <a:p>
            <a:r>
              <a:rPr lang="es-ES" dirty="0"/>
              <a:t>c) A mí lo que realmente me interesa es el arte, a el no lo sé.</a:t>
            </a:r>
          </a:p>
          <a:p>
            <a:endParaRPr lang="en-US" dirty="0"/>
          </a:p>
        </p:txBody>
      </p:sp>
    </p:spTree>
    <p:extLst>
      <p:ext uri="{BB962C8B-B14F-4D97-AF65-F5344CB8AC3E}">
        <p14:creationId xmlns:p14="http://schemas.microsoft.com/office/powerpoint/2010/main" val="3129455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00B050"/>
                </a:solidFill>
              </a:rPr>
              <a:t>a) A mí lo que realmente me interesa es el arte, a él no lo sé.</a:t>
            </a:r>
          </a:p>
          <a:p>
            <a:r>
              <a:rPr lang="es-ES" dirty="0">
                <a:solidFill>
                  <a:srgbClr val="FF0000"/>
                </a:solidFill>
              </a:rPr>
              <a:t>b) A mi lo que realmente me interesa es el arte, a él no lo sé.</a:t>
            </a:r>
          </a:p>
          <a:p>
            <a:r>
              <a:rPr lang="es-ES" dirty="0">
                <a:solidFill>
                  <a:srgbClr val="FF0000"/>
                </a:solidFill>
              </a:rPr>
              <a:t>c) A mí lo que realmente me interesa es el arte, a el no lo sé.</a:t>
            </a:r>
          </a:p>
          <a:p>
            <a:endParaRPr lang="en-US" dirty="0"/>
          </a:p>
        </p:txBody>
      </p:sp>
    </p:spTree>
    <p:extLst>
      <p:ext uri="{BB962C8B-B14F-4D97-AF65-F5344CB8AC3E}">
        <p14:creationId xmlns:p14="http://schemas.microsoft.com/office/powerpoint/2010/main" val="2984801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El </a:t>
            </a:r>
            <a:r>
              <a:rPr lang="es-ES" dirty="0" err="1"/>
              <a:t>ermano</a:t>
            </a:r>
            <a:r>
              <a:rPr lang="es-ES" dirty="0"/>
              <a:t> de Ernesto es muy holgazán.</a:t>
            </a:r>
          </a:p>
          <a:p>
            <a:r>
              <a:rPr lang="es-ES" dirty="0"/>
              <a:t>b) el hermano de </a:t>
            </a:r>
            <a:r>
              <a:rPr lang="es-ES" dirty="0" err="1"/>
              <a:t>Hernesto</a:t>
            </a:r>
            <a:r>
              <a:rPr lang="es-ES" dirty="0"/>
              <a:t> es muy holgazán.</a:t>
            </a:r>
          </a:p>
          <a:p>
            <a:r>
              <a:rPr lang="es-ES" dirty="0"/>
              <a:t>c) El hermano de Ernesto es muy holgazán.</a:t>
            </a:r>
            <a:endParaRPr lang="en-US" dirty="0"/>
          </a:p>
        </p:txBody>
      </p:sp>
    </p:spTree>
    <p:extLst>
      <p:ext uri="{BB962C8B-B14F-4D97-AF65-F5344CB8AC3E}">
        <p14:creationId xmlns:p14="http://schemas.microsoft.com/office/powerpoint/2010/main" val="3555691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FF0000"/>
                </a:solidFill>
              </a:rPr>
              <a:t>a) El </a:t>
            </a:r>
            <a:r>
              <a:rPr lang="es-ES" dirty="0" err="1">
                <a:solidFill>
                  <a:srgbClr val="FF0000"/>
                </a:solidFill>
              </a:rPr>
              <a:t>ermano</a:t>
            </a:r>
            <a:r>
              <a:rPr lang="es-ES" dirty="0">
                <a:solidFill>
                  <a:srgbClr val="FF0000"/>
                </a:solidFill>
              </a:rPr>
              <a:t> de Ernesto es muy holgazán.</a:t>
            </a:r>
          </a:p>
          <a:p>
            <a:r>
              <a:rPr lang="es-ES" dirty="0">
                <a:solidFill>
                  <a:srgbClr val="FF0000"/>
                </a:solidFill>
              </a:rPr>
              <a:t>b) el hermano de </a:t>
            </a:r>
            <a:r>
              <a:rPr lang="es-ES" dirty="0" err="1">
                <a:solidFill>
                  <a:srgbClr val="FF0000"/>
                </a:solidFill>
              </a:rPr>
              <a:t>Hernesto</a:t>
            </a:r>
            <a:r>
              <a:rPr lang="es-ES" dirty="0">
                <a:solidFill>
                  <a:srgbClr val="FF0000"/>
                </a:solidFill>
              </a:rPr>
              <a:t> es muy holgazán.</a:t>
            </a:r>
          </a:p>
          <a:p>
            <a:r>
              <a:rPr lang="es-ES" dirty="0">
                <a:solidFill>
                  <a:srgbClr val="00B050"/>
                </a:solidFill>
              </a:rPr>
              <a:t>c) El hermano de Ernesto es muy holgazán.</a:t>
            </a:r>
            <a:endParaRPr lang="en-US" dirty="0">
              <a:solidFill>
                <a:srgbClr val="00B050"/>
              </a:solidFill>
            </a:endParaRPr>
          </a:p>
        </p:txBody>
      </p:sp>
    </p:spTree>
    <p:extLst>
      <p:ext uri="{BB962C8B-B14F-4D97-AF65-F5344CB8AC3E}">
        <p14:creationId xmlns:p14="http://schemas.microsoft.com/office/powerpoint/2010/main" val="720296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a:t>ADJETIVOS Y SUSTANTIVOS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19036855"/>
              </p:ext>
            </p:extLst>
          </p:nvPr>
        </p:nvGraphicFramePr>
        <p:xfrm>
          <a:off x="1331640" y="2420889"/>
          <a:ext cx="6192688" cy="2808310"/>
        </p:xfrm>
        <a:graphic>
          <a:graphicData uri="http://schemas.openxmlformats.org/drawingml/2006/table">
            <a:tbl>
              <a:tblPr firstRow="1" firstCol="1" bandRow="1">
                <a:tableStyleId>{8A107856-5554-42FB-B03E-39F5DBC370BA}</a:tableStyleId>
              </a:tblPr>
              <a:tblGrid>
                <a:gridCol w="1548172">
                  <a:extLst>
                    <a:ext uri="{9D8B030D-6E8A-4147-A177-3AD203B41FA5}">
                      <a16:colId xmlns:a16="http://schemas.microsoft.com/office/drawing/2014/main" xmlns="" val="20000"/>
                    </a:ext>
                  </a:extLst>
                </a:gridCol>
                <a:gridCol w="1548172">
                  <a:extLst>
                    <a:ext uri="{9D8B030D-6E8A-4147-A177-3AD203B41FA5}">
                      <a16:colId xmlns:a16="http://schemas.microsoft.com/office/drawing/2014/main" xmlns="" val="20001"/>
                    </a:ext>
                  </a:extLst>
                </a:gridCol>
                <a:gridCol w="1548172">
                  <a:extLst>
                    <a:ext uri="{9D8B030D-6E8A-4147-A177-3AD203B41FA5}">
                      <a16:colId xmlns:a16="http://schemas.microsoft.com/office/drawing/2014/main" xmlns="" val="20002"/>
                    </a:ext>
                  </a:extLst>
                </a:gridCol>
                <a:gridCol w="1548172">
                  <a:extLst>
                    <a:ext uri="{9D8B030D-6E8A-4147-A177-3AD203B41FA5}">
                      <a16:colId xmlns:a16="http://schemas.microsoft.com/office/drawing/2014/main" xmlns="" val="20003"/>
                    </a:ext>
                  </a:extLst>
                </a:gridCol>
              </a:tblGrid>
              <a:tr h="561490">
                <a:tc>
                  <a:txBody>
                    <a:bodyPr/>
                    <a:lstStyle/>
                    <a:p>
                      <a:pPr>
                        <a:lnSpc>
                          <a:spcPct val="150000"/>
                        </a:lnSpc>
                        <a:spcAft>
                          <a:spcPts val="0"/>
                        </a:spcAft>
                      </a:pPr>
                      <a:r>
                        <a:rPr lang="es-ES" sz="1400" dirty="0">
                          <a:effectLst/>
                          <a:latin typeface="Arial Rounded MT Bold" panose="020F0704030504030204" pitchFamily="34" charset="0"/>
                        </a:rPr>
                        <a:t>Curioso</a:t>
                      </a:r>
                      <a:endParaRPr lang="es-ES" sz="1800" dirty="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b="0" dirty="0">
                          <a:effectLst/>
                          <a:latin typeface="Arial Rounded MT Bold" panose="020F0704030504030204" pitchFamily="34" charset="0"/>
                        </a:rPr>
                        <a:t>Curiosidad</a:t>
                      </a:r>
                      <a:endParaRPr lang="es-ES" sz="1800" b="0" dirty="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b="1" dirty="0">
                          <a:effectLst/>
                          <a:latin typeface="Arial Rounded MT Bold" panose="020F0704030504030204" pitchFamily="34" charset="0"/>
                        </a:rPr>
                        <a:t>Inteligente</a:t>
                      </a:r>
                      <a:endParaRPr lang="es-ES" sz="1800" b="1" dirty="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b="0" dirty="0">
                          <a:effectLst/>
                          <a:latin typeface="Arial Rounded MT Bold" panose="020F0704030504030204" pitchFamily="34" charset="0"/>
                        </a:rPr>
                        <a:t>Inteligencia</a:t>
                      </a:r>
                      <a:endParaRPr lang="es-ES" sz="1800" b="0" dirty="0">
                        <a:effectLst/>
                        <a:latin typeface="Arial Rounded MT Bold" panose="020F0704030504030204" pitchFamily="34" charset="0"/>
                        <a:ea typeface="Calibri"/>
                        <a:cs typeface="Times New Roman"/>
                      </a:endParaRPr>
                    </a:p>
                  </a:txBody>
                  <a:tcPr marL="68580" marR="68580" marT="0" marB="0"/>
                </a:tc>
                <a:extLst>
                  <a:ext uri="{0D108BD9-81ED-4DB2-BD59-A6C34878D82A}">
                    <a16:rowId xmlns:a16="http://schemas.microsoft.com/office/drawing/2014/main" xmlns="" val="10000"/>
                  </a:ext>
                </a:extLst>
              </a:tr>
              <a:tr h="561705">
                <a:tc>
                  <a:txBody>
                    <a:bodyPr/>
                    <a:lstStyle/>
                    <a:p>
                      <a:pPr>
                        <a:lnSpc>
                          <a:spcPct val="150000"/>
                        </a:lnSpc>
                        <a:spcAft>
                          <a:spcPts val="0"/>
                        </a:spcAft>
                      </a:pPr>
                      <a:r>
                        <a:rPr lang="es-ES" sz="1400">
                          <a:effectLst/>
                          <a:latin typeface="Arial Rounded MT Bold" panose="020F0704030504030204" pitchFamily="34" charset="0"/>
                        </a:rPr>
                        <a:t>Ambicioso</a:t>
                      </a:r>
                      <a:endParaRPr lang="es-ES" sz="180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a:effectLst/>
                          <a:latin typeface="Arial Rounded MT Bold" panose="020F0704030504030204" pitchFamily="34" charset="0"/>
                        </a:rPr>
                        <a:t>Ambición</a:t>
                      </a:r>
                      <a:endParaRPr lang="es-ES" sz="180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b="1" dirty="0">
                          <a:effectLst/>
                          <a:latin typeface="Arial Rounded MT Bold" panose="020F0704030504030204" pitchFamily="34" charset="0"/>
                        </a:rPr>
                        <a:t>Malo</a:t>
                      </a:r>
                      <a:endParaRPr lang="es-ES" sz="1800" b="1" dirty="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a:effectLst/>
                          <a:latin typeface="Arial Rounded MT Bold" panose="020F0704030504030204" pitchFamily="34" charset="0"/>
                        </a:rPr>
                        <a:t>Maldad</a:t>
                      </a:r>
                      <a:endParaRPr lang="es-ES" sz="1800">
                        <a:effectLst/>
                        <a:latin typeface="Arial Rounded MT Bold" panose="020F0704030504030204" pitchFamily="34" charset="0"/>
                        <a:ea typeface="Calibri"/>
                        <a:cs typeface="Times New Roman"/>
                      </a:endParaRPr>
                    </a:p>
                  </a:txBody>
                  <a:tcPr marL="68580" marR="68580" marT="0" marB="0"/>
                </a:tc>
                <a:extLst>
                  <a:ext uri="{0D108BD9-81ED-4DB2-BD59-A6C34878D82A}">
                    <a16:rowId xmlns:a16="http://schemas.microsoft.com/office/drawing/2014/main" xmlns="" val="10001"/>
                  </a:ext>
                </a:extLst>
              </a:tr>
              <a:tr h="561705">
                <a:tc>
                  <a:txBody>
                    <a:bodyPr/>
                    <a:lstStyle/>
                    <a:p>
                      <a:pPr>
                        <a:lnSpc>
                          <a:spcPct val="150000"/>
                        </a:lnSpc>
                        <a:spcAft>
                          <a:spcPts val="0"/>
                        </a:spcAft>
                      </a:pPr>
                      <a:r>
                        <a:rPr lang="es-ES" sz="1400">
                          <a:effectLst/>
                          <a:latin typeface="Arial Rounded MT Bold" panose="020F0704030504030204" pitchFamily="34" charset="0"/>
                        </a:rPr>
                        <a:t>Gordo</a:t>
                      </a:r>
                      <a:endParaRPr lang="es-ES" sz="180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a:effectLst/>
                          <a:latin typeface="Arial Rounded MT Bold" panose="020F0704030504030204" pitchFamily="34" charset="0"/>
                        </a:rPr>
                        <a:t>Gordura</a:t>
                      </a:r>
                      <a:endParaRPr lang="es-ES" sz="180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b="1" dirty="0">
                          <a:effectLst/>
                          <a:latin typeface="Arial Rounded MT Bold" panose="020F0704030504030204" pitchFamily="34" charset="0"/>
                        </a:rPr>
                        <a:t>Bueno</a:t>
                      </a:r>
                      <a:endParaRPr lang="es-ES" sz="1800" b="1" dirty="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a:effectLst/>
                          <a:latin typeface="Arial Rounded MT Bold" panose="020F0704030504030204" pitchFamily="34" charset="0"/>
                        </a:rPr>
                        <a:t>Bondad</a:t>
                      </a:r>
                      <a:endParaRPr lang="es-ES" sz="1800">
                        <a:effectLst/>
                        <a:latin typeface="Arial Rounded MT Bold" panose="020F0704030504030204" pitchFamily="34" charset="0"/>
                        <a:ea typeface="Calibri"/>
                        <a:cs typeface="Times New Roman"/>
                      </a:endParaRPr>
                    </a:p>
                  </a:txBody>
                  <a:tcPr marL="68580" marR="68580" marT="0" marB="0"/>
                </a:tc>
                <a:extLst>
                  <a:ext uri="{0D108BD9-81ED-4DB2-BD59-A6C34878D82A}">
                    <a16:rowId xmlns:a16="http://schemas.microsoft.com/office/drawing/2014/main" xmlns="" val="10002"/>
                  </a:ext>
                </a:extLst>
              </a:tr>
              <a:tr h="561705">
                <a:tc>
                  <a:txBody>
                    <a:bodyPr/>
                    <a:lstStyle/>
                    <a:p>
                      <a:pPr>
                        <a:lnSpc>
                          <a:spcPct val="150000"/>
                        </a:lnSpc>
                        <a:spcAft>
                          <a:spcPts val="0"/>
                        </a:spcAft>
                      </a:pPr>
                      <a:r>
                        <a:rPr lang="es-ES" sz="1400">
                          <a:effectLst/>
                          <a:latin typeface="Arial Rounded MT Bold" panose="020F0704030504030204" pitchFamily="34" charset="0"/>
                        </a:rPr>
                        <a:t>Bello</a:t>
                      </a:r>
                      <a:endParaRPr lang="es-ES" sz="180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a:effectLst/>
                          <a:latin typeface="Arial Rounded MT Bold" panose="020F0704030504030204" pitchFamily="34" charset="0"/>
                        </a:rPr>
                        <a:t>Belleza</a:t>
                      </a:r>
                      <a:endParaRPr lang="es-ES" sz="180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b="1" dirty="0">
                          <a:effectLst/>
                          <a:latin typeface="Arial Rounded MT Bold" panose="020F0704030504030204" pitchFamily="34" charset="0"/>
                        </a:rPr>
                        <a:t>Amplio</a:t>
                      </a:r>
                      <a:endParaRPr lang="es-ES" sz="1800" b="1" dirty="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dirty="0">
                          <a:effectLst/>
                          <a:latin typeface="Arial Rounded MT Bold" panose="020F0704030504030204" pitchFamily="34" charset="0"/>
                        </a:rPr>
                        <a:t>Amplitud</a:t>
                      </a:r>
                      <a:endParaRPr lang="es-ES" sz="1800" dirty="0">
                        <a:effectLst/>
                        <a:latin typeface="Arial Rounded MT Bold" panose="020F0704030504030204" pitchFamily="34" charset="0"/>
                        <a:ea typeface="Calibri"/>
                        <a:cs typeface="Times New Roman"/>
                      </a:endParaRPr>
                    </a:p>
                  </a:txBody>
                  <a:tcPr marL="68580" marR="68580" marT="0" marB="0"/>
                </a:tc>
                <a:extLst>
                  <a:ext uri="{0D108BD9-81ED-4DB2-BD59-A6C34878D82A}">
                    <a16:rowId xmlns:a16="http://schemas.microsoft.com/office/drawing/2014/main" xmlns="" val="10003"/>
                  </a:ext>
                </a:extLst>
              </a:tr>
              <a:tr h="561705">
                <a:tc>
                  <a:txBody>
                    <a:bodyPr/>
                    <a:lstStyle/>
                    <a:p>
                      <a:pPr>
                        <a:lnSpc>
                          <a:spcPct val="150000"/>
                        </a:lnSpc>
                        <a:spcAft>
                          <a:spcPts val="0"/>
                        </a:spcAft>
                      </a:pPr>
                      <a:r>
                        <a:rPr lang="es-ES" sz="1400">
                          <a:effectLst/>
                          <a:latin typeface="Arial Rounded MT Bold" panose="020F0704030504030204" pitchFamily="34" charset="0"/>
                        </a:rPr>
                        <a:t>Oscuro</a:t>
                      </a:r>
                      <a:endParaRPr lang="es-ES" sz="180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a:effectLst/>
                          <a:latin typeface="Arial Rounded MT Bold" panose="020F0704030504030204" pitchFamily="34" charset="0"/>
                        </a:rPr>
                        <a:t>Oscuridad</a:t>
                      </a:r>
                      <a:endParaRPr lang="es-ES" sz="180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b="1" dirty="0">
                          <a:effectLst/>
                          <a:latin typeface="Arial Rounded MT Bold" panose="020F0704030504030204" pitchFamily="34" charset="0"/>
                        </a:rPr>
                        <a:t>Luminoso</a:t>
                      </a:r>
                      <a:endParaRPr lang="es-ES" sz="1800" b="1" dirty="0">
                        <a:effectLst/>
                        <a:latin typeface="Arial Rounded MT Bold" panose="020F0704030504030204" pitchFamily="34" charset="0"/>
                        <a:ea typeface="Calibri"/>
                        <a:cs typeface="Times New Roman"/>
                      </a:endParaRPr>
                    </a:p>
                  </a:txBody>
                  <a:tcPr marL="68580" marR="68580" marT="0" marB="0"/>
                </a:tc>
                <a:tc>
                  <a:txBody>
                    <a:bodyPr/>
                    <a:lstStyle/>
                    <a:p>
                      <a:pPr>
                        <a:lnSpc>
                          <a:spcPct val="150000"/>
                        </a:lnSpc>
                        <a:spcAft>
                          <a:spcPts val="0"/>
                        </a:spcAft>
                      </a:pPr>
                      <a:r>
                        <a:rPr lang="es-ES" sz="1400" dirty="0">
                          <a:effectLst/>
                          <a:latin typeface="Arial Rounded MT Bold" panose="020F0704030504030204" pitchFamily="34" charset="0"/>
                        </a:rPr>
                        <a:t>Luminosidad</a:t>
                      </a:r>
                      <a:endParaRPr lang="es-ES" sz="1800" dirty="0">
                        <a:effectLst/>
                        <a:latin typeface="Arial Rounded MT Bold" panose="020F0704030504030204" pitchFamily="34" charset="0"/>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67163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a:t>VOCABULARIO / LÉXICO</a:t>
            </a:r>
          </a:p>
        </p:txBody>
      </p:sp>
      <p:sp>
        <p:nvSpPr>
          <p:cNvPr id="3" name="2 Marcador de contenido"/>
          <p:cNvSpPr>
            <a:spLocks noGrp="1"/>
          </p:cNvSpPr>
          <p:nvPr>
            <p:ph idx="1"/>
          </p:nvPr>
        </p:nvSpPr>
        <p:spPr>
          <a:xfrm>
            <a:off x="457200" y="1641607"/>
            <a:ext cx="8229600" cy="4572000"/>
          </a:xfrm>
        </p:spPr>
        <p:txBody>
          <a:bodyPr>
            <a:normAutofit/>
          </a:bodyPr>
          <a:lstStyle/>
          <a:p>
            <a:pPr lvl="0"/>
            <a:r>
              <a:rPr lang="es-ES" sz="2000" dirty="0">
                <a:solidFill>
                  <a:srgbClr val="00B050"/>
                </a:solidFill>
                <a:latin typeface="Arial Rounded MT Bold" panose="020F0704030504030204" pitchFamily="34" charset="0"/>
              </a:rPr>
              <a:t>Maleable</a:t>
            </a:r>
            <a:r>
              <a:rPr lang="es-ES" sz="2000" dirty="0">
                <a:latin typeface="Arial Rounded MT Bold" panose="020F0704030504030204" pitchFamily="34" charset="0"/>
              </a:rPr>
              <a:t>: Material que puede moldearse con facilidad / Persona que cambia fácilmente de opinión</a:t>
            </a:r>
            <a:r>
              <a:rPr lang="es-ES" sz="2000" dirty="0" smtClean="0">
                <a:latin typeface="Arial Rounded MT Bold" panose="020F0704030504030204" pitchFamily="34" charset="0"/>
              </a:rPr>
              <a:t>.</a:t>
            </a:r>
          </a:p>
          <a:p>
            <a:pPr lvl="0"/>
            <a:endParaRPr lang="es-ES" sz="2000" dirty="0">
              <a:latin typeface="Arial Rounded MT Bold" panose="020F0704030504030204" pitchFamily="34" charset="0"/>
            </a:endParaRPr>
          </a:p>
          <a:p>
            <a:pPr lvl="0"/>
            <a:r>
              <a:rPr lang="es-ES" sz="2000" dirty="0">
                <a:solidFill>
                  <a:srgbClr val="00B050"/>
                </a:solidFill>
                <a:latin typeface="Arial Rounded MT Bold" panose="020F0704030504030204" pitchFamily="34" charset="0"/>
              </a:rPr>
              <a:t>Vasto</a:t>
            </a:r>
            <a:r>
              <a:rPr lang="es-ES" sz="2000" dirty="0">
                <a:latin typeface="Arial Rounded MT Bold" panose="020F0704030504030204" pitchFamily="34" charset="0"/>
              </a:rPr>
              <a:t>: que es muy extenso o </a:t>
            </a:r>
            <a:r>
              <a:rPr lang="es-ES" sz="2000" dirty="0" smtClean="0">
                <a:latin typeface="Arial Rounded MT Bold" panose="020F0704030504030204" pitchFamily="34" charset="0"/>
              </a:rPr>
              <a:t>grande</a:t>
            </a:r>
          </a:p>
          <a:p>
            <a:pPr lvl="0"/>
            <a:endParaRPr lang="es-ES" sz="2000" dirty="0">
              <a:latin typeface="Arial Rounded MT Bold" panose="020F0704030504030204" pitchFamily="34" charset="0"/>
            </a:endParaRPr>
          </a:p>
          <a:p>
            <a:pPr lvl="0"/>
            <a:r>
              <a:rPr lang="es-ES" sz="2000" dirty="0">
                <a:solidFill>
                  <a:srgbClr val="00B050"/>
                </a:solidFill>
                <a:latin typeface="Arial Rounded MT Bold" panose="020F0704030504030204" pitchFamily="34" charset="0"/>
              </a:rPr>
              <a:t>Onírico</a:t>
            </a:r>
            <a:r>
              <a:rPr lang="es-ES" sz="2000" dirty="0">
                <a:latin typeface="Arial Rounded MT Bold" panose="020F0704030504030204" pitchFamily="34" charset="0"/>
              </a:rPr>
              <a:t>: relativo a los </a:t>
            </a:r>
            <a:r>
              <a:rPr lang="es-ES" sz="2000" dirty="0" smtClean="0">
                <a:latin typeface="Arial Rounded MT Bold" panose="020F0704030504030204" pitchFamily="34" charset="0"/>
              </a:rPr>
              <a:t>sueños</a:t>
            </a:r>
          </a:p>
          <a:p>
            <a:pPr lvl="0"/>
            <a:endParaRPr lang="es-ES" sz="2000" dirty="0">
              <a:latin typeface="Arial Rounded MT Bold" panose="020F0704030504030204" pitchFamily="34" charset="0"/>
            </a:endParaRPr>
          </a:p>
          <a:p>
            <a:pPr lvl="0"/>
            <a:r>
              <a:rPr lang="es-ES" sz="2000" dirty="0">
                <a:solidFill>
                  <a:srgbClr val="00B050"/>
                </a:solidFill>
                <a:latin typeface="Arial Rounded MT Bold" panose="020F0704030504030204" pitchFamily="34" charset="0"/>
              </a:rPr>
              <a:t>Decrépito</a:t>
            </a:r>
            <a:r>
              <a:rPr lang="es-ES" sz="2000" dirty="0">
                <a:latin typeface="Arial Rounded MT Bold" panose="020F0704030504030204" pitchFamily="34" charset="0"/>
              </a:rPr>
              <a:t>: de edad avanzada que tiene disminuidas las facultades físicas y psíquicas / que está en franca </a:t>
            </a:r>
            <a:r>
              <a:rPr lang="es-ES" sz="2000" dirty="0" smtClean="0">
                <a:latin typeface="Arial Rounded MT Bold" panose="020F0704030504030204" pitchFamily="34" charset="0"/>
              </a:rPr>
              <a:t>decadencia</a:t>
            </a:r>
          </a:p>
          <a:p>
            <a:pPr lvl="0"/>
            <a:endParaRPr lang="es-ES" sz="2000" dirty="0">
              <a:latin typeface="Arial Rounded MT Bold" panose="020F0704030504030204" pitchFamily="34" charset="0"/>
            </a:endParaRPr>
          </a:p>
          <a:p>
            <a:pPr lvl="0"/>
            <a:r>
              <a:rPr lang="es-ES" sz="2000" dirty="0">
                <a:solidFill>
                  <a:srgbClr val="00B050"/>
                </a:solidFill>
                <a:latin typeface="Arial Rounded MT Bold" panose="020F0704030504030204" pitchFamily="34" charset="0"/>
              </a:rPr>
              <a:t>Prodigioso</a:t>
            </a:r>
            <a:r>
              <a:rPr lang="es-ES" sz="2000" dirty="0">
                <a:latin typeface="Arial Rounded MT Bold" panose="020F0704030504030204" pitchFamily="34" charset="0"/>
              </a:rPr>
              <a:t>: que causa admiración por tener cualidades extraordinarias.</a:t>
            </a:r>
          </a:p>
          <a:p>
            <a:endParaRPr lang="en-US" sz="2000" dirty="0">
              <a:latin typeface="Arial Rounded MT Bold" panose="020F0704030504030204" pitchFamily="34" charset="0"/>
            </a:endParaRPr>
          </a:p>
        </p:txBody>
      </p:sp>
    </p:spTree>
    <p:extLst>
      <p:ext uri="{BB962C8B-B14F-4D97-AF65-F5344CB8AC3E}">
        <p14:creationId xmlns:p14="http://schemas.microsoft.com/office/powerpoint/2010/main" val="2334647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a:t>GRADOS DEL ADJETIVO</a:t>
            </a:r>
          </a:p>
        </p:txBody>
      </p:sp>
      <p:sp>
        <p:nvSpPr>
          <p:cNvPr id="3" name="2 Marcador de contenido"/>
          <p:cNvSpPr>
            <a:spLocks noGrp="1"/>
          </p:cNvSpPr>
          <p:nvPr>
            <p:ph idx="1"/>
          </p:nvPr>
        </p:nvSpPr>
        <p:spPr/>
        <p:txBody>
          <a:bodyPr/>
          <a:lstStyle/>
          <a:p>
            <a:r>
              <a:rPr lang="es-ES" dirty="0">
                <a:latin typeface="Arial Rounded MT Bold" panose="020F0704030504030204" pitchFamily="34" charset="0"/>
              </a:rPr>
              <a:t>Grande (superlativo sin sufijo): </a:t>
            </a:r>
            <a:r>
              <a:rPr lang="es-ES" dirty="0">
                <a:solidFill>
                  <a:schemeClr val="accent1">
                    <a:lumMod val="75000"/>
                  </a:schemeClr>
                </a:solidFill>
                <a:latin typeface="Arial Rounded MT Bold" panose="020F0704030504030204" pitchFamily="34" charset="0"/>
              </a:rPr>
              <a:t>muy grande</a:t>
            </a:r>
          </a:p>
          <a:p>
            <a:r>
              <a:rPr lang="es-ES" dirty="0">
                <a:latin typeface="Arial Rounded MT Bold" panose="020F0704030504030204" pitchFamily="34" charset="0"/>
              </a:rPr>
              <a:t>Pobre (superlativo): </a:t>
            </a:r>
            <a:r>
              <a:rPr lang="es-ES" dirty="0">
                <a:solidFill>
                  <a:schemeClr val="accent1">
                    <a:lumMod val="75000"/>
                  </a:schemeClr>
                </a:solidFill>
                <a:latin typeface="Arial Rounded MT Bold" panose="020F0704030504030204" pitchFamily="34" charset="0"/>
              </a:rPr>
              <a:t>paupérrimo / pobrísimo</a:t>
            </a:r>
          </a:p>
          <a:p>
            <a:r>
              <a:rPr lang="es-ES" dirty="0">
                <a:latin typeface="Arial Rounded MT Bold" panose="020F0704030504030204" pitchFamily="34" charset="0"/>
              </a:rPr>
              <a:t>Pequeño (positivo): </a:t>
            </a:r>
            <a:r>
              <a:rPr lang="es-ES" dirty="0">
                <a:solidFill>
                  <a:schemeClr val="accent1">
                    <a:lumMod val="75000"/>
                  </a:schemeClr>
                </a:solidFill>
                <a:latin typeface="Arial Rounded MT Bold" panose="020F0704030504030204" pitchFamily="34" charset="0"/>
              </a:rPr>
              <a:t>pequeño</a:t>
            </a:r>
          </a:p>
          <a:p>
            <a:endParaRPr lang="en-US" dirty="0"/>
          </a:p>
        </p:txBody>
      </p:sp>
    </p:spTree>
    <p:extLst>
      <p:ext uri="{BB962C8B-B14F-4D97-AF65-F5344CB8AC3E}">
        <p14:creationId xmlns:p14="http://schemas.microsoft.com/office/powerpoint/2010/main" val="1635987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a:t>CONECTORES</a:t>
            </a:r>
          </a:p>
        </p:txBody>
      </p:sp>
      <p:sp>
        <p:nvSpPr>
          <p:cNvPr id="3" name="2 Marcador de contenido"/>
          <p:cNvSpPr>
            <a:spLocks noGrp="1"/>
          </p:cNvSpPr>
          <p:nvPr>
            <p:ph idx="1"/>
          </p:nvPr>
        </p:nvSpPr>
        <p:spPr>
          <a:xfrm>
            <a:off x="457200" y="1700808"/>
            <a:ext cx="8229600" cy="4754000"/>
          </a:xfrm>
        </p:spPr>
        <p:txBody>
          <a:bodyPr>
            <a:normAutofit fontScale="70000" lnSpcReduction="20000"/>
          </a:bodyPr>
          <a:lstStyle/>
          <a:p>
            <a:pPr lvl="0"/>
            <a:r>
              <a:rPr lang="es-ES" b="1" dirty="0">
                <a:solidFill>
                  <a:schemeClr val="bg1"/>
                </a:solidFill>
                <a:effectLst>
                  <a:outerShdw blurRad="38100" dist="38100" dir="2700000" algn="tl">
                    <a:srgbClr val="000000">
                      <a:alpha val="43137"/>
                    </a:srgbClr>
                  </a:outerShdw>
                </a:effectLst>
              </a:rPr>
              <a:t>Añadir ideas</a:t>
            </a:r>
            <a:r>
              <a:rPr lang="es-ES" dirty="0"/>
              <a:t>: además, también, al mismo tiempo, por otro lado, por otra parte,</a:t>
            </a:r>
          </a:p>
          <a:p>
            <a:pPr lvl="0"/>
            <a:r>
              <a:rPr lang="es-ES" b="1" dirty="0">
                <a:solidFill>
                  <a:schemeClr val="bg1"/>
                </a:solidFill>
                <a:effectLst>
                  <a:outerShdw blurRad="38100" dist="38100" dir="2700000" algn="tl">
                    <a:srgbClr val="000000">
                      <a:alpha val="43137"/>
                    </a:srgbClr>
                  </a:outerShdw>
                </a:effectLst>
              </a:rPr>
              <a:t>Ejemplificar</a:t>
            </a:r>
            <a:r>
              <a:rPr lang="es-ES" dirty="0"/>
              <a:t>: por ejemplo, en concreto, pongamos por caso, en particular, es decir, o sea, en otras palabras,</a:t>
            </a:r>
          </a:p>
          <a:p>
            <a:pPr lvl="0"/>
            <a:r>
              <a:rPr lang="es-ES" b="1" dirty="0">
                <a:solidFill>
                  <a:schemeClr val="bg1"/>
                </a:solidFill>
                <a:effectLst>
                  <a:outerShdw blurRad="38100" dist="38100" dir="2700000" algn="tl">
                    <a:srgbClr val="000000">
                      <a:alpha val="43137"/>
                    </a:srgbClr>
                  </a:outerShdw>
                </a:effectLst>
              </a:rPr>
              <a:t>Introducir una opinión personal</a:t>
            </a:r>
            <a:r>
              <a:rPr lang="es-ES" dirty="0"/>
              <a:t>: para mí, en mi opinión, yo creo que, a mi entender, a mi parecer, a mi juicio, según mi punto de vista, personalmente, considero que,</a:t>
            </a:r>
          </a:p>
          <a:p>
            <a:pPr lvl="0"/>
            <a:r>
              <a:rPr lang="es-ES" b="1" dirty="0">
                <a:solidFill>
                  <a:schemeClr val="bg1"/>
                </a:solidFill>
                <a:effectLst>
                  <a:outerShdw blurRad="38100" dist="38100" dir="2700000" algn="tl">
                    <a:srgbClr val="000000">
                      <a:alpha val="43137"/>
                    </a:srgbClr>
                  </a:outerShdw>
                </a:effectLst>
              </a:rPr>
              <a:t>Indicar oposición o contraste</a:t>
            </a:r>
            <a:r>
              <a:rPr lang="es-ES" dirty="0"/>
              <a:t>: pero, por el contrario, aunque, sin embargo, a pesar de, no obstante, en cambio, al contrario,</a:t>
            </a:r>
          </a:p>
          <a:p>
            <a:pPr lvl="0"/>
            <a:r>
              <a:rPr lang="es-ES" b="1" dirty="0">
                <a:solidFill>
                  <a:schemeClr val="bg1"/>
                </a:solidFill>
                <a:effectLst>
                  <a:outerShdw blurRad="38100" dist="38100" dir="2700000" algn="tl">
                    <a:srgbClr val="000000">
                      <a:alpha val="43137"/>
                    </a:srgbClr>
                  </a:outerShdw>
                </a:effectLst>
              </a:rPr>
              <a:t>Indicar consecuencia</a:t>
            </a:r>
            <a:r>
              <a:rPr lang="es-ES" dirty="0"/>
              <a:t>: por eso, por tanto, en consecuencia, por consiguiente, como resultado, por lo cual, de manera que, de ahí que,</a:t>
            </a:r>
          </a:p>
          <a:p>
            <a:pPr lvl="0"/>
            <a:r>
              <a:rPr lang="es-ES" b="1" dirty="0">
                <a:solidFill>
                  <a:schemeClr val="bg1"/>
                </a:solidFill>
                <a:effectLst>
                  <a:outerShdw blurRad="38100" dist="38100" dir="2700000" algn="tl">
                    <a:srgbClr val="000000">
                      <a:alpha val="43137"/>
                    </a:srgbClr>
                  </a:outerShdw>
                </a:effectLst>
              </a:rPr>
              <a:t>Concluir o terminar</a:t>
            </a:r>
            <a:r>
              <a:rPr lang="es-ES" dirty="0"/>
              <a:t>: en conclusión, para finalizar, para terminar, para concluir, por último, en definitiva, en resumen,</a:t>
            </a:r>
          </a:p>
          <a:p>
            <a:endParaRPr lang="en-US" dirty="0"/>
          </a:p>
        </p:txBody>
      </p:sp>
    </p:spTree>
    <p:extLst>
      <p:ext uri="{BB962C8B-B14F-4D97-AF65-F5344CB8AC3E}">
        <p14:creationId xmlns:p14="http://schemas.microsoft.com/office/powerpoint/2010/main" val="753095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lstStyle/>
          <a:p>
            <a:endParaRPr lang="en-US"/>
          </a:p>
        </p:txBody>
      </p:sp>
      <p:pic>
        <p:nvPicPr>
          <p:cNvPr id="2050" name="Picture 2" descr="F:\SANTA ANNA\CASTELLANO\CATEGORIAS GRAMATICALES\DESCRIPCIÓN Y ADJETIVOS\Cuadro Adjetivo\Cuadro adjetivo.jpg"/>
          <p:cNvPicPr>
            <a:picLocks noChangeAspect="1" noChangeArrowheads="1"/>
          </p:cNvPicPr>
          <p:nvPr/>
        </p:nvPicPr>
        <p:blipFill rotWithShape="1">
          <a:blip r:embed="rId2">
            <a:extLst>
              <a:ext uri="{28A0092B-C50C-407E-A947-70E740481C1C}">
                <a14:useLocalDpi xmlns:a14="http://schemas.microsoft.com/office/drawing/2010/main" val="0"/>
              </a:ext>
            </a:extLst>
          </a:blip>
          <a:srcRect r="5630"/>
          <a:stretch/>
        </p:blipFill>
        <p:spPr bwMode="auto">
          <a:xfrm>
            <a:off x="323526" y="620688"/>
            <a:ext cx="8634509" cy="5616624"/>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32999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a:t>PREGUNTAS ENTREVISTA</a:t>
            </a:r>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784" y="1556792"/>
            <a:ext cx="3438128" cy="3438128"/>
          </a:xfr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4258072"/>
            <a:ext cx="2232248" cy="2232248"/>
          </a:xfrm>
          <a:prstGeom prst="rect">
            <a:avLst/>
          </a:prstGeom>
        </p:spPr>
      </p:pic>
      <p:pic>
        <p:nvPicPr>
          <p:cNvPr id="6" name="5 Imagen"/>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tretch>
            <a:fillRect/>
          </a:stretch>
        </p:blipFill>
        <p:spPr>
          <a:xfrm>
            <a:off x="6300192" y="1412578"/>
            <a:ext cx="2160240" cy="2309618"/>
          </a:xfrm>
          <a:prstGeom prst="rect">
            <a:avLst/>
          </a:prstGeom>
        </p:spPr>
      </p:pic>
    </p:spTree>
    <p:extLst>
      <p:ext uri="{BB962C8B-B14F-4D97-AF65-F5344CB8AC3E}">
        <p14:creationId xmlns:p14="http://schemas.microsoft.com/office/powerpoint/2010/main" val="1147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El problema para mi no son las críticas  que me han dirigido.</a:t>
            </a:r>
          </a:p>
          <a:p>
            <a:r>
              <a:rPr lang="es-ES" dirty="0"/>
              <a:t>b) El problema para mí no son las criticas que me han dirigido.</a:t>
            </a:r>
          </a:p>
          <a:p>
            <a:r>
              <a:rPr lang="es-ES" dirty="0"/>
              <a:t>c) El problema para mí no son las críticas que me han dirigido.</a:t>
            </a:r>
            <a:endParaRPr lang="en-US" dirty="0"/>
          </a:p>
        </p:txBody>
      </p:sp>
    </p:spTree>
    <p:extLst>
      <p:ext uri="{BB962C8B-B14F-4D97-AF65-F5344CB8AC3E}">
        <p14:creationId xmlns:p14="http://schemas.microsoft.com/office/powerpoint/2010/main" val="13723195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SIGNOS DE INTERROGACIÓN</a:t>
            </a:r>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4998" y="2060848"/>
            <a:ext cx="4948913" cy="4032448"/>
          </a:xfrm>
        </p:spPr>
      </p:pic>
    </p:spTree>
    <p:extLst>
      <p:ext uri="{BB962C8B-B14F-4D97-AF65-F5344CB8AC3E}">
        <p14:creationId xmlns:p14="http://schemas.microsoft.com/office/powerpoint/2010/main" val="23431872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PREGUNTAS INTERESANTES</a:t>
            </a:r>
          </a:p>
        </p:txBody>
      </p:sp>
      <p:sp>
        <p:nvSpPr>
          <p:cNvPr id="3" name="2 Marcador de contenido"/>
          <p:cNvSpPr>
            <a:spLocks noGrp="1"/>
          </p:cNvSpPr>
          <p:nvPr>
            <p:ph idx="1"/>
          </p:nvPr>
        </p:nvSpPr>
        <p:spPr>
          <a:xfrm>
            <a:off x="457200" y="1666526"/>
            <a:ext cx="8229600" cy="4788282"/>
          </a:xfrm>
        </p:spPr>
        <p:txBody>
          <a:bodyPr>
            <a:normAutofit fontScale="92500"/>
          </a:bodyPr>
          <a:lstStyle/>
          <a:p>
            <a:r>
              <a:rPr lang="es-ES" i="1" dirty="0" smtClean="0"/>
              <a:t>¿Qué buscabas navegando por el océano Atlántico hacia el oeste?</a:t>
            </a:r>
            <a:r>
              <a:rPr lang="es-ES" dirty="0" smtClean="0"/>
              <a:t> Las indias</a:t>
            </a:r>
          </a:p>
          <a:p>
            <a:r>
              <a:rPr lang="es-ES" i="1" dirty="0" smtClean="0"/>
              <a:t>¿En qué se basaba tu Proyecto</a:t>
            </a:r>
            <a:r>
              <a:rPr lang="es-ES" dirty="0" smtClean="0"/>
              <a:t>? En la esfericidad de la tierra, en que el océano se une de una parte a otra y en las dimensiones del globo </a:t>
            </a:r>
            <a:r>
              <a:rPr lang="es-ES" dirty="0" smtClean="0"/>
              <a:t>terráqueo.</a:t>
            </a:r>
            <a:endParaRPr lang="es-ES" dirty="0" smtClean="0"/>
          </a:p>
          <a:p>
            <a:r>
              <a:rPr lang="es-ES" i="1" dirty="0" smtClean="0"/>
              <a:t>¿Quién te ayudó a patrocinar el Proyecto? </a:t>
            </a:r>
            <a:r>
              <a:rPr lang="es-ES" dirty="0" smtClean="0"/>
              <a:t>Los reyes católicos.</a:t>
            </a:r>
          </a:p>
          <a:p>
            <a:r>
              <a:rPr lang="es-ES" dirty="0" smtClean="0"/>
              <a:t>¿Cómo te sentiste cuando llegaste a las indias (América)?</a:t>
            </a:r>
          </a:p>
          <a:p>
            <a:endParaRPr lang="es-ES" dirty="0"/>
          </a:p>
        </p:txBody>
      </p:sp>
    </p:spTree>
    <p:extLst>
      <p:ext uri="{BB962C8B-B14F-4D97-AF65-F5344CB8AC3E}">
        <p14:creationId xmlns:p14="http://schemas.microsoft.com/office/powerpoint/2010/main" val="4103824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a:t>¿</a:t>
            </a:r>
            <a:r>
              <a:rPr lang="en-US" dirty="0" err="1"/>
              <a:t>Dónde</a:t>
            </a:r>
            <a:r>
              <a:rPr lang="en-US" dirty="0"/>
              <a:t> </a:t>
            </a:r>
            <a:r>
              <a:rPr lang="en-US" dirty="0" err="1"/>
              <a:t>están</a:t>
            </a:r>
            <a:r>
              <a:rPr lang="en-US" dirty="0"/>
              <a:t>?</a:t>
            </a:r>
          </a:p>
        </p:txBody>
      </p:sp>
      <p:sp>
        <p:nvSpPr>
          <p:cNvPr id="3" name="2 Marcador de contenido"/>
          <p:cNvSpPr>
            <a:spLocks noGrp="1"/>
          </p:cNvSpPr>
          <p:nvPr>
            <p:ph idx="1"/>
          </p:nvPr>
        </p:nvSpPr>
        <p:spPr>
          <a:xfrm>
            <a:off x="457200" y="1628800"/>
            <a:ext cx="8229600" cy="4826008"/>
          </a:xfrm>
        </p:spPr>
        <p:txBody>
          <a:bodyPr>
            <a:normAutofit fontScale="55000" lnSpcReduction="20000"/>
          </a:bodyPr>
          <a:lstStyle/>
          <a:p>
            <a:pPr marL="64008" indent="0">
              <a:buNone/>
            </a:pPr>
            <a:r>
              <a:rPr lang="es-ES" dirty="0"/>
              <a:t>“Érase una vez una estrella feliz llamada Supernova, donde las palabras eran madres. Tenían muchos hijitos formando hileras infinitas de palabritas. Para dar cabida a tantas familias, construyeron aldeas subterráneas donde vivían. Desde el planeta tierra, se contemplaba la superestrella subrayada por filas de palabras, que le daban un aspecto peculiar. Los humanos al conocer semejante acontecimiento exclamaron:</a:t>
            </a:r>
          </a:p>
          <a:p>
            <a:pPr marL="64008" lvl="0" indent="0">
              <a:buNone/>
            </a:pPr>
            <a:r>
              <a:rPr lang="es-ES" dirty="0"/>
              <a:t>¿Es increíble que esto suceda!</a:t>
            </a:r>
          </a:p>
          <a:p>
            <a:pPr marL="64008" indent="0">
              <a:buNone/>
            </a:pPr>
            <a:r>
              <a:rPr lang="es-ES" dirty="0"/>
              <a:t>Un subdelegado de empresa cuyo nombre era impronunciable, estaba predispuesto a resolver este misterio. Tomó un cochazo aeroespacial ultrarrápido y fue a investigar lo que ocurría. Descubrió algo inusual.</a:t>
            </a:r>
          </a:p>
          <a:p>
            <a:pPr marL="64008" indent="0">
              <a:buNone/>
            </a:pPr>
            <a:r>
              <a:rPr lang="es-ES" dirty="0"/>
              <a:t>En el subsuelo de esa estrella, llamada Supernova, la tierra era superfina y contenía una cantidad innumerable de elementos llamados prefijos. Era de allí, donde las madres tomaban las semillas para engendrar nuevos vocablos. Este hecho le pareció increíble al subdelegado y volvió a la tierra para contarlo.</a:t>
            </a:r>
          </a:p>
          <a:p>
            <a:pPr marL="64008" indent="0">
              <a:buNone/>
            </a:pPr>
            <a:r>
              <a:rPr lang="es-ES" dirty="0"/>
              <a:t>Consigo trajo una muestra pequeñita de prefijos: sub-, súper-, in-, pre-,… y propuso a los niños del mundo que crearan su propia lista de palabras nuevas.”</a:t>
            </a:r>
          </a:p>
          <a:p>
            <a:endParaRPr lang="es-ES" dirty="0"/>
          </a:p>
        </p:txBody>
      </p:sp>
    </p:spTree>
    <p:extLst>
      <p:ext uri="{BB962C8B-B14F-4D97-AF65-F5344CB8AC3E}">
        <p14:creationId xmlns:p14="http://schemas.microsoft.com/office/powerpoint/2010/main" val="37384514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err="1"/>
              <a:t>Aquí</a:t>
            </a:r>
            <a:r>
              <a:rPr lang="en-US" dirty="0"/>
              <a:t> </a:t>
            </a:r>
            <a:r>
              <a:rPr lang="en-US" dirty="0" err="1"/>
              <a:t>los</a:t>
            </a:r>
            <a:r>
              <a:rPr lang="en-US" dirty="0"/>
              <a:t> </a:t>
            </a:r>
            <a:r>
              <a:rPr lang="en-US" dirty="0" err="1"/>
              <a:t>tenemos</a:t>
            </a:r>
            <a:r>
              <a:rPr lang="en-US" dirty="0"/>
              <a:t>!</a:t>
            </a:r>
          </a:p>
        </p:txBody>
      </p:sp>
      <p:sp>
        <p:nvSpPr>
          <p:cNvPr id="3" name="2 Marcador de contenido"/>
          <p:cNvSpPr>
            <a:spLocks noGrp="1"/>
          </p:cNvSpPr>
          <p:nvPr>
            <p:ph idx="1"/>
          </p:nvPr>
        </p:nvSpPr>
        <p:spPr/>
        <p:txBody>
          <a:bodyPr>
            <a:normAutofit fontScale="55000" lnSpcReduction="20000"/>
          </a:bodyPr>
          <a:lstStyle/>
          <a:p>
            <a:pPr marL="64008" indent="0">
              <a:buNone/>
            </a:pPr>
            <a:r>
              <a:rPr lang="es-ES" dirty="0"/>
              <a:t> “Érase una vez una estrella feliz llamada </a:t>
            </a:r>
            <a:r>
              <a:rPr lang="es-ES" dirty="0">
                <a:solidFill>
                  <a:schemeClr val="accent1"/>
                </a:solidFill>
                <a:effectLst>
                  <a:outerShdw blurRad="38100" dist="38100" dir="2700000" algn="tl">
                    <a:srgbClr val="000000">
                      <a:alpha val="43137"/>
                    </a:srgbClr>
                  </a:outerShdw>
                </a:effectLst>
              </a:rPr>
              <a:t>Supernova</a:t>
            </a:r>
            <a:r>
              <a:rPr lang="es-ES" dirty="0"/>
              <a:t>, donde las palabras eran madres. Tenían muchos </a:t>
            </a:r>
            <a:r>
              <a:rPr lang="es-ES" dirty="0">
                <a:solidFill>
                  <a:schemeClr val="accent1"/>
                </a:solidFill>
                <a:effectLst>
                  <a:outerShdw blurRad="38100" dist="38100" dir="2700000" algn="tl">
                    <a:srgbClr val="000000">
                      <a:alpha val="43137"/>
                    </a:srgbClr>
                  </a:outerShdw>
                </a:effectLst>
              </a:rPr>
              <a:t>hijitos</a:t>
            </a:r>
            <a:r>
              <a:rPr lang="es-ES" dirty="0">
                <a:effectLst>
                  <a:outerShdw blurRad="38100" dist="38100" dir="2700000" algn="tl">
                    <a:srgbClr val="000000">
                      <a:alpha val="43137"/>
                    </a:srgbClr>
                  </a:outerShdw>
                </a:effectLst>
              </a:rPr>
              <a:t> </a:t>
            </a:r>
            <a:r>
              <a:rPr lang="es-ES" dirty="0"/>
              <a:t>formando hileras </a:t>
            </a:r>
            <a:r>
              <a:rPr lang="es-ES" dirty="0">
                <a:solidFill>
                  <a:schemeClr val="accent1"/>
                </a:solidFill>
                <a:effectLst>
                  <a:outerShdw blurRad="38100" dist="38100" dir="2700000" algn="tl">
                    <a:srgbClr val="000000">
                      <a:alpha val="43137"/>
                    </a:srgbClr>
                  </a:outerShdw>
                </a:effectLst>
              </a:rPr>
              <a:t>infinitas</a:t>
            </a:r>
            <a:r>
              <a:rPr lang="es-ES" dirty="0">
                <a:effectLst>
                  <a:outerShdw blurRad="38100" dist="38100" dir="2700000" algn="tl">
                    <a:srgbClr val="000000">
                      <a:alpha val="43137"/>
                    </a:srgbClr>
                  </a:outerShdw>
                </a:effectLst>
              </a:rPr>
              <a:t> </a:t>
            </a:r>
            <a:r>
              <a:rPr lang="es-ES" dirty="0"/>
              <a:t>de </a:t>
            </a:r>
            <a:r>
              <a:rPr lang="es-ES" dirty="0">
                <a:solidFill>
                  <a:schemeClr val="accent1"/>
                </a:solidFill>
                <a:effectLst>
                  <a:outerShdw blurRad="38100" dist="38100" dir="2700000" algn="tl">
                    <a:srgbClr val="000000">
                      <a:alpha val="43137"/>
                    </a:srgbClr>
                  </a:outerShdw>
                </a:effectLst>
              </a:rPr>
              <a:t>palabritas</a:t>
            </a:r>
            <a:r>
              <a:rPr lang="es-ES" dirty="0"/>
              <a:t>. Para dar cabida a tantas familias, </a:t>
            </a:r>
            <a:r>
              <a:rPr lang="es-ES" dirty="0">
                <a:solidFill>
                  <a:schemeClr val="accent5"/>
                </a:solidFill>
                <a:effectLst>
                  <a:outerShdw blurRad="38100" dist="38100" dir="2700000" algn="tl">
                    <a:srgbClr val="000000">
                      <a:alpha val="43137"/>
                    </a:srgbClr>
                  </a:outerShdw>
                </a:effectLst>
              </a:rPr>
              <a:t>construyeron</a:t>
            </a:r>
            <a:r>
              <a:rPr lang="es-ES" dirty="0">
                <a:solidFill>
                  <a:schemeClr val="accent5"/>
                </a:solidFill>
              </a:rPr>
              <a:t> </a:t>
            </a:r>
            <a:r>
              <a:rPr lang="es-ES" dirty="0"/>
              <a:t>aldeas </a:t>
            </a:r>
            <a:r>
              <a:rPr lang="es-ES" dirty="0">
                <a:solidFill>
                  <a:schemeClr val="accent1"/>
                </a:solidFill>
                <a:effectLst>
                  <a:outerShdw blurRad="38100" dist="38100" dir="2700000" algn="tl">
                    <a:srgbClr val="000000">
                      <a:alpha val="43137"/>
                    </a:srgbClr>
                  </a:outerShdw>
                </a:effectLst>
              </a:rPr>
              <a:t>subterráneas</a:t>
            </a:r>
            <a:r>
              <a:rPr lang="es-ES" dirty="0">
                <a:effectLst>
                  <a:outerShdw blurRad="38100" dist="38100" dir="2700000" algn="tl">
                    <a:srgbClr val="000000">
                      <a:alpha val="43137"/>
                    </a:srgbClr>
                  </a:outerShdw>
                </a:effectLst>
              </a:rPr>
              <a:t> </a:t>
            </a:r>
            <a:r>
              <a:rPr lang="es-ES" dirty="0"/>
              <a:t>donde vivían. Desde el planeta tierra, se </a:t>
            </a:r>
            <a:r>
              <a:rPr lang="es-ES" dirty="0">
                <a:solidFill>
                  <a:schemeClr val="accent5"/>
                </a:solidFill>
                <a:effectLst>
                  <a:outerShdw blurRad="38100" dist="38100" dir="2700000" algn="tl">
                    <a:srgbClr val="000000">
                      <a:alpha val="43137"/>
                    </a:srgbClr>
                  </a:outerShdw>
                </a:effectLst>
              </a:rPr>
              <a:t>contemplaba</a:t>
            </a:r>
            <a:r>
              <a:rPr lang="es-ES" dirty="0">
                <a:solidFill>
                  <a:schemeClr val="accent5"/>
                </a:solidFill>
              </a:rPr>
              <a:t> </a:t>
            </a:r>
            <a:r>
              <a:rPr lang="es-ES" dirty="0"/>
              <a:t>la </a:t>
            </a:r>
            <a:r>
              <a:rPr lang="es-ES" dirty="0">
                <a:solidFill>
                  <a:schemeClr val="accent1"/>
                </a:solidFill>
                <a:effectLst>
                  <a:outerShdw blurRad="38100" dist="38100" dir="2700000" algn="tl">
                    <a:srgbClr val="000000">
                      <a:alpha val="43137"/>
                    </a:srgbClr>
                  </a:outerShdw>
                </a:effectLst>
              </a:rPr>
              <a:t>superestrella</a:t>
            </a:r>
            <a:r>
              <a:rPr lang="es-ES" dirty="0">
                <a:solidFill>
                  <a:schemeClr val="accent1"/>
                </a:solidFill>
              </a:rPr>
              <a:t> </a:t>
            </a:r>
            <a:r>
              <a:rPr lang="es-ES" dirty="0">
                <a:solidFill>
                  <a:schemeClr val="accent1"/>
                </a:solidFill>
                <a:effectLst>
                  <a:outerShdw blurRad="38100" dist="38100" dir="2700000" algn="tl">
                    <a:srgbClr val="000000">
                      <a:alpha val="43137"/>
                    </a:srgbClr>
                  </a:outerShdw>
                </a:effectLst>
              </a:rPr>
              <a:t>subrayada</a:t>
            </a:r>
            <a:r>
              <a:rPr lang="es-ES" dirty="0">
                <a:effectLst>
                  <a:outerShdw blurRad="38100" dist="38100" dir="2700000" algn="tl">
                    <a:srgbClr val="000000">
                      <a:alpha val="43137"/>
                    </a:srgbClr>
                  </a:outerShdw>
                </a:effectLst>
              </a:rPr>
              <a:t> </a:t>
            </a:r>
            <a:r>
              <a:rPr lang="es-ES" dirty="0"/>
              <a:t>por filas de palabras, que le daban un aspecto peculiar. Los humanos al conocer semejante </a:t>
            </a:r>
            <a:r>
              <a:rPr lang="es-ES" dirty="0">
                <a:solidFill>
                  <a:schemeClr val="accent5"/>
                </a:solidFill>
                <a:effectLst>
                  <a:outerShdw blurRad="38100" dist="38100" dir="2700000" algn="tl">
                    <a:srgbClr val="000000">
                      <a:alpha val="43137"/>
                    </a:srgbClr>
                  </a:outerShdw>
                </a:effectLst>
              </a:rPr>
              <a:t>acontecimiento</a:t>
            </a:r>
            <a:r>
              <a:rPr lang="es-ES" dirty="0">
                <a:solidFill>
                  <a:schemeClr val="accent5"/>
                </a:solidFill>
              </a:rPr>
              <a:t> </a:t>
            </a:r>
            <a:r>
              <a:rPr lang="es-ES" dirty="0">
                <a:solidFill>
                  <a:schemeClr val="accent1"/>
                </a:solidFill>
                <a:effectLst>
                  <a:outerShdw blurRad="38100" dist="38100" dir="2700000" algn="tl">
                    <a:srgbClr val="000000">
                      <a:alpha val="43137"/>
                    </a:srgbClr>
                  </a:outerShdw>
                </a:effectLst>
              </a:rPr>
              <a:t>exclamaron</a:t>
            </a:r>
            <a:r>
              <a:rPr lang="es-ES" dirty="0"/>
              <a:t>:</a:t>
            </a:r>
          </a:p>
          <a:p>
            <a:pPr marL="64008" lvl="0" indent="0">
              <a:buNone/>
            </a:pPr>
            <a:r>
              <a:rPr lang="es-ES" dirty="0"/>
              <a:t>¿Es </a:t>
            </a:r>
            <a:r>
              <a:rPr lang="es-ES" dirty="0">
                <a:solidFill>
                  <a:schemeClr val="accent1"/>
                </a:solidFill>
                <a:effectLst>
                  <a:outerShdw blurRad="38100" dist="38100" dir="2700000" algn="tl">
                    <a:srgbClr val="000000">
                      <a:alpha val="43137"/>
                    </a:srgbClr>
                  </a:outerShdw>
                </a:effectLst>
              </a:rPr>
              <a:t>increíble</a:t>
            </a:r>
            <a:r>
              <a:rPr lang="es-ES" dirty="0">
                <a:effectLst>
                  <a:outerShdw blurRad="38100" dist="38100" dir="2700000" algn="tl">
                    <a:srgbClr val="000000">
                      <a:alpha val="43137"/>
                    </a:srgbClr>
                  </a:outerShdw>
                </a:effectLst>
              </a:rPr>
              <a:t> </a:t>
            </a:r>
            <a:r>
              <a:rPr lang="es-ES" dirty="0"/>
              <a:t>que esto suceda!</a:t>
            </a:r>
          </a:p>
          <a:p>
            <a:pPr marL="64008" indent="0">
              <a:buNone/>
            </a:pPr>
            <a:r>
              <a:rPr lang="es-ES" dirty="0"/>
              <a:t>Un </a:t>
            </a:r>
            <a:r>
              <a:rPr lang="es-ES" dirty="0">
                <a:solidFill>
                  <a:schemeClr val="accent1"/>
                </a:solidFill>
                <a:effectLst>
                  <a:outerShdw blurRad="38100" dist="38100" dir="2700000" algn="tl">
                    <a:srgbClr val="000000">
                      <a:alpha val="43137"/>
                    </a:srgbClr>
                  </a:outerShdw>
                </a:effectLst>
              </a:rPr>
              <a:t>subdelegado</a:t>
            </a:r>
            <a:r>
              <a:rPr lang="es-ES" dirty="0">
                <a:solidFill>
                  <a:schemeClr val="accent1"/>
                </a:solidFill>
              </a:rPr>
              <a:t> </a:t>
            </a:r>
            <a:r>
              <a:rPr lang="es-ES" dirty="0"/>
              <a:t>de </a:t>
            </a:r>
            <a:r>
              <a:rPr lang="es-ES" dirty="0">
                <a:solidFill>
                  <a:schemeClr val="accent5"/>
                </a:solidFill>
                <a:effectLst>
                  <a:outerShdw blurRad="38100" dist="38100" dir="2700000" algn="tl">
                    <a:srgbClr val="000000">
                      <a:alpha val="43137"/>
                    </a:srgbClr>
                  </a:outerShdw>
                </a:effectLst>
              </a:rPr>
              <a:t>empresa</a:t>
            </a:r>
            <a:r>
              <a:rPr lang="es-ES" dirty="0">
                <a:effectLst>
                  <a:outerShdw blurRad="38100" dist="38100" dir="2700000" algn="tl">
                    <a:srgbClr val="000000">
                      <a:alpha val="43137"/>
                    </a:srgbClr>
                  </a:outerShdw>
                </a:effectLst>
              </a:rPr>
              <a:t> </a:t>
            </a:r>
            <a:r>
              <a:rPr lang="es-ES" dirty="0"/>
              <a:t>cuyo nombre era </a:t>
            </a:r>
            <a:r>
              <a:rPr lang="es-ES" dirty="0">
                <a:solidFill>
                  <a:schemeClr val="accent1"/>
                </a:solidFill>
                <a:effectLst>
                  <a:outerShdw blurRad="38100" dist="38100" dir="2700000" algn="tl">
                    <a:srgbClr val="000000">
                      <a:alpha val="43137"/>
                    </a:srgbClr>
                  </a:outerShdw>
                </a:effectLst>
              </a:rPr>
              <a:t>impronunciable</a:t>
            </a:r>
            <a:r>
              <a:rPr lang="es-ES" dirty="0"/>
              <a:t>, estaba </a:t>
            </a:r>
            <a:r>
              <a:rPr lang="es-ES" dirty="0">
                <a:solidFill>
                  <a:schemeClr val="accent1"/>
                </a:solidFill>
                <a:effectLst>
                  <a:outerShdw blurRad="38100" dist="38100" dir="2700000" algn="tl">
                    <a:srgbClr val="000000">
                      <a:alpha val="43137"/>
                    </a:srgbClr>
                  </a:outerShdw>
                </a:effectLst>
              </a:rPr>
              <a:t>predispuesto</a:t>
            </a:r>
            <a:r>
              <a:rPr lang="es-ES" dirty="0">
                <a:effectLst>
                  <a:outerShdw blurRad="38100" dist="38100" dir="2700000" algn="tl">
                    <a:srgbClr val="000000">
                      <a:alpha val="43137"/>
                    </a:srgbClr>
                  </a:outerShdw>
                </a:effectLst>
              </a:rPr>
              <a:t> </a:t>
            </a:r>
            <a:r>
              <a:rPr lang="es-ES" dirty="0"/>
              <a:t>a </a:t>
            </a:r>
            <a:r>
              <a:rPr lang="es-ES" dirty="0">
                <a:solidFill>
                  <a:schemeClr val="accent1"/>
                </a:solidFill>
                <a:effectLst>
                  <a:outerShdw blurRad="38100" dist="38100" dir="2700000" algn="tl">
                    <a:srgbClr val="000000">
                      <a:alpha val="43137"/>
                    </a:srgbClr>
                  </a:outerShdw>
                </a:effectLst>
              </a:rPr>
              <a:t>resolver</a:t>
            </a:r>
            <a:r>
              <a:rPr lang="es-ES" dirty="0">
                <a:effectLst>
                  <a:outerShdw blurRad="38100" dist="38100" dir="2700000" algn="tl">
                    <a:srgbClr val="000000">
                      <a:alpha val="43137"/>
                    </a:srgbClr>
                  </a:outerShdw>
                </a:effectLst>
              </a:rPr>
              <a:t> </a:t>
            </a:r>
            <a:r>
              <a:rPr lang="es-ES" dirty="0"/>
              <a:t>este misterio. Tomó un </a:t>
            </a:r>
            <a:r>
              <a:rPr lang="es-ES" dirty="0">
                <a:solidFill>
                  <a:schemeClr val="accent1"/>
                </a:solidFill>
                <a:effectLst>
                  <a:outerShdw blurRad="38100" dist="38100" dir="2700000" algn="tl">
                    <a:srgbClr val="000000">
                      <a:alpha val="43137"/>
                    </a:srgbClr>
                  </a:outerShdw>
                </a:effectLst>
              </a:rPr>
              <a:t>cochazo</a:t>
            </a:r>
            <a:r>
              <a:rPr lang="es-ES" dirty="0">
                <a:effectLst>
                  <a:outerShdw blurRad="38100" dist="38100" dir="2700000" algn="tl">
                    <a:srgbClr val="000000">
                      <a:alpha val="43137"/>
                    </a:srgbClr>
                  </a:outerShdw>
                </a:effectLst>
              </a:rPr>
              <a:t> </a:t>
            </a:r>
            <a:r>
              <a:rPr lang="es-ES" dirty="0">
                <a:solidFill>
                  <a:schemeClr val="accent1"/>
                </a:solidFill>
                <a:effectLst>
                  <a:outerShdw blurRad="38100" dist="38100" dir="2700000" algn="tl">
                    <a:srgbClr val="000000">
                      <a:alpha val="43137"/>
                    </a:srgbClr>
                  </a:outerShdw>
                </a:effectLst>
              </a:rPr>
              <a:t>aeroespacial</a:t>
            </a:r>
            <a:r>
              <a:rPr lang="es-ES" dirty="0">
                <a:solidFill>
                  <a:schemeClr val="accent1"/>
                </a:solidFill>
              </a:rPr>
              <a:t> </a:t>
            </a:r>
            <a:r>
              <a:rPr lang="es-ES" dirty="0">
                <a:solidFill>
                  <a:schemeClr val="accent1"/>
                </a:solidFill>
                <a:effectLst>
                  <a:outerShdw blurRad="38100" dist="38100" dir="2700000" algn="tl">
                    <a:srgbClr val="000000">
                      <a:alpha val="43137"/>
                    </a:srgbClr>
                  </a:outerShdw>
                </a:effectLst>
              </a:rPr>
              <a:t>ultrarrápido</a:t>
            </a:r>
            <a:r>
              <a:rPr lang="es-ES" dirty="0">
                <a:effectLst>
                  <a:outerShdw blurRad="38100" dist="38100" dir="2700000" algn="tl">
                    <a:srgbClr val="000000">
                      <a:alpha val="43137"/>
                    </a:srgbClr>
                  </a:outerShdw>
                </a:effectLst>
              </a:rPr>
              <a:t> </a:t>
            </a:r>
            <a:r>
              <a:rPr lang="es-ES" dirty="0"/>
              <a:t>y fue a investigar lo que ocurría. </a:t>
            </a:r>
            <a:r>
              <a:rPr lang="es-ES" dirty="0">
                <a:solidFill>
                  <a:schemeClr val="accent1"/>
                </a:solidFill>
                <a:effectLst>
                  <a:outerShdw blurRad="38100" dist="38100" dir="2700000" algn="tl">
                    <a:srgbClr val="000000">
                      <a:alpha val="43137"/>
                    </a:srgbClr>
                  </a:outerShdw>
                </a:effectLst>
              </a:rPr>
              <a:t>Descubrió</a:t>
            </a:r>
            <a:r>
              <a:rPr lang="es-ES" dirty="0">
                <a:effectLst>
                  <a:outerShdw blurRad="38100" dist="38100" dir="2700000" algn="tl">
                    <a:srgbClr val="000000">
                      <a:alpha val="43137"/>
                    </a:srgbClr>
                  </a:outerShdw>
                </a:effectLst>
              </a:rPr>
              <a:t> </a:t>
            </a:r>
            <a:r>
              <a:rPr lang="es-ES" dirty="0"/>
              <a:t>algo </a:t>
            </a:r>
            <a:r>
              <a:rPr lang="es-ES" dirty="0">
                <a:solidFill>
                  <a:schemeClr val="accent1"/>
                </a:solidFill>
                <a:effectLst>
                  <a:outerShdw blurRad="38100" dist="38100" dir="2700000" algn="tl">
                    <a:srgbClr val="000000">
                      <a:alpha val="43137"/>
                    </a:srgbClr>
                  </a:outerShdw>
                </a:effectLst>
              </a:rPr>
              <a:t>inusual</a:t>
            </a:r>
            <a:r>
              <a:rPr lang="es-ES" dirty="0"/>
              <a:t>.</a:t>
            </a:r>
          </a:p>
          <a:p>
            <a:pPr marL="64008" indent="0">
              <a:buNone/>
            </a:pPr>
            <a:r>
              <a:rPr lang="es-ES" dirty="0"/>
              <a:t>En el </a:t>
            </a:r>
            <a:r>
              <a:rPr lang="es-ES" dirty="0">
                <a:solidFill>
                  <a:schemeClr val="accent1"/>
                </a:solidFill>
                <a:effectLst>
                  <a:outerShdw blurRad="38100" dist="38100" dir="2700000" algn="tl">
                    <a:srgbClr val="000000">
                      <a:alpha val="43137"/>
                    </a:srgbClr>
                  </a:outerShdw>
                </a:effectLst>
              </a:rPr>
              <a:t>subsuelo</a:t>
            </a:r>
            <a:r>
              <a:rPr lang="es-ES" dirty="0">
                <a:effectLst>
                  <a:outerShdw blurRad="38100" dist="38100" dir="2700000" algn="tl">
                    <a:srgbClr val="000000">
                      <a:alpha val="43137"/>
                    </a:srgbClr>
                  </a:outerShdw>
                </a:effectLst>
              </a:rPr>
              <a:t> </a:t>
            </a:r>
            <a:r>
              <a:rPr lang="es-ES" dirty="0"/>
              <a:t>de esa estrella, llamada </a:t>
            </a:r>
            <a:r>
              <a:rPr lang="es-ES" dirty="0">
                <a:solidFill>
                  <a:schemeClr val="accent1"/>
                </a:solidFill>
                <a:effectLst>
                  <a:outerShdw blurRad="38100" dist="38100" dir="2700000" algn="tl">
                    <a:srgbClr val="000000">
                      <a:alpha val="43137"/>
                    </a:srgbClr>
                  </a:outerShdw>
                </a:effectLst>
              </a:rPr>
              <a:t>Supernova</a:t>
            </a:r>
            <a:r>
              <a:rPr lang="es-ES" dirty="0"/>
              <a:t>, la tierra era </a:t>
            </a:r>
            <a:r>
              <a:rPr lang="es-ES" dirty="0">
                <a:solidFill>
                  <a:schemeClr val="accent1"/>
                </a:solidFill>
                <a:effectLst>
                  <a:outerShdw blurRad="38100" dist="38100" dir="2700000" algn="tl">
                    <a:srgbClr val="000000">
                      <a:alpha val="43137"/>
                    </a:srgbClr>
                  </a:outerShdw>
                </a:effectLst>
              </a:rPr>
              <a:t>superfina</a:t>
            </a:r>
            <a:r>
              <a:rPr lang="es-ES" dirty="0">
                <a:effectLst>
                  <a:outerShdw blurRad="38100" dist="38100" dir="2700000" algn="tl">
                    <a:srgbClr val="000000">
                      <a:alpha val="43137"/>
                    </a:srgbClr>
                  </a:outerShdw>
                </a:effectLst>
              </a:rPr>
              <a:t> </a:t>
            </a:r>
            <a:r>
              <a:rPr lang="es-ES" dirty="0"/>
              <a:t>y </a:t>
            </a:r>
            <a:r>
              <a:rPr lang="es-ES" dirty="0">
                <a:solidFill>
                  <a:schemeClr val="accent5"/>
                </a:solidFill>
                <a:effectLst>
                  <a:outerShdw blurRad="38100" dist="38100" dir="2700000" algn="tl">
                    <a:srgbClr val="000000">
                      <a:alpha val="43137"/>
                    </a:srgbClr>
                  </a:outerShdw>
                </a:effectLst>
              </a:rPr>
              <a:t>contenía</a:t>
            </a:r>
            <a:r>
              <a:rPr lang="es-ES" dirty="0">
                <a:effectLst>
                  <a:outerShdw blurRad="38100" dist="38100" dir="2700000" algn="tl">
                    <a:srgbClr val="000000">
                      <a:alpha val="43137"/>
                    </a:srgbClr>
                  </a:outerShdw>
                </a:effectLst>
              </a:rPr>
              <a:t> </a:t>
            </a:r>
            <a:r>
              <a:rPr lang="es-ES" dirty="0"/>
              <a:t>una cantidad </a:t>
            </a:r>
            <a:r>
              <a:rPr lang="es-ES" dirty="0">
                <a:solidFill>
                  <a:schemeClr val="accent1"/>
                </a:solidFill>
                <a:effectLst>
                  <a:outerShdw blurRad="38100" dist="38100" dir="2700000" algn="tl">
                    <a:srgbClr val="000000">
                      <a:alpha val="43137"/>
                    </a:srgbClr>
                  </a:outerShdw>
                </a:effectLst>
              </a:rPr>
              <a:t>innumerable</a:t>
            </a:r>
            <a:r>
              <a:rPr lang="es-ES" dirty="0">
                <a:solidFill>
                  <a:schemeClr val="accent1"/>
                </a:solidFill>
              </a:rPr>
              <a:t> </a:t>
            </a:r>
            <a:r>
              <a:rPr lang="es-ES" dirty="0"/>
              <a:t>de elementos llamados </a:t>
            </a:r>
            <a:r>
              <a:rPr lang="es-ES" dirty="0">
                <a:solidFill>
                  <a:schemeClr val="accent1"/>
                </a:solidFill>
                <a:effectLst>
                  <a:outerShdw blurRad="38100" dist="38100" dir="2700000" algn="tl">
                    <a:srgbClr val="000000">
                      <a:alpha val="43137"/>
                    </a:srgbClr>
                  </a:outerShdw>
                </a:effectLst>
              </a:rPr>
              <a:t>prefijos</a:t>
            </a:r>
            <a:r>
              <a:rPr lang="es-ES" dirty="0"/>
              <a:t>. Era de allí, donde las madres tomaban las semillas para </a:t>
            </a:r>
            <a:r>
              <a:rPr lang="es-ES" dirty="0">
                <a:solidFill>
                  <a:schemeClr val="accent1"/>
                </a:solidFill>
                <a:effectLst>
                  <a:outerShdw blurRad="38100" dist="38100" dir="2700000" algn="tl">
                    <a:srgbClr val="000000">
                      <a:alpha val="43137"/>
                    </a:srgbClr>
                  </a:outerShdw>
                </a:effectLst>
              </a:rPr>
              <a:t>engendrar</a:t>
            </a:r>
            <a:r>
              <a:rPr lang="es-ES" dirty="0">
                <a:effectLst>
                  <a:outerShdw blurRad="38100" dist="38100" dir="2700000" algn="tl">
                    <a:srgbClr val="000000">
                      <a:alpha val="43137"/>
                    </a:srgbClr>
                  </a:outerShdw>
                </a:effectLst>
              </a:rPr>
              <a:t> </a:t>
            </a:r>
            <a:r>
              <a:rPr lang="es-ES" dirty="0"/>
              <a:t>nuevos vocablos. Este hecho le pareció </a:t>
            </a:r>
            <a:r>
              <a:rPr lang="es-ES" dirty="0">
                <a:solidFill>
                  <a:schemeClr val="accent1"/>
                </a:solidFill>
                <a:effectLst>
                  <a:outerShdw blurRad="38100" dist="38100" dir="2700000" algn="tl">
                    <a:srgbClr val="000000">
                      <a:alpha val="43137"/>
                    </a:srgbClr>
                  </a:outerShdw>
                </a:effectLst>
              </a:rPr>
              <a:t>increíble </a:t>
            </a:r>
            <a:r>
              <a:rPr lang="es-ES" dirty="0"/>
              <a:t>al </a:t>
            </a:r>
            <a:r>
              <a:rPr lang="es-ES" dirty="0">
                <a:solidFill>
                  <a:schemeClr val="accent1"/>
                </a:solidFill>
                <a:effectLst>
                  <a:outerShdw blurRad="38100" dist="38100" dir="2700000" algn="tl">
                    <a:srgbClr val="000000">
                      <a:alpha val="43137"/>
                    </a:srgbClr>
                  </a:outerShdw>
                </a:effectLst>
              </a:rPr>
              <a:t>subdelegado</a:t>
            </a:r>
            <a:r>
              <a:rPr lang="es-ES" dirty="0">
                <a:solidFill>
                  <a:schemeClr val="accent1"/>
                </a:solidFill>
              </a:rPr>
              <a:t> </a:t>
            </a:r>
            <a:r>
              <a:rPr lang="es-ES" dirty="0"/>
              <a:t>y volvió a la tierra para contarlo.</a:t>
            </a:r>
          </a:p>
          <a:p>
            <a:pPr marL="64008" indent="0">
              <a:buNone/>
            </a:pPr>
            <a:r>
              <a:rPr lang="es-ES" dirty="0">
                <a:solidFill>
                  <a:schemeClr val="accent5"/>
                </a:solidFill>
                <a:effectLst>
                  <a:outerShdw blurRad="38100" dist="38100" dir="2700000" algn="tl">
                    <a:srgbClr val="000000">
                      <a:alpha val="43137"/>
                    </a:srgbClr>
                  </a:outerShdw>
                </a:effectLst>
              </a:rPr>
              <a:t>Consigo</a:t>
            </a:r>
            <a:r>
              <a:rPr lang="es-ES" dirty="0">
                <a:effectLst>
                  <a:outerShdw blurRad="38100" dist="38100" dir="2700000" algn="tl">
                    <a:srgbClr val="000000">
                      <a:alpha val="43137"/>
                    </a:srgbClr>
                  </a:outerShdw>
                </a:effectLst>
              </a:rPr>
              <a:t> </a:t>
            </a:r>
            <a:r>
              <a:rPr lang="es-ES" dirty="0"/>
              <a:t>trajo una muestra </a:t>
            </a:r>
            <a:r>
              <a:rPr lang="es-ES" dirty="0">
                <a:solidFill>
                  <a:schemeClr val="accent1"/>
                </a:solidFill>
                <a:effectLst>
                  <a:outerShdw blurRad="38100" dist="38100" dir="2700000" algn="tl">
                    <a:srgbClr val="000000">
                      <a:alpha val="43137"/>
                    </a:srgbClr>
                  </a:outerShdw>
                </a:effectLst>
              </a:rPr>
              <a:t>pequeñita</a:t>
            </a:r>
            <a:r>
              <a:rPr lang="es-ES" dirty="0">
                <a:effectLst>
                  <a:outerShdw blurRad="38100" dist="38100" dir="2700000" algn="tl">
                    <a:srgbClr val="000000">
                      <a:alpha val="43137"/>
                    </a:srgbClr>
                  </a:outerShdw>
                </a:effectLst>
              </a:rPr>
              <a:t> </a:t>
            </a:r>
            <a:r>
              <a:rPr lang="es-ES" dirty="0"/>
              <a:t>de </a:t>
            </a:r>
            <a:r>
              <a:rPr lang="es-ES" dirty="0">
                <a:solidFill>
                  <a:schemeClr val="accent1"/>
                </a:solidFill>
                <a:effectLst>
                  <a:outerShdw blurRad="38100" dist="38100" dir="2700000" algn="tl">
                    <a:srgbClr val="000000">
                      <a:alpha val="43137"/>
                    </a:srgbClr>
                  </a:outerShdw>
                </a:effectLst>
              </a:rPr>
              <a:t>prefijos</a:t>
            </a:r>
            <a:r>
              <a:rPr lang="es-ES" dirty="0"/>
              <a:t>: </a:t>
            </a:r>
            <a:r>
              <a:rPr lang="es-ES" dirty="0">
                <a:solidFill>
                  <a:schemeClr val="accent1"/>
                </a:solidFill>
                <a:effectLst>
                  <a:outerShdw blurRad="38100" dist="38100" dir="2700000" algn="tl">
                    <a:srgbClr val="000000">
                      <a:alpha val="43137"/>
                    </a:srgbClr>
                  </a:outerShdw>
                </a:effectLst>
              </a:rPr>
              <a:t>sub-</a:t>
            </a:r>
            <a:r>
              <a:rPr lang="es-ES" dirty="0"/>
              <a:t>, </a:t>
            </a:r>
            <a:r>
              <a:rPr lang="es-ES" dirty="0">
                <a:solidFill>
                  <a:schemeClr val="accent1"/>
                </a:solidFill>
                <a:effectLst>
                  <a:outerShdw blurRad="38100" dist="38100" dir="2700000" algn="tl">
                    <a:srgbClr val="000000">
                      <a:alpha val="43137"/>
                    </a:srgbClr>
                  </a:outerShdw>
                </a:effectLst>
              </a:rPr>
              <a:t>súper-</a:t>
            </a:r>
            <a:r>
              <a:rPr lang="es-ES" dirty="0"/>
              <a:t>, </a:t>
            </a:r>
            <a:r>
              <a:rPr lang="es-ES" dirty="0">
                <a:solidFill>
                  <a:schemeClr val="accent1"/>
                </a:solidFill>
                <a:effectLst>
                  <a:outerShdw blurRad="38100" dist="38100" dir="2700000" algn="tl">
                    <a:srgbClr val="000000">
                      <a:alpha val="43137"/>
                    </a:srgbClr>
                  </a:outerShdw>
                </a:effectLst>
              </a:rPr>
              <a:t>in-</a:t>
            </a:r>
            <a:r>
              <a:rPr lang="es-ES" dirty="0"/>
              <a:t>, </a:t>
            </a:r>
            <a:r>
              <a:rPr lang="es-ES" dirty="0">
                <a:solidFill>
                  <a:schemeClr val="accent1"/>
                </a:solidFill>
                <a:effectLst>
                  <a:outerShdw blurRad="38100" dist="38100" dir="2700000" algn="tl">
                    <a:srgbClr val="000000">
                      <a:alpha val="43137"/>
                    </a:srgbClr>
                  </a:outerShdw>
                </a:effectLst>
              </a:rPr>
              <a:t>pre-</a:t>
            </a:r>
            <a:r>
              <a:rPr lang="es-ES" dirty="0"/>
              <a:t>,… y </a:t>
            </a:r>
            <a:r>
              <a:rPr lang="es-ES" dirty="0">
                <a:solidFill>
                  <a:schemeClr val="accent5"/>
                </a:solidFill>
                <a:effectLst>
                  <a:outerShdw blurRad="38100" dist="38100" dir="2700000" algn="tl">
                    <a:srgbClr val="000000">
                      <a:alpha val="43137"/>
                    </a:srgbClr>
                  </a:outerShdw>
                </a:effectLst>
              </a:rPr>
              <a:t>propuso</a:t>
            </a:r>
            <a:r>
              <a:rPr lang="es-ES" dirty="0">
                <a:effectLst>
                  <a:outerShdw blurRad="38100" dist="38100" dir="2700000" algn="tl">
                    <a:srgbClr val="000000">
                      <a:alpha val="43137"/>
                    </a:srgbClr>
                  </a:outerShdw>
                </a:effectLst>
              </a:rPr>
              <a:t> </a:t>
            </a:r>
            <a:r>
              <a:rPr lang="es-ES" dirty="0"/>
              <a:t>a los niños del mundo que crearan su propia lista de palabras nuevas.”</a:t>
            </a:r>
          </a:p>
          <a:p>
            <a:endParaRPr lang="en-US" dirty="0"/>
          </a:p>
        </p:txBody>
      </p:sp>
    </p:spTree>
    <p:extLst>
      <p:ext uri="{BB962C8B-B14F-4D97-AF65-F5344CB8AC3E}">
        <p14:creationId xmlns:p14="http://schemas.microsoft.com/office/powerpoint/2010/main" val="26088774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091813626"/>
              </p:ext>
            </p:extLst>
          </p:nvPr>
        </p:nvGraphicFramePr>
        <p:xfrm>
          <a:off x="251520" y="260649"/>
          <a:ext cx="8424936" cy="603504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xmlns="" val="20000"/>
                    </a:ext>
                  </a:extLst>
                </a:gridCol>
                <a:gridCol w="2808312">
                  <a:extLst>
                    <a:ext uri="{9D8B030D-6E8A-4147-A177-3AD203B41FA5}">
                      <a16:colId xmlns:a16="http://schemas.microsoft.com/office/drawing/2014/main" xmlns="" val="20001"/>
                    </a:ext>
                  </a:extLst>
                </a:gridCol>
                <a:gridCol w="2808312">
                  <a:extLst>
                    <a:ext uri="{9D8B030D-6E8A-4147-A177-3AD203B41FA5}">
                      <a16:colId xmlns:a16="http://schemas.microsoft.com/office/drawing/2014/main" xmlns="" val="20002"/>
                    </a:ext>
                  </a:extLst>
                </a:gridCol>
              </a:tblGrid>
              <a:tr h="324036">
                <a:tc>
                  <a:txBody>
                    <a:bodyPr/>
                    <a:lstStyle/>
                    <a:p>
                      <a:r>
                        <a:rPr lang="es-ES" sz="1600" noProof="0" dirty="0"/>
                        <a:t>PALABRA</a:t>
                      </a:r>
                    </a:p>
                  </a:txBody>
                  <a:tcPr/>
                </a:tc>
                <a:tc>
                  <a:txBody>
                    <a:bodyPr/>
                    <a:lstStyle/>
                    <a:p>
                      <a:r>
                        <a:rPr lang="es-ES" sz="1600" noProof="0" dirty="0"/>
                        <a:t>PREFIJO</a:t>
                      </a:r>
                    </a:p>
                  </a:txBody>
                  <a:tcPr/>
                </a:tc>
                <a:tc>
                  <a:txBody>
                    <a:bodyPr/>
                    <a:lstStyle/>
                    <a:p>
                      <a:r>
                        <a:rPr lang="es-ES" sz="1600" noProof="0" dirty="0"/>
                        <a:t>SUFIJO</a:t>
                      </a:r>
                    </a:p>
                  </a:txBody>
                  <a:tcPr/>
                </a:tc>
                <a:extLst>
                  <a:ext uri="{0D108BD9-81ED-4DB2-BD59-A6C34878D82A}">
                    <a16:rowId xmlns:a16="http://schemas.microsoft.com/office/drawing/2014/main" xmlns="" val="10000"/>
                  </a:ext>
                </a:extLst>
              </a:tr>
              <a:tr h="324036">
                <a:tc>
                  <a:txBody>
                    <a:bodyPr/>
                    <a:lstStyle/>
                    <a:p>
                      <a:r>
                        <a:rPr lang="es-ES" sz="1600" noProof="0" dirty="0"/>
                        <a:t>Supernova</a:t>
                      </a:r>
                    </a:p>
                  </a:txBody>
                  <a:tcPr/>
                </a:tc>
                <a:tc>
                  <a:txBody>
                    <a:bodyPr/>
                    <a:lstStyle/>
                    <a:p>
                      <a:r>
                        <a:rPr lang="es-ES" sz="1600" noProof="0" dirty="0" err="1" smtClean="0"/>
                        <a:t>Super</a:t>
                      </a:r>
                      <a:r>
                        <a:rPr lang="es-ES" sz="1600" noProof="0" dirty="0" smtClean="0"/>
                        <a:t> – nova</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1"/>
                  </a:ext>
                </a:extLst>
              </a:tr>
              <a:tr h="324036">
                <a:tc>
                  <a:txBody>
                    <a:bodyPr/>
                    <a:lstStyle/>
                    <a:p>
                      <a:r>
                        <a:rPr lang="es-ES" sz="1600" noProof="0" dirty="0"/>
                        <a:t>Hijitos</a:t>
                      </a:r>
                    </a:p>
                  </a:txBody>
                  <a:tcPr/>
                </a:tc>
                <a:tc>
                  <a:txBody>
                    <a:bodyPr/>
                    <a:lstStyle/>
                    <a:p>
                      <a:endParaRPr lang="es-ES" sz="1600" noProof="0" dirty="0"/>
                    </a:p>
                  </a:txBody>
                  <a:tcPr/>
                </a:tc>
                <a:tc>
                  <a:txBody>
                    <a:bodyPr/>
                    <a:lstStyle/>
                    <a:p>
                      <a:r>
                        <a:rPr lang="es-ES" sz="1600" noProof="0" dirty="0" err="1" smtClean="0"/>
                        <a:t>Hij</a:t>
                      </a:r>
                      <a:r>
                        <a:rPr lang="es-ES" sz="1600" noProof="0" dirty="0" smtClean="0"/>
                        <a:t> – </a:t>
                      </a:r>
                      <a:r>
                        <a:rPr lang="es-ES" sz="1600" noProof="0" dirty="0" err="1" smtClean="0"/>
                        <a:t>itos</a:t>
                      </a:r>
                      <a:endParaRPr lang="es-ES" sz="1600" noProof="0" dirty="0"/>
                    </a:p>
                  </a:txBody>
                  <a:tcPr/>
                </a:tc>
                <a:extLst>
                  <a:ext uri="{0D108BD9-81ED-4DB2-BD59-A6C34878D82A}">
                    <a16:rowId xmlns:a16="http://schemas.microsoft.com/office/drawing/2014/main" xmlns="" val="10002"/>
                  </a:ext>
                </a:extLst>
              </a:tr>
              <a:tr h="324036">
                <a:tc>
                  <a:txBody>
                    <a:bodyPr/>
                    <a:lstStyle/>
                    <a:p>
                      <a:r>
                        <a:rPr lang="es-ES" sz="1600" noProof="0" dirty="0"/>
                        <a:t>Infinitas</a:t>
                      </a:r>
                    </a:p>
                  </a:txBody>
                  <a:tcPr/>
                </a:tc>
                <a:tc>
                  <a:txBody>
                    <a:bodyPr/>
                    <a:lstStyle/>
                    <a:p>
                      <a:r>
                        <a:rPr lang="es-ES" sz="1600" noProof="0" dirty="0" smtClean="0"/>
                        <a:t>In – finitas</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3"/>
                  </a:ext>
                </a:extLst>
              </a:tr>
              <a:tr h="324036">
                <a:tc>
                  <a:txBody>
                    <a:bodyPr/>
                    <a:lstStyle/>
                    <a:p>
                      <a:r>
                        <a:rPr lang="es-ES" sz="1600" noProof="0" dirty="0"/>
                        <a:t>Palabritas</a:t>
                      </a:r>
                    </a:p>
                  </a:txBody>
                  <a:tcPr/>
                </a:tc>
                <a:tc>
                  <a:txBody>
                    <a:bodyPr/>
                    <a:lstStyle/>
                    <a:p>
                      <a:endParaRPr lang="es-ES" sz="1600" noProof="0" dirty="0"/>
                    </a:p>
                  </a:txBody>
                  <a:tcPr/>
                </a:tc>
                <a:tc>
                  <a:txBody>
                    <a:bodyPr/>
                    <a:lstStyle/>
                    <a:p>
                      <a:r>
                        <a:rPr lang="es-ES" sz="1600" noProof="0" dirty="0" err="1" smtClean="0"/>
                        <a:t>Palabr</a:t>
                      </a:r>
                      <a:r>
                        <a:rPr lang="es-ES" sz="1600" noProof="0" dirty="0" smtClean="0"/>
                        <a:t> – </a:t>
                      </a:r>
                      <a:r>
                        <a:rPr lang="es-ES" sz="1600" noProof="0" dirty="0" err="1" smtClean="0"/>
                        <a:t>itas</a:t>
                      </a:r>
                      <a:endParaRPr lang="es-ES" sz="1600" noProof="0" dirty="0"/>
                    </a:p>
                  </a:txBody>
                  <a:tcPr/>
                </a:tc>
                <a:extLst>
                  <a:ext uri="{0D108BD9-81ED-4DB2-BD59-A6C34878D82A}">
                    <a16:rowId xmlns:a16="http://schemas.microsoft.com/office/drawing/2014/main" xmlns="" val="10004"/>
                  </a:ext>
                </a:extLst>
              </a:tr>
              <a:tr h="324036">
                <a:tc>
                  <a:txBody>
                    <a:bodyPr/>
                    <a:lstStyle/>
                    <a:p>
                      <a:r>
                        <a:rPr lang="es-ES" sz="1600" noProof="0" dirty="0"/>
                        <a:t>Subterráneas</a:t>
                      </a:r>
                    </a:p>
                  </a:txBody>
                  <a:tcPr/>
                </a:tc>
                <a:tc>
                  <a:txBody>
                    <a:bodyPr/>
                    <a:lstStyle/>
                    <a:p>
                      <a:r>
                        <a:rPr lang="es-ES" sz="1600" noProof="0" dirty="0" smtClean="0"/>
                        <a:t>Sub – </a:t>
                      </a:r>
                      <a:r>
                        <a:rPr lang="es-ES" sz="1600" noProof="0" dirty="0" err="1" smtClean="0"/>
                        <a:t>terráneas</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5"/>
                  </a:ext>
                </a:extLst>
              </a:tr>
              <a:tr h="324036">
                <a:tc>
                  <a:txBody>
                    <a:bodyPr/>
                    <a:lstStyle/>
                    <a:p>
                      <a:r>
                        <a:rPr lang="es-ES" sz="1600" noProof="0" dirty="0"/>
                        <a:t>Superestrella</a:t>
                      </a:r>
                    </a:p>
                  </a:txBody>
                  <a:tcPr/>
                </a:tc>
                <a:tc>
                  <a:txBody>
                    <a:bodyPr/>
                    <a:lstStyle/>
                    <a:p>
                      <a:r>
                        <a:rPr lang="es-ES" sz="1600" noProof="0" dirty="0" err="1" smtClean="0"/>
                        <a:t>Super</a:t>
                      </a:r>
                      <a:r>
                        <a:rPr lang="es-ES" sz="1600" noProof="0" dirty="0" smtClean="0"/>
                        <a:t> – estrella</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6"/>
                  </a:ext>
                </a:extLst>
              </a:tr>
              <a:tr h="324036">
                <a:tc>
                  <a:txBody>
                    <a:bodyPr/>
                    <a:lstStyle/>
                    <a:p>
                      <a:r>
                        <a:rPr lang="es-ES" sz="1600" noProof="0" dirty="0"/>
                        <a:t>Subrayada</a:t>
                      </a:r>
                    </a:p>
                  </a:txBody>
                  <a:tcPr/>
                </a:tc>
                <a:tc>
                  <a:txBody>
                    <a:bodyPr/>
                    <a:lstStyle/>
                    <a:p>
                      <a:r>
                        <a:rPr lang="es-ES" sz="1600" noProof="0" dirty="0" smtClean="0"/>
                        <a:t>Sub – rayada</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7"/>
                  </a:ext>
                </a:extLst>
              </a:tr>
              <a:tr h="324036">
                <a:tc>
                  <a:txBody>
                    <a:bodyPr/>
                    <a:lstStyle/>
                    <a:p>
                      <a:r>
                        <a:rPr lang="es-ES" sz="1600" noProof="0" dirty="0"/>
                        <a:t>Exclamaron</a:t>
                      </a:r>
                    </a:p>
                  </a:txBody>
                  <a:tcPr/>
                </a:tc>
                <a:tc>
                  <a:txBody>
                    <a:bodyPr/>
                    <a:lstStyle/>
                    <a:p>
                      <a:r>
                        <a:rPr lang="es-ES" sz="1600" noProof="0" dirty="0" smtClean="0"/>
                        <a:t>Ex – clamaron</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8"/>
                  </a:ext>
                </a:extLst>
              </a:tr>
              <a:tr h="324036">
                <a:tc>
                  <a:txBody>
                    <a:bodyPr/>
                    <a:lstStyle/>
                    <a:p>
                      <a:r>
                        <a:rPr lang="es-ES" sz="1600" noProof="0" dirty="0"/>
                        <a:t>Increíble</a:t>
                      </a:r>
                    </a:p>
                  </a:txBody>
                  <a:tcPr/>
                </a:tc>
                <a:tc>
                  <a:txBody>
                    <a:bodyPr/>
                    <a:lstStyle/>
                    <a:p>
                      <a:r>
                        <a:rPr lang="es-ES" sz="1600" noProof="0" dirty="0" smtClean="0"/>
                        <a:t>In – creíble</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9"/>
                  </a:ext>
                </a:extLst>
              </a:tr>
              <a:tr h="324036">
                <a:tc>
                  <a:txBody>
                    <a:bodyPr/>
                    <a:lstStyle/>
                    <a:p>
                      <a:r>
                        <a:rPr lang="es-ES" sz="1600" noProof="0" dirty="0"/>
                        <a:t>Subdelegado</a:t>
                      </a:r>
                    </a:p>
                  </a:txBody>
                  <a:tcPr/>
                </a:tc>
                <a:tc>
                  <a:txBody>
                    <a:bodyPr/>
                    <a:lstStyle/>
                    <a:p>
                      <a:r>
                        <a:rPr lang="es-ES" sz="1600" noProof="0" dirty="0" smtClean="0"/>
                        <a:t>Sub – delegado</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0"/>
                  </a:ext>
                </a:extLst>
              </a:tr>
              <a:tr h="324036">
                <a:tc>
                  <a:txBody>
                    <a:bodyPr/>
                    <a:lstStyle/>
                    <a:p>
                      <a:r>
                        <a:rPr lang="es-ES" sz="1600" noProof="0" dirty="0"/>
                        <a:t>Impronunciable</a:t>
                      </a:r>
                    </a:p>
                  </a:txBody>
                  <a:tcPr/>
                </a:tc>
                <a:tc>
                  <a:txBody>
                    <a:bodyPr/>
                    <a:lstStyle/>
                    <a:p>
                      <a:r>
                        <a:rPr lang="es-ES" sz="1600" noProof="0" dirty="0" err="1" smtClean="0"/>
                        <a:t>Im</a:t>
                      </a:r>
                      <a:r>
                        <a:rPr lang="es-ES" sz="1600" noProof="0" dirty="0" smtClean="0"/>
                        <a:t> – pronunciable</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1"/>
                  </a:ext>
                </a:extLst>
              </a:tr>
              <a:tr h="324036">
                <a:tc>
                  <a:txBody>
                    <a:bodyPr/>
                    <a:lstStyle/>
                    <a:p>
                      <a:r>
                        <a:rPr lang="es-ES" sz="1600" noProof="0" dirty="0"/>
                        <a:t>Predispuesto</a:t>
                      </a:r>
                    </a:p>
                  </a:txBody>
                  <a:tcPr/>
                </a:tc>
                <a:tc>
                  <a:txBody>
                    <a:bodyPr/>
                    <a:lstStyle/>
                    <a:p>
                      <a:r>
                        <a:rPr lang="es-ES" sz="1600" noProof="0" dirty="0" smtClean="0"/>
                        <a:t>Pre – dispuesto</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2"/>
                  </a:ext>
                </a:extLst>
              </a:tr>
              <a:tr h="324036">
                <a:tc>
                  <a:txBody>
                    <a:bodyPr/>
                    <a:lstStyle/>
                    <a:p>
                      <a:r>
                        <a:rPr lang="es-ES" sz="1600" noProof="0" dirty="0"/>
                        <a:t>Resolver</a:t>
                      </a:r>
                    </a:p>
                  </a:txBody>
                  <a:tcPr/>
                </a:tc>
                <a:tc>
                  <a:txBody>
                    <a:bodyPr/>
                    <a:lstStyle/>
                    <a:p>
                      <a:r>
                        <a:rPr lang="es-ES" sz="1600" noProof="0" dirty="0" smtClean="0"/>
                        <a:t>Re – </a:t>
                      </a:r>
                      <a:r>
                        <a:rPr lang="es-ES" sz="1600" noProof="0" dirty="0" err="1" smtClean="0"/>
                        <a:t>solver</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3"/>
                  </a:ext>
                </a:extLst>
              </a:tr>
              <a:tr h="324036">
                <a:tc>
                  <a:txBody>
                    <a:bodyPr/>
                    <a:lstStyle/>
                    <a:p>
                      <a:r>
                        <a:rPr lang="es-ES" sz="1600" noProof="0" dirty="0"/>
                        <a:t>Cochazo</a:t>
                      </a:r>
                    </a:p>
                  </a:txBody>
                  <a:tcPr/>
                </a:tc>
                <a:tc>
                  <a:txBody>
                    <a:bodyPr/>
                    <a:lstStyle/>
                    <a:p>
                      <a:endParaRPr lang="es-ES" sz="1600" noProof="0" dirty="0"/>
                    </a:p>
                  </a:txBody>
                  <a:tcPr/>
                </a:tc>
                <a:tc>
                  <a:txBody>
                    <a:bodyPr/>
                    <a:lstStyle/>
                    <a:p>
                      <a:r>
                        <a:rPr lang="es-ES" sz="1600" noProof="0" dirty="0" smtClean="0"/>
                        <a:t>Cocha – </a:t>
                      </a:r>
                      <a:r>
                        <a:rPr lang="es-ES" sz="1600" noProof="0" dirty="0" err="1" smtClean="0"/>
                        <a:t>zo</a:t>
                      </a:r>
                      <a:endParaRPr lang="es-ES" sz="1600" noProof="0" dirty="0"/>
                    </a:p>
                  </a:txBody>
                  <a:tcPr/>
                </a:tc>
                <a:extLst>
                  <a:ext uri="{0D108BD9-81ED-4DB2-BD59-A6C34878D82A}">
                    <a16:rowId xmlns:a16="http://schemas.microsoft.com/office/drawing/2014/main" xmlns="" val="10014"/>
                  </a:ext>
                </a:extLst>
              </a:tr>
              <a:tr h="324036">
                <a:tc>
                  <a:txBody>
                    <a:bodyPr/>
                    <a:lstStyle/>
                    <a:p>
                      <a:r>
                        <a:rPr lang="es-ES" sz="1600" noProof="0" dirty="0"/>
                        <a:t>Aeroespacial</a:t>
                      </a:r>
                    </a:p>
                  </a:txBody>
                  <a:tcPr/>
                </a:tc>
                <a:tc>
                  <a:txBody>
                    <a:bodyPr/>
                    <a:lstStyle/>
                    <a:p>
                      <a:r>
                        <a:rPr lang="es-ES" sz="1600" noProof="0" dirty="0" smtClean="0"/>
                        <a:t>Aero – especial</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5"/>
                  </a:ext>
                </a:extLst>
              </a:tr>
              <a:tr h="324036">
                <a:tc>
                  <a:txBody>
                    <a:bodyPr/>
                    <a:lstStyle/>
                    <a:p>
                      <a:r>
                        <a:rPr lang="es-ES" sz="1600" noProof="0" dirty="0"/>
                        <a:t>Ultrarrápido</a:t>
                      </a:r>
                    </a:p>
                  </a:txBody>
                  <a:tcPr/>
                </a:tc>
                <a:tc>
                  <a:txBody>
                    <a:bodyPr/>
                    <a:lstStyle/>
                    <a:p>
                      <a:r>
                        <a:rPr lang="es-ES" sz="1600" noProof="0" dirty="0" smtClean="0"/>
                        <a:t>Ultra – </a:t>
                      </a:r>
                      <a:r>
                        <a:rPr lang="es-ES" sz="1600" noProof="0" dirty="0" err="1" smtClean="0"/>
                        <a:t>rrápido</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6"/>
                  </a:ext>
                </a:extLst>
              </a:tr>
              <a:tr h="324036">
                <a:tc>
                  <a:txBody>
                    <a:bodyPr/>
                    <a:lstStyle/>
                    <a:p>
                      <a:r>
                        <a:rPr lang="es-ES" sz="1600" noProof="0" dirty="0"/>
                        <a:t>Descubrió</a:t>
                      </a:r>
                    </a:p>
                  </a:txBody>
                  <a:tcPr/>
                </a:tc>
                <a:tc>
                  <a:txBody>
                    <a:bodyPr/>
                    <a:lstStyle/>
                    <a:p>
                      <a:r>
                        <a:rPr lang="es-ES" sz="1600" noProof="0" dirty="0" smtClean="0"/>
                        <a:t>Des – cubrió</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12083515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679602782"/>
              </p:ext>
            </p:extLst>
          </p:nvPr>
        </p:nvGraphicFramePr>
        <p:xfrm>
          <a:off x="251520" y="260649"/>
          <a:ext cx="8424936" cy="536448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xmlns="" val="20000"/>
                    </a:ext>
                  </a:extLst>
                </a:gridCol>
                <a:gridCol w="2808312">
                  <a:extLst>
                    <a:ext uri="{9D8B030D-6E8A-4147-A177-3AD203B41FA5}">
                      <a16:colId xmlns:a16="http://schemas.microsoft.com/office/drawing/2014/main" xmlns="" val="20001"/>
                    </a:ext>
                  </a:extLst>
                </a:gridCol>
                <a:gridCol w="2808312">
                  <a:extLst>
                    <a:ext uri="{9D8B030D-6E8A-4147-A177-3AD203B41FA5}">
                      <a16:colId xmlns:a16="http://schemas.microsoft.com/office/drawing/2014/main" xmlns="" val="20002"/>
                    </a:ext>
                  </a:extLst>
                </a:gridCol>
              </a:tblGrid>
              <a:tr h="324036">
                <a:tc>
                  <a:txBody>
                    <a:bodyPr/>
                    <a:lstStyle/>
                    <a:p>
                      <a:r>
                        <a:rPr lang="es-ES" sz="1600" noProof="0" dirty="0"/>
                        <a:t>PALABRA</a:t>
                      </a:r>
                    </a:p>
                  </a:txBody>
                  <a:tcPr/>
                </a:tc>
                <a:tc>
                  <a:txBody>
                    <a:bodyPr/>
                    <a:lstStyle/>
                    <a:p>
                      <a:r>
                        <a:rPr lang="es-ES" sz="1600" noProof="0" dirty="0"/>
                        <a:t>PREFIJO</a:t>
                      </a:r>
                    </a:p>
                  </a:txBody>
                  <a:tcPr/>
                </a:tc>
                <a:tc>
                  <a:txBody>
                    <a:bodyPr/>
                    <a:lstStyle/>
                    <a:p>
                      <a:r>
                        <a:rPr lang="es-ES" sz="1600" noProof="0" dirty="0"/>
                        <a:t>SUFIJO</a:t>
                      </a:r>
                    </a:p>
                  </a:txBody>
                  <a:tcPr/>
                </a:tc>
                <a:extLst>
                  <a:ext uri="{0D108BD9-81ED-4DB2-BD59-A6C34878D82A}">
                    <a16:rowId xmlns:a16="http://schemas.microsoft.com/office/drawing/2014/main" xmlns="" val="10000"/>
                  </a:ext>
                </a:extLst>
              </a:tr>
              <a:tr h="324036">
                <a:tc>
                  <a:txBody>
                    <a:bodyPr/>
                    <a:lstStyle/>
                    <a:p>
                      <a:r>
                        <a:rPr lang="es-ES" sz="1600" noProof="0" dirty="0"/>
                        <a:t>Inusual</a:t>
                      </a:r>
                    </a:p>
                  </a:txBody>
                  <a:tcPr/>
                </a:tc>
                <a:tc>
                  <a:txBody>
                    <a:bodyPr/>
                    <a:lstStyle/>
                    <a:p>
                      <a:r>
                        <a:rPr lang="es-ES" sz="1600" noProof="0" dirty="0" smtClean="0"/>
                        <a:t>In – usual</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1"/>
                  </a:ext>
                </a:extLst>
              </a:tr>
              <a:tr h="324036">
                <a:tc>
                  <a:txBody>
                    <a:bodyPr/>
                    <a:lstStyle/>
                    <a:p>
                      <a:r>
                        <a:rPr lang="es-ES" sz="1600" noProof="0" dirty="0"/>
                        <a:t>Subsuelo</a:t>
                      </a:r>
                    </a:p>
                  </a:txBody>
                  <a:tcPr/>
                </a:tc>
                <a:tc>
                  <a:txBody>
                    <a:bodyPr/>
                    <a:lstStyle/>
                    <a:p>
                      <a:r>
                        <a:rPr lang="es-ES" sz="1600" noProof="0" dirty="0" smtClean="0"/>
                        <a:t>Sub – </a:t>
                      </a:r>
                      <a:r>
                        <a:rPr lang="es-ES" sz="1600" noProof="0" dirty="0" err="1" smtClean="0"/>
                        <a:t>suleo</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2"/>
                  </a:ext>
                </a:extLst>
              </a:tr>
              <a:tr h="324036">
                <a:tc>
                  <a:txBody>
                    <a:bodyPr/>
                    <a:lstStyle/>
                    <a:p>
                      <a:r>
                        <a:rPr lang="es-ES" sz="1600" noProof="0" dirty="0"/>
                        <a:t>Superfina</a:t>
                      </a:r>
                    </a:p>
                  </a:txBody>
                  <a:tcPr/>
                </a:tc>
                <a:tc>
                  <a:txBody>
                    <a:bodyPr/>
                    <a:lstStyle/>
                    <a:p>
                      <a:r>
                        <a:rPr lang="es-ES" sz="1600" noProof="0" dirty="0" err="1" smtClean="0"/>
                        <a:t>Super</a:t>
                      </a:r>
                      <a:r>
                        <a:rPr lang="es-ES" sz="1600" noProof="0" dirty="0" smtClean="0"/>
                        <a:t> – fina</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3"/>
                  </a:ext>
                </a:extLst>
              </a:tr>
              <a:tr h="324036">
                <a:tc>
                  <a:txBody>
                    <a:bodyPr/>
                    <a:lstStyle/>
                    <a:p>
                      <a:r>
                        <a:rPr lang="es-ES" sz="1600" noProof="0" dirty="0"/>
                        <a:t>Innumerable</a:t>
                      </a:r>
                    </a:p>
                  </a:txBody>
                  <a:tcPr/>
                </a:tc>
                <a:tc>
                  <a:txBody>
                    <a:bodyPr/>
                    <a:lstStyle/>
                    <a:p>
                      <a:r>
                        <a:rPr lang="es-ES" sz="1600" noProof="0" dirty="0" smtClean="0"/>
                        <a:t>In – numerable</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4"/>
                  </a:ext>
                </a:extLst>
              </a:tr>
              <a:tr h="324036">
                <a:tc>
                  <a:txBody>
                    <a:bodyPr/>
                    <a:lstStyle/>
                    <a:p>
                      <a:r>
                        <a:rPr lang="es-ES" sz="1600" noProof="0" dirty="0"/>
                        <a:t>Prefijos</a:t>
                      </a:r>
                    </a:p>
                  </a:txBody>
                  <a:tcPr/>
                </a:tc>
                <a:tc>
                  <a:txBody>
                    <a:bodyPr/>
                    <a:lstStyle/>
                    <a:p>
                      <a:r>
                        <a:rPr lang="es-ES" sz="1600" noProof="0" dirty="0" smtClean="0"/>
                        <a:t>Pre – fijos</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5"/>
                  </a:ext>
                </a:extLst>
              </a:tr>
              <a:tr h="324036">
                <a:tc>
                  <a:txBody>
                    <a:bodyPr/>
                    <a:lstStyle/>
                    <a:p>
                      <a:r>
                        <a:rPr lang="es-ES" sz="1600" noProof="0" dirty="0"/>
                        <a:t>Engendrar</a:t>
                      </a:r>
                    </a:p>
                  </a:txBody>
                  <a:tcPr/>
                </a:tc>
                <a:tc>
                  <a:txBody>
                    <a:bodyPr/>
                    <a:lstStyle/>
                    <a:p>
                      <a:r>
                        <a:rPr lang="es-ES" sz="1600" noProof="0" dirty="0" smtClean="0"/>
                        <a:t>En – </a:t>
                      </a:r>
                      <a:r>
                        <a:rPr lang="es-ES" sz="1600" noProof="0" dirty="0" err="1" smtClean="0"/>
                        <a:t>gendrar</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6"/>
                  </a:ext>
                </a:extLst>
              </a:tr>
              <a:tr h="324036">
                <a:tc>
                  <a:txBody>
                    <a:bodyPr/>
                    <a:lstStyle/>
                    <a:p>
                      <a:r>
                        <a:rPr lang="es-ES" sz="1600" noProof="0" dirty="0"/>
                        <a:t>Subdelegado</a:t>
                      </a:r>
                    </a:p>
                  </a:txBody>
                  <a:tcPr/>
                </a:tc>
                <a:tc>
                  <a:txBody>
                    <a:bodyPr/>
                    <a:lstStyle/>
                    <a:p>
                      <a:r>
                        <a:rPr lang="es-ES" sz="1600" noProof="0" dirty="0" smtClean="0"/>
                        <a:t>Sub – delegado</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08"/>
                  </a:ext>
                </a:extLst>
              </a:tr>
              <a:tr h="324036">
                <a:tc>
                  <a:txBody>
                    <a:bodyPr/>
                    <a:lstStyle/>
                    <a:p>
                      <a:r>
                        <a:rPr lang="es-ES" sz="1600" noProof="0" dirty="0"/>
                        <a:t>Pequeñita</a:t>
                      </a:r>
                    </a:p>
                  </a:txBody>
                  <a:tcPr/>
                </a:tc>
                <a:tc>
                  <a:txBody>
                    <a:bodyPr/>
                    <a:lstStyle/>
                    <a:p>
                      <a:endParaRPr lang="es-ES" sz="1600" noProof="0" dirty="0"/>
                    </a:p>
                  </a:txBody>
                  <a:tcPr/>
                </a:tc>
                <a:tc>
                  <a:txBody>
                    <a:bodyPr/>
                    <a:lstStyle/>
                    <a:p>
                      <a:r>
                        <a:rPr lang="es-ES" sz="1600" noProof="0" dirty="0" err="1" smtClean="0"/>
                        <a:t>Pequeñ</a:t>
                      </a:r>
                      <a:r>
                        <a:rPr lang="es-ES" sz="1600" baseline="0" noProof="0" dirty="0" smtClean="0"/>
                        <a:t> – </a:t>
                      </a:r>
                      <a:r>
                        <a:rPr lang="es-ES" sz="1600" baseline="0" noProof="0" dirty="0" err="1" smtClean="0"/>
                        <a:t>ita</a:t>
                      </a:r>
                      <a:endParaRPr lang="es-ES" sz="1600" noProof="0" dirty="0"/>
                    </a:p>
                  </a:txBody>
                  <a:tcPr/>
                </a:tc>
                <a:extLst>
                  <a:ext uri="{0D108BD9-81ED-4DB2-BD59-A6C34878D82A}">
                    <a16:rowId xmlns:a16="http://schemas.microsoft.com/office/drawing/2014/main" xmlns="" val="10009"/>
                  </a:ext>
                </a:extLst>
              </a:tr>
              <a:tr h="324036">
                <a:tc>
                  <a:txBody>
                    <a:bodyPr/>
                    <a:lstStyle/>
                    <a:p>
                      <a:r>
                        <a:rPr lang="es-ES" sz="1600" noProof="0" dirty="0"/>
                        <a:t>Construyeron</a:t>
                      </a:r>
                    </a:p>
                  </a:txBody>
                  <a:tcPr/>
                </a:tc>
                <a:tc>
                  <a:txBody>
                    <a:bodyPr/>
                    <a:lstStyle/>
                    <a:p>
                      <a:r>
                        <a:rPr lang="es-ES" sz="1600" noProof="0" dirty="0" err="1" smtClean="0"/>
                        <a:t>Cons</a:t>
                      </a:r>
                      <a:r>
                        <a:rPr lang="es-ES" sz="1600" baseline="0" noProof="0" dirty="0" smtClean="0"/>
                        <a:t> – </a:t>
                      </a:r>
                      <a:r>
                        <a:rPr lang="es-ES" sz="1600" baseline="0" noProof="0" dirty="0" err="1" smtClean="0"/>
                        <a:t>truyeron</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1"/>
                  </a:ext>
                </a:extLst>
              </a:tr>
              <a:tr h="324036">
                <a:tc>
                  <a:txBody>
                    <a:bodyPr/>
                    <a:lstStyle/>
                    <a:p>
                      <a:r>
                        <a:rPr lang="es-ES" sz="1600" noProof="0" dirty="0"/>
                        <a:t>Contemplaba</a:t>
                      </a:r>
                    </a:p>
                  </a:txBody>
                  <a:tcPr/>
                </a:tc>
                <a:tc>
                  <a:txBody>
                    <a:bodyPr/>
                    <a:lstStyle/>
                    <a:p>
                      <a:r>
                        <a:rPr lang="es-ES" sz="1600" noProof="0" dirty="0" smtClean="0"/>
                        <a:t>Con – templaba</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2"/>
                  </a:ext>
                </a:extLst>
              </a:tr>
              <a:tr h="324036">
                <a:tc>
                  <a:txBody>
                    <a:bodyPr/>
                    <a:lstStyle/>
                    <a:p>
                      <a:r>
                        <a:rPr lang="es-ES" sz="1600" noProof="0" dirty="0"/>
                        <a:t>Acontecimiento</a:t>
                      </a:r>
                    </a:p>
                  </a:txBody>
                  <a:tcPr/>
                </a:tc>
                <a:tc>
                  <a:txBody>
                    <a:bodyPr/>
                    <a:lstStyle/>
                    <a:p>
                      <a:r>
                        <a:rPr lang="es-ES" sz="1600" noProof="0" dirty="0" smtClean="0"/>
                        <a:t>A – </a:t>
                      </a:r>
                      <a:r>
                        <a:rPr lang="es-ES" sz="1600" noProof="0" dirty="0" err="1" smtClean="0"/>
                        <a:t>contecimiento</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3"/>
                  </a:ext>
                </a:extLst>
              </a:tr>
              <a:tr h="324036">
                <a:tc>
                  <a:txBody>
                    <a:bodyPr/>
                    <a:lstStyle/>
                    <a:p>
                      <a:r>
                        <a:rPr lang="es-ES" sz="1600" noProof="0" dirty="0"/>
                        <a:t>Empresa</a:t>
                      </a:r>
                    </a:p>
                  </a:txBody>
                  <a:tcPr/>
                </a:tc>
                <a:tc>
                  <a:txBody>
                    <a:bodyPr/>
                    <a:lstStyle/>
                    <a:p>
                      <a:r>
                        <a:rPr lang="es-ES" sz="1600" noProof="0" dirty="0" err="1" smtClean="0"/>
                        <a:t>Em</a:t>
                      </a:r>
                      <a:r>
                        <a:rPr lang="es-ES" sz="1600" noProof="0" dirty="0" smtClean="0"/>
                        <a:t> – presa</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4"/>
                  </a:ext>
                </a:extLst>
              </a:tr>
              <a:tr h="324036">
                <a:tc>
                  <a:txBody>
                    <a:bodyPr/>
                    <a:lstStyle/>
                    <a:p>
                      <a:r>
                        <a:rPr lang="es-ES" sz="1600" noProof="0" dirty="0"/>
                        <a:t>Contenía</a:t>
                      </a:r>
                    </a:p>
                  </a:txBody>
                  <a:tcPr/>
                </a:tc>
                <a:tc>
                  <a:txBody>
                    <a:bodyPr/>
                    <a:lstStyle/>
                    <a:p>
                      <a:r>
                        <a:rPr lang="es-ES" sz="1600" noProof="0" dirty="0" smtClean="0"/>
                        <a:t>Con – tenía</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5"/>
                  </a:ext>
                </a:extLst>
              </a:tr>
              <a:tr h="324036">
                <a:tc>
                  <a:txBody>
                    <a:bodyPr/>
                    <a:lstStyle/>
                    <a:p>
                      <a:r>
                        <a:rPr lang="es-ES" sz="1600" noProof="0" dirty="0"/>
                        <a:t>Consigo</a:t>
                      </a:r>
                    </a:p>
                  </a:txBody>
                  <a:tcPr/>
                </a:tc>
                <a:tc>
                  <a:txBody>
                    <a:bodyPr/>
                    <a:lstStyle/>
                    <a:p>
                      <a:r>
                        <a:rPr lang="es-ES" sz="1600" noProof="0" dirty="0" smtClean="0"/>
                        <a:t>Con – sigo</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6"/>
                  </a:ext>
                </a:extLst>
              </a:tr>
              <a:tr h="324036">
                <a:tc>
                  <a:txBody>
                    <a:bodyPr/>
                    <a:lstStyle/>
                    <a:p>
                      <a:r>
                        <a:rPr lang="es-ES" sz="1600" noProof="0" dirty="0"/>
                        <a:t>Propuso</a:t>
                      </a:r>
                    </a:p>
                  </a:txBody>
                  <a:tcPr/>
                </a:tc>
                <a:tc>
                  <a:txBody>
                    <a:bodyPr/>
                    <a:lstStyle/>
                    <a:p>
                      <a:r>
                        <a:rPr lang="es-ES" sz="1600" noProof="0" dirty="0" smtClean="0"/>
                        <a:t>Pro - puso</a:t>
                      </a:r>
                      <a:endParaRPr lang="es-ES" sz="1600" noProof="0" dirty="0"/>
                    </a:p>
                  </a:txBody>
                  <a:tcPr/>
                </a:tc>
                <a:tc>
                  <a:txBody>
                    <a:bodyPr/>
                    <a:lstStyle/>
                    <a:p>
                      <a:endParaRPr lang="es-ES" sz="1600" noProof="0" dirty="0"/>
                    </a:p>
                  </a:txBody>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350326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FF0000"/>
                </a:solidFill>
              </a:rPr>
              <a:t>a) El problema para mi no son las críticas  que me han dirigido.</a:t>
            </a:r>
          </a:p>
          <a:p>
            <a:r>
              <a:rPr lang="es-ES" dirty="0">
                <a:solidFill>
                  <a:srgbClr val="FF0000"/>
                </a:solidFill>
              </a:rPr>
              <a:t>b) El problema para mí no son las criticas que me han dirigido.</a:t>
            </a:r>
          </a:p>
          <a:p>
            <a:r>
              <a:rPr lang="es-ES" dirty="0">
                <a:solidFill>
                  <a:srgbClr val="00B050"/>
                </a:solidFill>
              </a:rPr>
              <a:t>c) El problema para mí no son las críticas que me han dirigido.</a:t>
            </a:r>
            <a:endParaRPr lang="en-US" dirty="0">
              <a:solidFill>
                <a:srgbClr val="00B050"/>
              </a:solidFill>
            </a:endParaRPr>
          </a:p>
        </p:txBody>
      </p:sp>
    </p:spTree>
    <p:extLst>
      <p:ext uri="{BB962C8B-B14F-4D97-AF65-F5344CB8AC3E}">
        <p14:creationId xmlns:p14="http://schemas.microsoft.com/office/powerpoint/2010/main" val="349427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a:t>
            </a:r>
            <a:r>
              <a:rPr lang="es-ES" i="1" dirty="0"/>
              <a:t>El amigo de las palabras</a:t>
            </a:r>
            <a:r>
              <a:rPr lang="es-ES" dirty="0"/>
              <a:t> es una publicación dedicada a la prosa poética.</a:t>
            </a:r>
          </a:p>
          <a:p>
            <a:r>
              <a:rPr lang="es-ES" dirty="0"/>
              <a:t>b) </a:t>
            </a:r>
            <a:r>
              <a:rPr lang="es-ES" i="1" dirty="0"/>
              <a:t>Él amigo de las palabras</a:t>
            </a:r>
            <a:r>
              <a:rPr lang="es-ES" dirty="0"/>
              <a:t> es una publicación dedicada a la prosa poética.</a:t>
            </a:r>
          </a:p>
          <a:p>
            <a:r>
              <a:rPr lang="es-ES" dirty="0"/>
              <a:t>c) </a:t>
            </a:r>
            <a:r>
              <a:rPr lang="es-ES" i="1" dirty="0"/>
              <a:t>El amigo de las palabras</a:t>
            </a:r>
            <a:r>
              <a:rPr lang="es-ES" dirty="0"/>
              <a:t> es una publicación dedicada a la prosa </a:t>
            </a:r>
            <a:r>
              <a:rPr lang="es-ES" dirty="0" err="1"/>
              <a:t>poetica</a:t>
            </a:r>
            <a:r>
              <a:rPr lang="es-ES" dirty="0"/>
              <a:t>.</a:t>
            </a:r>
            <a:endParaRPr lang="en-US" dirty="0"/>
          </a:p>
        </p:txBody>
      </p:sp>
    </p:spTree>
    <p:extLst>
      <p:ext uri="{BB962C8B-B14F-4D97-AF65-F5344CB8AC3E}">
        <p14:creationId xmlns:p14="http://schemas.microsoft.com/office/powerpoint/2010/main" val="388342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00B050"/>
                </a:solidFill>
              </a:rPr>
              <a:t>a) </a:t>
            </a:r>
            <a:r>
              <a:rPr lang="es-ES" i="1" dirty="0">
                <a:solidFill>
                  <a:srgbClr val="00B050"/>
                </a:solidFill>
              </a:rPr>
              <a:t>El amigo de las palabras</a:t>
            </a:r>
            <a:r>
              <a:rPr lang="es-ES" dirty="0">
                <a:solidFill>
                  <a:srgbClr val="00B050"/>
                </a:solidFill>
              </a:rPr>
              <a:t> es una publicación dedicada a la prosa poética.</a:t>
            </a:r>
          </a:p>
          <a:p>
            <a:r>
              <a:rPr lang="es-ES" dirty="0">
                <a:solidFill>
                  <a:srgbClr val="FF0000"/>
                </a:solidFill>
              </a:rPr>
              <a:t>b) </a:t>
            </a:r>
            <a:r>
              <a:rPr lang="es-ES" i="1" dirty="0">
                <a:solidFill>
                  <a:srgbClr val="FF0000"/>
                </a:solidFill>
              </a:rPr>
              <a:t>Él amigo de las palabras</a:t>
            </a:r>
            <a:r>
              <a:rPr lang="es-ES" dirty="0">
                <a:solidFill>
                  <a:srgbClr val="FF0000"/>
                </a:solidFill>
              </a:rPr>
              <a:t> es una publicación dedicada a la prosa poética.</a:t>
            </a:r>
          </a:p>
          <a:p>
            <a:r>
              <a:rPr lang="es-ES" dirty="0">
                <a:solidFill>
                  <a:srgbClr val="FF0000"/>
                </a:solidFill>
              </a:rPr>
              <a:t>c) </a:t>
            </a:r>
            <a:r>
              <a:rPr lang="es-ES" i="1" dirty="0">
                <a:solidFill>
                  <a:srgbClr val="FF0000"/>
                </a:solidFill>
              </a:rPr>
              <a:t>El amigo de las palabras</a:t>
            </a:r>
            <a:r>
              <a:rPr lang="es-ES" dirty="0">
                <a:solidFill>
                  <a:srgbClr val="FF0000"/>
                </a:solidFill>
              </a:rPr>
              <a:t> es una publicación dedicada a la prosa </a:t>
            </a:r>
            <a:r>
              <a:rPr lang="es-ES" dirty="0" err="1">
                <a:solidFill>
                  <a:srgbClr val="FF0000"/>
                </a:solidFill>
              </a:rPr>
              <a:t>poetica</a:t>
            </a:r>
            <a:r>
              <a:rPr lang="es-ES" dirty="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196362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a) Tú has sido elegida como actriz del año por una revista estadounidense.</a:t>
            </a:r>
          </a:p>
          <a:p>
            <a:r>
              <a:rPr lang="es-ES" dirty="0"/>
              <a:t>b) Tu has sido elegida como </a:t>
            </a:r>
            <a:r>
              <a:rPr lang="es-ES" dirty="0" err="1"/>
              <a:t>actríz</a:t>
            </a:r>
            <a:r>
              <a:rPr lang="es-ES" dirty="0"/>
              <a:t> del año por una revista estadounidense.</a:t>
            </a:r>
          </a:p>
          <a:p>
            <a:r>
              <a:rPr lang="es-ES" dirty="0"/>
              <a:t>c) Tu has sido elegida como </a:t>
            </a:r>
            <a:r>
              <a:rPr lang="es-ES" dirty="0" err="1"/>
              <a:t>actris</a:t>
            </a:r>
            <a:r>
              <a:rPr lang="es-ES" dirty="0"/>
              <a:t> del año por una revista estadounidense.</a:t>
            </a:r>
            <a:endParaRPr lang="en-US" dirty="0"/>
          </a:p>
        </p:txBody>
      </p:sp>
    </p:spTree>
    <p:extLst>
      <p:ext uri="{BB962C8B-B14F-4D97-AF65-F5344CB8AC3E}">
        <p14:creationId xmlns:p14="http://schemas.microsoft.com/office/powerpoint/2010/main" val="278866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solidFill>
                  <a:srgbClr val="00B050"/>
                </a:solidFill>
              </a:rPr>
              <a:t>a) Tú has sido elegida como actriz del año por una revista estadounidense.</a:t>
            </a:r>
          </a:p>
          <a:p>
            <a:r>
              <a:rPr lang="es-ES" dirty="0">
                <a:solidFill>
                  <a:srgbClr val="FF0000"/>
                </a:solidFill>
              </a:rPr>
              <a:t>b) Tu has sido elegida como </a:t>
            </a:r>
            <a:r>
              <a:rPr lang="es-ES" dirty="0" err="1">
                <a:solidFill>
                  <a:srgbClr val="FF0000"/>
                </a:solidFill>
              </a:rPr>
              <a:t>actríz</a:t>
            </a:r>
            <a:r>
              <a:rPr lang="es-ES" dirty="0">
                <a:solidFill>
                  <a:srgbClr val="FF0000"/>
                </a:solidFill>
              </a:rPr>
              <a:t> del año por una revista estadounidense.</a:t>
            </a:r>
          </a:p>
          <a:p>
            <a:r>
              <a:rPr lang="es-ES" dirty="0">
                <a:solidFill>
                  <a:srgbClr val="FF0000"/>
                </a:solidFill>
              </a:rPr>
              <a:t>c) Tu has sido elegida como </a:t>
            </a:r>
            <a:r>
              <a:rPr lang="es-ES" dirty="0" err="1">
                <a:solidFill>
                  <a:srgbClr val="FF0000"/>
                </a:solidFill>
              </a:rPr>
              <a:t>actris</a:t>
            </a:r>
            <a:r>
              <a:rPr lang="es-ES" dirty="0">
                <a:solidFill>
                  <a:srgbClr val="FF0000"/>
                </a:solidFill>
              </a:rPr>
              <a:t> del año por una revista estadounidense.</a:t>
            </a:r>
            <a:endParaRPr lang="en-US" dirty="0">
              <a:solidFill>
                <a:srgbClr val="FF0000"/>
              </a:solidFill>
            </a:endParaRPr>
          </a:p>
        </p:txBody>
      </p:sp>
    </p:spTree>
    <p:extLst>
      <p:ext uri="{BB962C8B-B14F-4D97-AF65-F5344CB8AC3E}">
        <p14:creationId xmlns:p14="http://schemas.microsoft.com/office/powerpoint/2010/main" val="968938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171</TotalTime>
  <Words>2238</Words>
  <Application>Microsoft Office PowerPoint</Application>
  <PresentationFormat>Presentació en pantalla (4:3)</PresentationFormat>
  <Paragraphs>229</Paragraphs>
  <Slides>45</Slides>
  <Notes>0</Notes>
  <HiddenSlides>0</HiddenSlides>
  <MMClips>0</MMClips>
  <ScaleCrop>false</ScaleCrop>
  <HeadingPairs>
    <vt:vector size="6" baseType="variant">
      <vt:variant>
        <vt:lpstr>Tipus de lletra utilitzats</vt:lpstr>
      </vt:variant>
      <vt:variant>
        <vt:i4>6</vt:i4>
      </vt:variant>
      <vt:variant>
        <vt:lpstr>Tema</vt:lpstr>
      </vt:variant>
      <vt:variant>
        <vt:i4>1</vt:i4>
      </vt:variant>
      <vt:variant>
        <vt:lpstr>Títols de les diapositives</vt:lpstr>
      </vt:variant>
      <vt:variant>
        <vt:i4>45</vt:i4>
      </vt:variant>
    </vt:vector>
  </HeadingPairs>
  <TitlesOfParts>
    <vt:vector size="52" baseType="lpstr">
      <vt:lpstr>Arial Rounded MT Bold</vt:lpstr>
      <vt:lpstr>Calibri</vt:lpstr>
      <vt:lpstr>Century Gothic</vt:lpstr>
      <vt:lpstr>Times New Roman</vt:lpstr>
      <vt:lpstr>Verdana</vt:lpstr>
      <vt:lpstr>Wingdings 2</vt:lpstr>
      <vt:lpstr>Brío</vt:lpstr>
      <vt:lpstr>Vamos a repasar!</vt:lpstr>
      <vt:lpstr>ORTOGRAFÍA Y MONOSÍLABOS</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ADJETIVOS Y SUSTANTIVOS</vt:lpstr>
      <vt:lpstr>VOCABULARIO / LÉXICO</vt:lpstr>
      <vt:lpstr>GRADOS DEL ADJETIVO</vt:lpstr>
      <vt:lpstr>CONECTORES</vt:lpstr>
      <vt:lpstr>Presentació del PowerPoint</vt:lpstr>
      <vt:lpstr>PREGUNTAS ENTREVISTA</vt:lpstr>
      <vt:lpstr>SIGNOS DE INTERROGACIÓN</vt:lpstr>
      <vt:lpstr>PREGUNTAS INTERESANTES</vt:lpstr>
      <vt:lpstr>¿Dónde están?</vt:lpstr>
      <vt:lpstr>Aquí los tenemos!</vt:lpstr>
      <vt:lpstr>Presentació del PowerPoint</vt:lpstr>
      <vt:lpstr>Presentació del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Repasemos!</dc:title>
  <dc:creator>usuari</dc:creator>
  <cp:lastModifiedBy>prof</cp:lastModifiedBy>
  <cp:revision>21</cp:revision>
  <dcterms:created xsi:type="dcterms:W3CDTF">2017-11-04T16:02:37Z</dcterms:created>
  <dcterms:modified xsi:type="dcterms:W3CDTF">2017-11-09T08:34:33Z</dcterms:modified>
</cp:coreProperties>
</file>