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73" r:id="rId3"/>
    <p:sldId id="321" r:id="rId4"/>
    <p:sldId id="274" r:id="rId5"/>
    <p:sldId id="308" r:id="rId6"/>
    <p:sldId id="285" r:id="rId7"/>
    <p:sldId id="309" r:id="rId8"/>
    <p:sldId id="275" r:id="rId9"/>
    <p:sldId id="310" r:id="rId10"/>
    <p:sldId id="312" r:id="rId11"/>
    <p:sldId id="313" r:id="rId12"/>
    <p:sldId id="315" r:id="rId13"/>
    <p:sldId id="317" r:id="rId14"/>
    <p:sldId id="326" r:id="rId15"/>
    <p:sldId id="316" r:id="rId16"/>
    <p:sldId id="318" r:id="rId17"/>
    <p:sldId id="322" r:id="rId18"/>
    <p:sldId id="320" r:id="rId19"/>
    <p:sldId id="325" r:id="rId20"/>
    <p:sldId id="323" r:id="rId21"/>
    <p:sldId id="284" r:id="rId22"/>
    <p:sldId id="263" r:id="rId23"/>
    <p:sldId id="307" r:id="rId2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8080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21" autoAdjust="0"/>
    <p:restoredTop sz="94671" autoAdjust="0"/>
  </p:normalViewPr>
  <p:slideViewPr>
    <p:cSldViewPr>
      <p:cViewPr varScale="1">
        <p:scale>
          <a:sx n="88" d="100"/>
          <a:sy n="88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0085-C486-4296-887F-7658FFDA9070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3B66-0A94-4C21-87BA-B0FE4CCD9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E1BC-F020-45F3-9026-017B361F5AA1}" type="datetimeFigureOut">
              <a:rPr lang="es-ES" smtClean="0"/>
              <a:pPr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D3D8-F17E-42DB-B680-8E5EAD47DA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info@language4you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357322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14399"/>
            <a:ext cx="8343900" cy="25146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43042" y="37861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“La universidad de la vida es viajar” (Sócrates) 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Horario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08:30 - 08:45 </a:t>
            </a:r>
          </a:p>
          <a:p>
            <a:r>
              <a:rPr lang="es-ES" sz="2000" dirty="0" smtClean="0">
                <a:latin typeface="Century Gothic" pitchFamily="34" charset="0"/>
              </a:rPr>
              <a:t>Llegada a la escuela</a:t>
            </a:r>
          </a:p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08:50 – 12:10</a:t>
            </a:r>
          </a:p>
          <a:p>
            <a:r>
              <a:rPr lang="es-ES" sz="2000" dirty="0" smtClean="0">
                <a:latin typeface="Century Gothic" pitchFamily="34" charset="0"/>
              </a:rPr>
              <a:t>Clases de inglés</a:t>
            </a:r>
          </a:p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12:10</a:t>
            </a:r>
          </a:p>
          <a:p>
            <a:r>
              <a:rPr lang="es-ES" sz="2000" dirty="0" smtClean="0">
                <a:latin typeface="Century Gothic" pitchFamily="34" charset="0"/>
              </a:rPr>
              <a:t>Salida para las actividades. </a:t>
            </a:r>
          </a:p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Almuerzo</a:t>
            </a:r>
            <a:r>
              <a:rPr lang="es-ES" sz="2000" dirty="0" smtClean="0">
                <a:latin typeface="Century Gothic" pitchFamily="34" charset="0"/>
              </a:rPr>
              <a:t> en la cafetería de la escuela al finalizar las clases o más tarde cuando llegan a los puntos de encuentro para las actividades</a:t>
            </a:r>
          </a:p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19:00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000" dirty="0" smtClean="0">
                <a:latin typeface="Century Gothic" pitchFamily="34" charset="0"/>
              </a:rPr>
              <a:t>Vuelta a casa de la familia, cena y tiempo libre</a:t>
            </a: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2" name="11 Marcador de contenido" descr="secondaryImage_6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86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Lunes</a:t>
            </a: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Tour de orientación en Brighton</a:t>
            </a: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2000" dirty="0" smtClean="0">
                <a:latin typeface="Century Gothic" pitchFamily="34" charset="0"/>
              </a:rPr>
              <a:t>Visita al </a:t>
            </a:r>
            <a:r>
              <a:rPr lang="es-ES" sz="2000" dirty="0" err="1" smtClean="0">
                <a:latin typeface="Century Gothic" pitchFamily="34" charset="0"/>
              </a:rPr>
              <a:t>Pier</a:t>
            </a:r>
            <a:r>
              <a:rPr lang="es-ES" sz="2000" dirty="0" smtClean="0">
                <a:latin typeface="Century Gothic" pitchFamily="34" charset="0"/>
              </a:rPr>
              <a:t>, a South </a:t>
            </a:r>
            <a:r>
              <a:rPr lang="es-ES" sz="2000" dirty="0" err="1" smtClean="0">
                <a:latin typeface="Century Gothic" pitchFamily="34" charset="0"/>
              </a:rPr>
              <a:t>Lanes</a:t>
            </a:r>
            <a:r>
              <a:rPr lang="es-ES" sz="2000" dirty="0" smtClean="0">
                <a:latin typeface="Century Gothic" pitchFamily="34" charset="0"/>
              </a:rPr>
              <a:t>, Brighton Center y Churchill </a:t>
            </a:r>
            <a:r>
              <a:rPr lang="es-ES" sz="2000" dirty="0" err="1" smtClean="0">
                <a:latin typeface="Century Gothic" pitchFamily="34" charset="0"/>
              </a:rPr>
              <a:t>Square</a:t>
            </a:r>
            <a:r>
              <a:rPr lang="es-ES" sz="2000" dirty="0" smtClean="0">
                <a:latin typeface="Century Gothic" pitchFamily="34" charset="0"/>
              </a:rPr>
              <a:t>, Royal </a:t>
            </a:r>
            <a:r>
              <a:rPr lang="es-ES" sz="2000" dirty="0" err="1" smtClean="0">
                <a:latin typeface="Century Gothic" pitchFamily="34" charset="0"/>
              </a:rPr>
              <a:t>Pavillon</a:t>
            </a:r>
            <a:r>
              <a:rPr lang="es-ES" sz="2000" dirty="0" smtClean="0">
                <a:latin typeface="Century Gothic" pitchFamily="34" charset="0"/>
              </a:rPr>
              <a:t> (entrada dentro)</a:t>
            </a:r>
            <a:endParaRPr lang="es-ES" sz="2000" dirty="0" smtClean="0"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9386110690_0cb11bf55b_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89132"/>
            <a:ext cx="4038600" cy="2511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Martes </a:t>
            </a: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Excursión a </a:t>
            </a: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los Acantilados de </a:t>
            </a:r>
            <a:r>
              <a:rPr lang="es-ES" sz="3200" dirty="0" err="1" smtClean="0">
                <a:solidFill>
                  <a:srgbClr val="660033"/>
                </a:solidFill>
                <a:latin typeface="Century Gothic" pitchFamily="34" charset="0"/>
              </a:rPr>
              <a:t>Seven</a:t>
            </a: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Century Gothic" pitchFamily="34" charset="0"/>
              </a:rPr>
              <a:t>Sister</a:t>
            </a:r>
            <a:endParaRPr lang="es-ES" sz="32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2000" dirty="0" smtClean="0">
                <a:latin typeface="Century Gothic" pitchFamily="34" charset="0"/>
              </a:rPr>
              <a:t>Almuerzo y </a:t>
            </a:r>
            <a:r>
              <a:rPr lang="es-ES" sz="2000" dirty="0" smtClean="0">
                <a:latin typeface="Century Gothic" pitchFamily="34" charset="0"/>
              </a:rPr>
              <a:t>visita a los Acantilados y afueras de Brighton</a:t>
            </a:r>
            <a:endParaRPr lang="es-ES" sz="2000" dirty="0" smtClean="0"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Seven Sist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0719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Miércoles </a:t>
            </a:r>
            <a:endParaRPr lang="es-ES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Visita a 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los 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Museos de 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Brighton, Royal </a:t>
            </a:r>
            <a:r>
              <a:rPr lang="es-ES" sz="3600" dirty="0" err="1" smtClean="0">
                <a:solidFill>
                  <a:srgbClr val="660033"/>
                </a:solidFill>
                <a:latin typeface="Century Gothic" pitchFamily="34" charset="0"/>
              </a:rPr>
              <a:t>Pavillion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 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y North </a:t>
            </a:r>
            <a:r>
              <a:rPr lang="es-ES" sz="3600" dirty="0" err="1" smtClean="0">
                <a:solidFill>
                  <a:srgbClr val="660033"/>
                </a:solidFill>
                <a:latin typeface="Century Gothic" pitchFamily="34" charset="0"/>
              </a:rPr>
              <a:t>Laines</a:t>
            </a: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 </a:t>
            </a:r>
            <a:endParaRPr lang="es-ES" sz="36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36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es-ES" sz="2300" dirty="0" smtClean="0">
                <a:latin typeface="Century Gothic" pitchFamily="34" charset="0"/>
              </a:rPr>
              <a:t>Brighton es el hogar de una gran cantidad de museos:  museo y galería de arte, de historia natural, de pesca etc</a:t>
            </a:r>
            <a:r>
              <a:rPr lang="es-ES" sz="2300" dirty="0" smtClean="0">
                <a:latin typeface="Century Gothic" pitchFamily="34" charset="0"/>
              </a:rPr>
              <a:t>..</a:t>
            </a: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2300" dirty="0" smtClean="0">
                <a:latin typeface="Century Gothic" pitchFamily="34" charset="0"/>
              </a:rPr>
              <a:t>El </a:t>
            </a:r>
            <a:r>
              <a:rPr lang="es-ES" sz="2300" dirty="0" smtClean="0">
                <a:latin typeface="Century Gothic" pitchFamily="34" charset="0"/>
              </a:rPr>
              <a:t>Royal </a:t>
            </a:r>
            <a:r>
              <a:rPr lang="es-ES" sz="2300" dirty="0" err="1" smtClean="0">
                <a:latin typeface="Century Gothic" pitchFamily="34" charset="0"/>
              </a:rPr>
              <a:t>Pavilion</a:t>
            </a:r>
            <a:r>
              <a:rPr lang="es-ES" sz="2300" dirty="0" smtClean="0">
                <a:latin typeface="Century Gothic" pitchFamily="34" charset="0"/>
              </a:rPr>
              <a:t> es una antigua residencia real que se encuentra en Brighton, Inglaterra. Fue construido en el siglo XIX como un retiro a orillas del mar para Jorge IV de Inglaterra</a:t>
            </a: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2300" dirty="0" smtClean="0">
                <a:latin typeface="Century Gothic" pitchFamily="34" charset="0"/>
              </a:rPr>
              <a:t>North </a:t>
            </a:r>
            <a:r>
              <a:rPr lang="es-ES" sz="2300" dirty="0" err="1" smtClean="0">
                <a:latin typeface="Century Gothic" pitchFamily="34" charset="0"/>
              </a:rPr>
              <a:t>Laines</a:t>
            </a:r>
            <a:r>
              <a:rPr lang="es-ES" sz="2300" dirty="0" smtClean="0">
                <a:latin typeface="Century Gothic" pitchFamily="34" charset="0"/>
              </a:rPr>
              <a:t> es </a:t>
            </a:r>
            <a:r>
              <a:rPr lang="es-ES" sz="2300" dirty="0" smtClean="0">
                <a:latin typeface="Century Gothic" pitchFamily="34" charset="0"/>
              </a:rPr>
              <a:t>una zona comercial de </a:t>
            </a:r>
            <a:r>
              <a:rPr lang="es-ES" sz="2300" dirty="0" smtClean="0">
                <a:latin typeface="Century Gothic" pitchFamily="34" charset="0"/>
              </a:rPr>
              <a:t>la </a:t>
            </a:r>
            <a:r>
              <a:rPr lang="es-ES" sz="2300" dirty="0" smtClean="0">
                <a:latin typeface="Century Gothic" pitchFamily="34" charset="0"/>
              </a:rPr>
              <a:t>ciudad con mucho ambiente. </a:t>
            </a: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10 Marcador de contenido" descr="Royal Pabill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1239" y="2500306"/>
            <a:ext cx="4165561" cy="2645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Jueves </a:t>
            </a: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600" dirty="0" smtClean="0">
                <a:solidFill>
                  <a:srgbClr val="660033"/>
                </a:solidFill>
                <a:latin typeface="Century Gothic" pitchFamily="34" charset="0"/>
              </a:rPr>
              <a:t>Visita a </a:t>
            </a:r>
            <a:r>
              <a:rPr lang="es-ES" sz="3600" dirty="0" err="1" smtClean="0">
                <a:solidFill>
                  <a:srgbClr val="660033"/>
                </a:solidFill>
                <a:latin typeface="Century Gothic" pitchFamily="34" charset="0"/>
              </a:rPr>
              <a:t>Lewes</a:t>
            </a:r>
            <a:endParaRPr lang="es-ES" sz="36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23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2300" dirty="0" err="1" smtClean="0">
                <a:latin typeface="Century Gothic" pitchFamily="34" charset="0"/>
              </a:rPr>
              <a:t>Lewes</a:t>
            </a:r>
            <a:r>
              <a:rPr lang="es-ES" sz="2300" dirty="0" smtClean="0">
                <a:latin typeface="Century Gothic" pitchFamily="34" charset="0"/>
              </a:rPr>
              <a:t> </a:t>
            </a:r>
            <a:r>
              <a:rPr lang="es-ES" sz="2300" dirty="0" smtClean="0">
                <a:latin typeface="Century Gothic" pitchFamily="34" charset="0"/>
              </a:rPr>
              <a:t>es la capital histórica del condado de Sussex y está situada tan sólo a 15 minutos de </a:t>
            </a:r>
            <a:r>
              <a:rPr lang="es-ES" sz="2300" dirty="0" smtClean="0">
                <a:latin typeface="Century Gothic" pitchFamily="34" charset="0"/>
              </a:rPr>
              <a:t>Brighton.</a:t>
            </a: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lewes-castle_1615071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98924"/>
            <a:ext cx="4038600" cy="2528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Viernes</a:t>
            </a:r>
            <a:endParaRPr lang="es-E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Brighton Marina</a:t>
            </a: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lvl="0" algn="ctr">
              <a:buNone/>
            </a:pPr>
            <a:r>
              <a:rPr lang="es-ES" sz="2000" dirty="0" smtClean="0">
                <a:latin typeface="Century Gothic" pitchFamily="34" charset="0"/>
              </a:rPr>
              <a:t>Almuerzo en el puerto y visita al muelle y a las tiendas del complejo. </a:t>
            </a:r>
            <a:endParaRPr lang="es-ES" sz="2000" dirty="0" smtClean="0">
              <a:latin typeface="Century Gothic" pitchFamily="34" charset="0"/>
            </a:endParaRPr>
          </a:p>
          <a:p>
            <a:pPr lvl="0" algn="ctr">
              <a:buNone/>
            </a:pPr>
            <a:r>
              <a:rPr lang="es-ES" sz="2000" dirty="0" smtClean="0">
                <a:latin typeface="Century Gothic" pitchFamily="34" charset="0"/>
              </a:rPr>
              <a:t>Tarde de </a:t>
            </a:r>
            <a:r>
              <a:rPr lang="es-ES" sz="2000" dirty="0" err="1" smtClean="0">
                <a:latin typeface="Century Gothic" pitchFamily="34" charset="0"/>
              </a:rPr>
              <a:t>bowling</a:t>
            </a:r>
            <a:r>
              <a:rPr lang="es-ES" sz="2000" dirty="0" smtClean="0">
                <a:latin typeface="Century Gothic" pitchFamily="34" charset="0"/>
              </a:rPr>
              <a:t>.</a:t>
            </a:r>
            <a:endParaRPr lang="es-ES" sz="2000" dirty="0"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brighton_marina_aerial1_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3912672" cy="2934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Actividades y 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excursiones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Sábado </a:t>
            </a:r>
          </a:p>
          <a:p>
            <a:pPr algn="ctr">
              <a:buNone/>
            </a:pPr>
            <a:endParaRPr lang="es-ES" sz="20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s-ES" sz="3200" dirty="0" smtClean="0">
                <a:solidFill>
                  <a:srgbClr val="660033"/>
                </a:solidFill>
                <a:latin typeface="Century Gothic" pitchFamily="34" charset="0"/>
              </a:rPr>
              <a:t>Excursión a Londres</a:t>
            </a: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en-US" sz="2200" dirty="0" err="1" smtClean="0">
                <a:latin typeface="Century Gothic" pitchFamily="34" charset="0"/>
              </a:rPr>
              <a:t>Visita</a:t>
            </a:r>
            <a:r>
              <a:rPr lang="en-US" sz="2200" dirty="0" smtClean="0">
                <a:latin typeface="Century Gothic" pitchFamily="34" charset="0"/>
              </a:rPr>
              <a:t> a </a:t>
            </a:r>
            <a:r>
              <a:rPr lang="en-US" sz="2200" dirty="0" err="1" smtClean="0">
                <a:latin typeface="Century Gothic" pitchFamily="34" charset="0"/>
              </a:rPr>
              <a:t>Abadía</a:t>
            </a:r>
            <a:r>
              <a:rPr lang="en-US" sz="2200" dirty="0" smtClean="0">
                <a:latin typeface="Century Gothic" pitchFamily="34" charset="0"/>
              </a:rPr>
              <a:t> de </a:t>
            </a:r>
            <a:r>
              <a:rPr lang="en-US" sz="2200" dirty="0" err="1" smtClean="0">
                <a:latin typeface="Century Gothic" pitchFamily="34" charset="0"/>
              </a:rPr>
              <a:t>Westminister</a:t>
            </a:r>
            <a:r>
              <a:rPr lang="en-US" sz="2200" dirty="0" smtClean="0">
                <a:latin typeface="Century Gothic" pitchFamily="34" charset="0"/>
              </a:rPr>
              <a:t>,</a:t>
            </a:r>
          </a:p>
          <a:p>
            <a:pPr algn="ctr">
              <a:buNone/>
            </a:pPr>
            <a:r>
              <a:rPr lang="en-US" sz="2200" dirty="0" smtClean="0">
                <a:latin typeface="Century Gothic" pitchFamily="34" charset="0"/>
              </a:rPr>
              <a:t>Parliament, Big Ben, London Eye,</a:t>
            </a:r>
          </a:p>
          <a:p>
            <a:pPr algn="ctr">
              <a:buNone/>
            </a:pPr>
            <a:r>
              <a:rPr lang="en-US" sz="2200" dirty="0" err="1" smtClean="0">
                <a:latin typeface="Century Gothic" pitchFamily="34" charset="0"/>
              </a:rPr>
              <a:t>Trafagar</a:t>
            </a:r>
            <a:r>
              <a:rPr lang="en-US" sz="2200" dirty="0" smtClean="0">
                <a:latin typeface="Century Gothic" pitchFamily="34" charset="0"/>
              </a:rPr>
              <a:t> Square, Covent Garden, Leicester Square, Piccadilly Circus, </a:t>
            </a:r>
            <a:r>
              <a:rPr lang="en-US" sz="2200" dirty="0" err="1" smtClean="0">
                <a:latin typeface="Century Gothic" pitchFamily="34" charset="0"/>
              </a:rPr>
              <a:t>Buckingam</a:t>
            </a:r>
            <a:r>
              <a:rPr lang="en-US" sz="2200" dirty="0" smtClean="0">
                <a:latin typeface="Century Gothic" pitchFamily="34" charset="0"/>
              </a:rPr>
              <a:t> Palace y mucho </a:t>
            </a:r>
            <a:r>
              <a:rPr lang="en-US" sz="2200" dirty="0" err="1" smtClean="0">
                <a:latin typeface="Century Gothic" pitchFamily="34" charset="0"/>
              </a:rPr>
              <a:t>más</a:t>
            </a:r>
            <a:r>
              <a:rPr lang="en-US" sz="2200" dirty="0" smtClean="0">
                <a:latin typeface="Century Gothic" pitchFamily="34" charset="0"/>
              </a:rPr>
              <a:t>. ..</a:t>
            </a:r>
            <a:endParaRPr lang="es-ES" sz="22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londr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184"/>
            <a:ext cx="4038600" cy="2693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Primer día en la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escuela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ES" sz="20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Todas las familias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acompañarán a los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estudiantes en coche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hasta un punto de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encuentro.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Desde allí los estudiantes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irán a la escuela junto a</a:t>
            </a:r>
          </a:p>
          <a:p>
            <a:pPr algn="ctr">
              <a:buNone/>
            </a:pPr>
            <a:r>
              <a:rPr lang="es-ES_tradnl" sz="2400" dirty="0" smtClean="0">
                <a:latin typeface="Century Gothic" pitchFamily="34" charset="0"/>
              </a:rPr>
              <a:t>sus monitores.</a:t>
            </a:r>
            <a:endParaRPr lang="es-ES" sz="24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" name="9 Marcador de contenido" descr="Brighton-instituto (1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Vuelo a Brighton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b="1" dirty="0" smtClean="0">
                <a:solidFill>
                  <a:srgbClr val="660033"/>
                </a:solidFill>
                <a:latin typeface="Century Gothic" pitchFamily="34" charset="0"/>
              </a:rPr>
              <a:t>Vuelo de ida: </a:t>
            </a:r>
            <a:endParaRPr lang="es-ES" sz="2900" b="1" dirty="0" smtClean="0">
              <a:latin typeface="Century Gothic" pitchFamily="34" charset="0"/>
            </a:endParaRPr>
          </a:p>
          <a:p>
            <a:r>
              <a:rPr lang="es-ES" sz="2200" dirty="0" smtClean="0">
                <a:latin typeface="Century Gothic" pitchFamily="34" charset="0"/>
              </a:rPr>
              <a:t>Recogida en  Londres </a:t>
            </a:r>
            <a:r>
              <a:rPr lang="es-ES" sz="2200" dirty="0" err="1" smtClean="0">
                <a:latin typeface="Century Gothic" pitchFamily="34" charset="0"/>
              </a:rPr>
              <a:t>Gatwick</a:t>
            </a:r>
            <a:r>
              <a:rPr lang="es-ES" sz="2200" dirty="0" smtClean="0">
                <a:latin typeface="Century Gothic" pitchFamily="34" charset="0"/>
              </a:rPr>
              <a:t> hasta la escuela </a:t>
            </a:r>
          </a:p>
          <a:p>
            <a:endParaRPr lang="es-ES" sz="24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ES" sz="3200" b="1" dirty="0" smtClean="0">
                <a:solidFill>
                  <a:srgbClr val="660033"/>
                </a:solidFill>
                <a:latin typeface="Century Gothic" pitchFamily="34" charset="0"/>
              </a:rPr>
              <a:t>Vuelo de vuelta</a:t>
            </a:r>
          </a:p>
          <a:p>
            <a:r>
              <a:rPr lang="es-ES" sz="2400" dirty="0" smtClean="0">
                <a:latin typeface="Century Gothic" pitchFamily="34" charset="0"/>
              </a:rPr>
              <a:t>Desde la escuela hasta Londres </a:t>
            </a:r>
            <a:r>
              <a:rPr lang="es-ES" sz="2400" dirty="0" err="1" smtClean="0">
                <a:latin typeface="Century Gothic" pitchFamily="34" charset="0"/>
              </a:rPr>
              <a:t>Gatwick</a:t>
            </a:r>
            <a:endParaRPr lang="es-ES" sz="2400" dirty="0" smtClean="0">
              <a:latin typeface="Century Gothic" pitchFamily="34" charset="0"/>
            </a:endParaRPr>
          </a:p>
          <a:p>
            <a:pPr>
              <a:buNone/>
            </a:pPr>
            <a:endParaRPr lang="es-ES" sz="2400" dirty="0" smtClean="0">
              <a:latin typeface="Century Gothic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2200" dirty="0" smtClean="0">
              <a:latin typeface="Calibri" pitchFamily="34" charset="0"/>
            </a:endParaRPr>
          </a:p>
          <a:p>
            <a:pPr algn="ctr">
              <a:buNone/>
            </a:pPr>
            <a:endParaRPr lang="es-ES" sz="3200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034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2" name="11 Marcador de contenido" descr="vuel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28802"/>
            <a:ext cx="4038600" cy="3032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útil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Electricidad: Es necesario </a:t>
            </a:r>
            <a:r>
              <a:rPr lang="es-ES" dirty="0" smtClean="0"/>
              <a:t>llevar un </a:t>
            </a:r>
            <a:r>
              <a:rPr lang="es-ES" dirty="0" err="1" smtClean="0"/>
              <a:t>adapatador</a:t>
            </a:r>
            <a:r>
              <a:rPr lang="es-ES" dirty="0" smtClean="0"/>
              <a:t> de </a:t>
            </a:r>
            <a:r>
              <a:rPr lang="es-ES" dirty="0" smtClean="0"/>
              <a:t>corriente</a:t>
            </a:r>
            <a:endParaRPr lang="es-ES" dirty="0" smtClean="0"/>
          </a:p>
          <a:p>
            <a:r>
              <a:rPr lang="es-ES" dirty="0" smtClean="0"/>
              <a:t>Moneda: libra esterlina.</a:t>
            </a:r>
          </a:p>
          <a:p>
            <a:r>
              <a:rPr lang="es-ES" dirty="0" smtClean="0"/>
              <a:t>Diferencia horaria:</a:t>
            </a:r>
          </a:p>
          <a:p>
            <a:pPr algn="ctr">
              <a:buNone/>
            </a:pPr>
            <a:r>
              <a:rPr lang="es-ES" dirty="0" smtClean="0"/>
              <a:t>    En </a:t>
            </a:r>
            <a:r>
              <a:rPr lang="es-ES" dirty="0" smtClean="0"/>
              <a:t>Reino Unido es 1 hora menos.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Ropa adecuada: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 smtClean="0"/>
              <a:t>Chubasquero 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 smtClean="0"/>
              <a:t>Ropa de abrigo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 smtClean="0"/>
              <a:t>Zapatos cómodos</a:t>
            </a:r>
            <a:endParaRPr lang="es-ES" dirty="0"/>
          </a:p>
        </p:txBody>
      </p:sp>
      <p:pic>
        <p:nvPicPr>
          <p:cNvPr id="2050" name="Picture 2" descr="C:\Archivos de programa\Microsoft Office\MEDIA\CAGCAT10\j029323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1565275" cy="115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Brighton </a:t>
            </a:r>
            <a:b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La costa sur de Inglaterra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86319"/>
          </a:xfrm>
        </p:spPr>
        <p:txBody>
          <a:bodyPr>
            <a:normAutofit/>
          </a:bodyPr>
          <a:lstStyle/>
          <a:p>
            <a:pPr marL="1143000" indent="-1143000">
              <a:buNone/>
            </a:pPr>
            <a:endParaRPr lang="es-ES" sz="4200" dirty="0" smtClean="0">
              <a:latin typeface="Century Gothic" pitchFamily="34" charset="0"/>
            </a:endParaRPr>
          </a:p>
          <a:p>
            <a:pPr marL="1143000" indent="-1143000">
              <a:buNone/>
            </a:pPr>
            <a:endParaRPr lang="es-ES" sz="4200" dirty="0" smtClean="0"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256" y="357166"/>
            <a:ext cx="3792710" cy="1143008"/>
          </a:xfrm>
          <a:prstGeom prst="rect">
            <a:avLst/>
          </a:prstGeom>
          <a:noFill/>
        </p:spPr>
      </p:pic>
      <p:pic>
        <p:nvPicPr>
          <p:cNvPr id="7" name="6 Imagen" descr="Brighton_seash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7609437" cy="4788017"/>
          </a:xfrm>
          <a:prstGeom prst="rect">
            <a:avLst/>
          </a:prstGeom>
        </p:spPr>
      </p:pic>
      <p:pic>
        <p:nvPicPr>
          <p:cNvPr id="8" name="7 Imagen" descr="Ma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643050"/>
            <a:ext cx="8643966" cy="50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Documentación para viajar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Los menores de 18 años necesitarán DNI y un una autorización de los padres o en su defecto el </a:t>
            </a:r>
            <a:r>
              <a:rPr lang="es-ES" dirty="0" smtClean="0"/>
              <a:t>Pasaporte</a:t>
            </a:r>
            <a:endParaRPr lang="es-ES" dirty="0" smtClean="0"/>
          </a:p>
          <a:p>
            <a:r>
              <a:rPr lang="es-ES" dirty="0" smtClean="0"/>
              <a:t>Seguro  que incluye Language4you </a:t>
            </a:r>
            <a:r>
              <a:rPr lang="es-ES" dirty="0" smtClean="0"/>
              <a:t>con </a:t>
            </a:r>
            <a:r>
              <a:rPr lang="es-ES" dirty="0" smtClean="0"/>
              <a:t>INTERMUNDIAL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1516" y="1466849"/>
            <a:ext cx="4038600" cy="4525963"/>
          </a:xfrm>
        </p:spPr>
        <p:txBody>
          <a:bodyPr/>
          <a:lstStyle/>
          <a:p>
            <a:r>
              <a:rPr lang="es-ES" dirty="0" smtClean="0"/>
              <a:t>Tarjeta Sanitaria </a:t>
            </a:r>
            <a:r>
              <a:rPr lang="es-ES" dirty="0" smtClean="0"/>
              <a:t>Europea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 descr="C:\Archivos de programa\Microsoft Office\MEDIA\CAGCAT10\j02977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43248"/>
            <a:ext cx="1851025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Quiénes somos nosotros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4040188" cy="22860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Nos avalan más de 15</a:t>
            </a:r>
          </a:p>
          <a:p>
            <a:pPr algn="ctr"/>
            <a:r>
              <a:rPr lang="es-E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años organizando estancias en el extranjero y miles de experiencias.</a:t>
            </a:r>
          </a:p>
          <a:p>
            <a:pPr algn="ctr"/>
            <a:endParaRPr lang="es-ES" b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Estamos en el centro de Granada en Puerta real. </a:t>
            </a:r>
            <a:endParaRPr lang="es-ES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18618" cy="1000132"/>
          </a:xfrm>
          <a:prstGeom prst="rect">
            <a:avLst/>
          </a:prstGeom>
          <a:noFill/>
        </p:spPr>
      </p:pic>
      <p:pic>
        <p:nvPicPr>
          <p:cNvPr id="15" name="14 Marcador de contenido" descr="Sesion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4166225"/>
            <a:ext cx="3540122" cy="2334609"/>
          </a:xfrm>
        </p:spPr>
      </p:pic>
      <p:pic>
        <p:nvPicPr>
          <p:cNvPr id="13" name="12 Marcador de contenido" descr="sesion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3504" y="1714488"/>
            <a:ext cx="3545043" cy="2357454"/>
          </a:xfrm>
        </p:spPr>
      </p:pic>
      <p:pic>
        <p:nvPicPr>
          <p:cNvPr id="16" name="15 Imagen" descr="Sesion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143380"/>
            <a:ext cx="364333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El</a:t>
            </a:r>
            <a:r>
              <a:rPr lang="es-ES" sz="4000" dirty="0" smtClean="0">
                <a:solidFill>
                  <a:srgbClr val="808000"/>
                </a:solidFill>
                <a:latin typeface="Century Gothic" pitchFamily="34" charset="0"/>
              </a:rPr>
              <a:t> </a:t>
            </a:r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equipo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8 Imagen" descr="equi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7786710" cy="3714776"/>
          </a:xfrm>
          <a:prstGeom prst="rect">
            <a:avLst/>
          </a:prstGeom>
        </p:spPr>
      </p:pic>
      <p:pic>
        <p:nvPicPr>
          <p:cNvPr id="5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8346"/>
            <a:ext cx="3357586" cy="10630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contenido"/>
          <p:cNvSpPr>
            <a:spLocks noGrp="1"/>
          </p:cNvSpPr>
          <p:nvPr>
            <p:ph sz="half" idx="4294967295"/>
          </p:nvPr>
        </p:nvSpPr>
        <p:spPr>
          <a:xfrm>
            <a:off x="642910" y="2428868"/>
            <a:ext cx="7858180" cy="3786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dirty="0" smtClean="0">
                <a:solidFill>
                  <a:srgbClr val="660033"/>
                </a:solidFill>
                <a:latin typeface="Century Gothic" pitchFamily="34" charset="0"/>
              </a:rPr>
              <a:t>Muchas gracias por su atención</a:t>
            </a:r>
          </a:p>
          <a:p>
            <a:pPr algn="ctr">
              <a:buNone/>
            </a:pPr>
            <a:endParaRPr lang="es-ES" sz="28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Language4you</a:t>
            </a:r>
          </a:p>
          <a:p>
            <a:pPr algn="ctr"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Acera del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Darro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20 -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18001 Granada</a:t>
            </a:r>
          </a:p>
          <a:p>
            <a:pPr algn="ctr"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2"/>
              </a:rPr>
              <a:t>Email: info@language4you.com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	Tel: </a:t>
            </a:r>
            <a:r>
              <a:rPr lang="es-E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958 </a:t>
            </a:r>
            <a:r>
              <a:rPr lang="es-E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53 62 59</a:t>
            </a:r>
            <a:endParaRPr lang="es-E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s-ES" sz="2000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Búscanos en las redes:</a:t>
            </a:r>
          </a:p>
        </p:txBody>
      </p:sp>
      <p:pic>
        <p:nvPicPr>
          <p:cNvPr id="8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7000924" cy="2109867"/>
          </a:xfrm>
          <a:prstGeom prst="rect">
            <a:avLst/>
          </a:prstGeom>
          <a:noFill/>
        </p:spPr>
      </p:pic>
      <p:pic>
        <p:nvPicPr>
          <p:cNvPr id="6" name="5 Imagen" descr="Faceboo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Twitt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Brighton </a:t>
            </a:r>
            <a:b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La costa sur de Inglaterra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0" indent="-1143000">
              <a:buNone/>
            </a:pPr>
            <a:endParaRPr lang="es-ES" sz="4200" dirty="0" smtClean="0">
              <a:latin typeface="Century Gothic" pitchFamily="34" charset="0"/>
            </a:endParaRPr>
          </a:p>
          <a:p>
            <a:pPr marL="1143000" indent="-1143000">
              <a:buNone/>
            </a:pPr>
            <a:endParaRPr lang="es-ES" sz="4200" dirty="0" smtClean="0">
              <a:latin typeface="Century Gothic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1800" dirty="0" smtClean="0">
                <a:latin typeface="Century Gothic" pitchFamily="34" charset="0"/>
              </a:rPr>
              <a:t>Brighton es uno de las ciudades costeras más visitadas  y populares de Inglaterra.</a:t>
            </a:r>
          </a:p>
          <a:p>
            <a:pPr>
              <a:buNone/>
            </a:pPr>
            <a:endParaRPr lang="es-ES" sz="1800" dirty="0" smtClean="0">
              <a:latin typeface="Century Gothic" pitchFamily="34" charset="0"/>
            </a:endParaRPr>
          </a:p>
          <a:p>
            <a:r>
              <a:rPr lang="es-ES" sz="1800" dirty="0" smtClean="0">
                <a:latin typeface="Century Gothic" pitchFamily="34" charset="0"/>
              </a:rPr>
              <a:t>Su población, de unos 120.000 habitantes, llega a duplicarse durante los meses de verano.</a:t>
            </a:r>
          </a:p>
          <a:p>
            <a:pPr>
              <a:buNone/>
            </a:pPr>
            <a:endParaRPr lang="es-ES" sz="1800" dirty="0" smtClean="0">
              <a:latin typeface="Century Gothic" pitchFamily="34" charset="0"/>
            </a:endParaRPr>
          </a:p>
          <a:p>
            <a:r>
              <a:rPr lang="es-ES" sz="1800" dirty="0" smtClean="0">
                <a:latin typeface="Century Gothic" pitchFamily="34" charset="0"/>
              </a:rPr>
              <a:t>“El Royal Pabilón”</a:t>
            </a:r>
            <a:r>
              <a:rPr lang="es-ES" sz="1800" b="1" dirty="0" smtClean="0">
                <a:latin typeface="Century Gothic" pitchFamily="34" charset="0"/>
              </a:rPr>
              <a:t>,</a:t>
            </a:r>
            <a:r>
              <a:rPr lang="es-ES" sz="1800" dirty="0" smtClean="0">
                <a:latin typeface="Century Gothic" pitchFamily="34" charset="0"/>
              </a:rPr>
              <a:t> hogar del rey Jorge IV, y probablemente el más exótico y extravagante palacio real de Europa.</a:t>
            </a:r>
          </a:p>
          <a:p>
            <a:pPr>
              <a:buNone/>
            </a:pPr>
            <a:endParaRPr lang="es-ES" sz="1800" dirty="0" smtClean="0">
              <a:latin typeface="Century Gothic" pitchFamily="34" charset="0"/>
            </a:endParaRPr>
          </a:p>
          <a:p>
            <a:r>
              <a:rPr lang="es-ES" sz="1800" dirty="0" smtClean="0">
                <a:latin typeface="Century Gothic" pitchFamily="34" charset="0"/>
              </a:rPr>
              <a:t>Sede de dos universidades</a:t>
            </a:r>
            <a:endParaRPr lang="es-ES" sz="1800" dirty="0"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132" y="285728"/>
            <a:ext cx="3721272" cy="1121479"/>
          </a:xfrm>
          <a:prstGeom prst="rect">
            <a:avLst/>
          </a:prstGeom>
          <a:noFill/>
        </p:spPr>
      </p:pic>
      <p:pic>
        <p:nvPicPr>
          <p:cNvPr id="5" name="4 Imagen" descr="Bright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3590719" cy="2071702"/>
          </a:xfrm>
          <a:prstGeom prst="rect">
            <a:avLst/>
          </a:prstGeom>
        </p:spPr>
      </p:pic>
      <p:pic>
        <p:nvPicPr>
          <p:cNvPr id="6" name="5 Imagen" descr="Brigh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3615179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Brighton Instituto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La escuela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Fundada en 1984 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None/>
            </a:pPr>
            <a:endParaRPr lang="es-ES" sz="2000" dirty="0" smtClean="0"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Amplia y modernas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 </a:t>
            </a: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instalaciones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None/>
            </a:pPr>
            <a:endParaRPr lang="es-ES" sz="2000" dirty="0" smtClean="0"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Un prestigioso instituto británico </a:t>
            </a: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local donde estudian más de 1000 adolescentes ingleses de edades comprendidas 11- 16 años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None/>
            </a:pPr>
            <a:endParaRPr lang="es-ES" sz="2000" dirty="0" smtClean="0"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El </a:t>
            </a: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centro está acreditado por el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British Council y </a:t>
            </a:r>
            <a:r>
              <a:rPr lang="es-E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English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Calibri"/>
                <a:cs typeface="Times New Roman"/>
              </a:rPr>
              <a:t> UK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s-E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547" y="332656"/>
            <a:ext cx="3250420" cy="979579"/>
          </a:xfrm>
          <a:prstGeom prst="rect">
            <a:avLst/>
          </a:prstGeom>
          <a:noFill/>
        </p:spPr>
      </p:pic>
      <p:pic>
        <p:nvPicPr>
          <p:cNvPr id="8" name="7 Marcador de contenido" descr="_1016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3643338" cy="2696785"/>
          </a:xfrm>
        </p:spPr>
      </p:pic>
      <p:pic>
        <p:nvPicPr>
          <p:cNvPr id="11" name="10 Imagen" descr="013_LS363_newsbigstory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00174"/>
            <a:ext cx="3643338" cy="227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Brighton Instituto</a:t>
            </a:r>
            <a:b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Instalaciones: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Clases amplias y modernas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Instalaciones deportivas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Pista de tenis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Piscina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Sala de </a:t>
            </a:r>
            <a:r>
              <a:rPr lang="es-ES" sz="2000" dirty="0" err="1" smtClean="0">
                <a:latin typeface="Century Gothic" pitchFamily="34" charset="0"/>
                <a:ea typeface="Calibri"/>
                <a:cs typeface="Times New Roman"/>
              </a:rPr>
              <a:t>Fitnes</a:t>
            </a:r>
            <a:endParaRPr lang="es-ES" sz="2000" dirty="0" smtClean="0"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Teatro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Sala de arte y música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Sala de ordenadores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Sala de Televisión</a:t>
            </a:r>
          </a:p>
          <a:p>
            <a:pPr lvl="0">
              <a:lnSpc>
                <a:spcPct val="115000"/>
              </a:lnSpc>
              <a:buClr>
                <a:srgbClr val="8D3375"/>
              </a:buClr>
              <a:buFont typeface="Wingdings"/>
              <a:buChar char=""/>
            </a:pPr>
            <a:r>
              <a:rPr lang="es-ES" sz="2000" dirty="0" smtClean="0">
                <a:latin typeface="Century Gothic" pitchFamily="34" charset="0"/>
                <a:ea typeface="Calibri"/>
                <a:cs typeface="Times New Roman"/>
              </a:rPr>
              <a:t>Librería y Cafetería</a:t>
            </a: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547" y="332656"/>
            <a:ext cx="3250420" cy="979579"/>
          </a:xfrm>
          <a:prstGeom prst="rect">
            <a:avLst/>
          </a:prstGeom>
          <a:noFill/>
        </p:spPr>
      </p:pic>
      <p:pic>
        <p:nvPicPr>
          <p:cNvPr id="7" name="6 Marcador de contenido" descr="Brighton-instituto (1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507338"/>
            <a:ext cx="3038468" cy="2278852"/>
          </a:xfrm>
        </p:spPr>
      </p:pic>
      <p:pic>
        <p:nvPicPr>
          <p:cNvPr id="11" name="10 Imagen" descr="Brighton-instituto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857628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es-E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Curso de inglés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sz="half" idx="1"/>
          </p:nvPr>
        </p:nvSpPr>
        <p:spPr>
          <a:xfrm>
            <a:off x="428596" y="1743076"/>
            <a:ext cx="5400684" cy="4400568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Método comunicativo </a:t>
            </a:r>
            <a:r>
              <a:rPr lang="es-ES" sz="1800" dirty="0" smtClean="0">
                <a:latin typeface="Century Gothic" pitchFamily="34" charset="0"/>
              </a:rPr>
              <a:t>durante las clases.</a:t>
            </a:r>
          </a:p>
          <a:p>
            <a:pPr>
              <a:lnSpc>
                <a:spcPts val="3900"/>
              </a:lnSpc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Especial énfasis en pronunciación y comunicación oral.</a:t>
            </a:r>
          </a:p>
          <a:p>
            <a:pPr>
              <a:lnSpc>
                <a:spcPts val="3900"/>
              </a:lnSpc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Clases interactivas </a:t>
            </a:r>
            <a:r>
              <a:rPr lang="es-ES" sz="1800" dirty="0" smtClean="0">
                <a:latin typeface="Century Gothic" pitchFamily="34" charset="0"/>
              </a:rPr>
              <a:t>y amenas.</a:t>
            </a:r>
          </a:p>
          <a:p>
            <a:pPr>
              <a:lnSpc>
                <a:spcPts val="3900"/>
              </a:lnSpc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Grupo cerrado.</a:t>
            </a:r>
          </a:p>
          <a:p>
            <a:pPr>
              <a:lnSpc>
                <a:spcPts val="3900"/>
              </a:lnSpc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Profesores nativos </a:t>
            </a:r>
            <a:r>
              <a:rPr lang="es-ES" sz="1800" dirty="0" smtClean="0">
                <a:latin typeface="Century Gothic" pitchFamily="34" charset="0"/>
              </a:rPr>
              <a:t>y titulados. </a:t>
            </a:r>
          </a:p>
          <a:p>
            <a:pPr lvl="0">
              <a:lnSpc>
                <a:spcPts val="3900"/>
              </a:lnSpc>
              <a:buNone/>
            </a:pPr>
            <a:endParaRPr lang="es-ES" sz="1400" dirty="0" smtClean="0">
              <a:latin typeface="Century Gothic" pitchFamily="34" charset="0"/>
            </a:endParaRPr>
          </a:p>
        </p:txBody>
      </p:sp>
      <p:pic>
        <p:nvPicPr>
          <p:cNvPr id="15" name="14 Marcador de contenido" descr="Brighton-instituto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571612"/>
            <a:ext cx="2952770" cy="2214578"/>
          </a:xfrm>
        </p:spPr>
      </p:pic>
      <p:pic>
        <p:nvPicPr>
          <p:cNvPr id="6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865" y="357166"/>
            <a:ext cx="3610101" cy="1087976"/>
          </a:xfrm>
          <a:prstGeom prst="rect">
            <a:avLst/>
          </a:prstGeom>
          <a:noFill/>
        </p:spPr>
      </p:pic>
      <p:pic>
        <p:nvPicPr>
          <p:cNvPr id="16" name="15 Imagen" descr="_1016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857628"/>
            <a:ext cx="3000364" cy="225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es-E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Curso de inglés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038600" cy="3500462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ts val="3900"/>
              </a:lnSpc>
            </a:pPr>
            <a:r>
              <a:rPr lang="es-ES" sz="2400" dirty="0" smtClean="0">
                <a:latin typeface="Century Gothic" pitchFamily="34" charset="0"/>
              </a:rPr>
              <a:t>15 horas de clase</a:t>
            </a:r>
          </a:p>
          <a:p>
            <a:pPr lvl="0">
              <a:lnSpc>
                <a:spcPts val="3900"/>
              </a:lnSpc>
            </a:pPr>
            <a:r>
              <a:rPr lang="es-ES" sz="2400" dirty="0" smtClean="0">
                <a:latin typeface="Century Gothic" pitchFamily="34" charset="0"/>
              </a:rPr>
              <a:t>3 horas al día</a:t>
            </a:r>
          </a:p>
          <a:p>
            <a:pPr lvl="0">
              <a:lnSpc>
                <a:spcPts val="3900"/>
              </a:lnSpc>
            </a:pPr>
            <a:r>
              <a:rPr lang="es-ES" sz="2400" dirty="0" smtClean="0">
                <a:latin typeface="Century Gothic" pitchFamily="34" charset="0"/>
              </a:rPr>
              <a:t>Clases por las mañanas</a:t>
            </a:r>
          </a:p>
          <a:p>
            <a:pPr lvl="0">
              <a:lnSpc>
                <a:spcPts val="3900"/>
              </a:lnSpc>
            </a:pPr>
            <a:r>
              <a:rPr lang="es-ES" sz="2400" dirty="0" smtClean="0">
                <a:latin typeface="Century Gothic" pitchFamily="34" charset="0"/>
              </a:rPr>
              <a:t>Entrega de certificados al finalizar el curso</a:t>
            </a:r>
          </a:p>
          <a:p>
            <a:pPr lvl="0">
              <a:lnSpc>
                <a:spcPts val="3900"/>
              </a:lnSpc>
            </a:pPr>
            <a:r>
              <a:rPr lang="es-ES" sz="2400" dirty="0" smtClean="0">
                <a:latin typeface="Century Gothic" pitchFamily="34" charset="0"/>
              </a:rPr>
              <a:t>Clases para todos los niveles</a:t>
            </a:r>
          </a:p>
        </p:txBody>
      </p:sp>
      <p:pic>
        <p:nvPicPr>
          <p:cNvPr id="6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865" y="357166"/>
            <a:ext cx="3610101" cy="1087976"/>
          </a:xfrm>
          <a:prstGeom prst="rect">
            <a:avLst/>
          </a:prstGeom>
          <a:noFill/>
        </p:spPr>
      </p:pic>
      <p:pic>
        <p:nvPicPr>
          <p:cNvPr id="8" name="7 Marcador de contenido" descr="Brighton-instituto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Alojamiento en familia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Un entorno seguro</a:t>
            </a:r>
            <a:r>
              <a:rPr lang="es-ES" sz="2400" dirty="0" smtClean="0">
                <a:latin typeface="Century Gothic" pitchFamily="34" charset="0"/>
              </a:rPr>
              <a:t>, limpio, acogedor</a:t>
            </a:r>
          </a:p>
          <a:p>
            <a:endParaRPr lang="es-ES" sz="2400" dirty="0" smtClean="0">
              <a:latin typeface="Century Gothic" pitchFamily="34" charset="0"/>
            </a:endParaRP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Habitaciones equipadas </a:t>
            </a:r>
            <a:r>
              <a:rPr lang="es-ES" sz="2400" dirty="0" smtClean="0">
                <a:latin typeface="Century Gothic" pitchFamily="34" charset="0"/>
              </a:rPr>
              <a:t>(con armarios, mesas, sillas.. Etc.)</a:t>
            </a:r>
          </a:p>
          <a:p>
            <a:endParaRPr lang="es-ES" sz="2400" dirty="0" smtClean="0">
              <a:latin typeface="Century Gothic" pitchFamily="34" charset="0"/>
            </a:endParaRP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Pensión completa </a:t>
            </a:r>
            <a:r>
              <a:rPr lang="es-ES" sz="2400" dirty="0" smtClean="0">
                <a:latin typeface="Century Gothic" pitchFamily="34" charset="0"/>
              </a:rPr>
              <a:t>(3 comidas diarias: desayuno y cena con la familia; almuerzo para llevar)</a:t>
            </a:r>
          </a:p>
          <a:p>
            <a:endParaRPr lang="es-ES" sz="2400" dirty="0">
              <a:latin typeface="Calibri" pitchFamily="34" charset="0"/>
            </a:endParaRPr>
          </a:p>
          <a:p>
            <a:endParaRPr lang="es-ES" sz="2000" dirty="0" smtClean="0"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2859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Brighton-alojamiento-famil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591594"/>
            <a:ext cx="3810000" cy="254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Alojamiento en familia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Habitación doble </a:t>
            </a:r>
            <a:r>
              <a:rPr lang="es-ES" sz="2400" dirty="0" smtClean="0">
                <a:latin typeface="Century Gothic" pitchFamily="34" charset="0"/>
              </a:rPr>
              <a:t>compartida con otro estudiante</a:t>
            </a: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Ropa de cama y toallas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es-ES" sz="2400" dirty="0" smtClean="0">
                <a:latin typeface="Century Gothic" pitchFamily="34" charset="0"/>
              </a:rPr>
              <a:t>incluidas. Se cambian una vez a la semana</a:t>
            </a: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 – 3 estudiantes </a:t>
            </a:r>
            <a:r>
              <a:rPr lang="es-ES" sz="2400" dirty="0" smtClean="0">
                <a:latin typeface="Century Gothic" pitchFamily="34" charset="0"/>
              </a:rPr>
              <a:t>por familia</a:t>
            </a: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El toque de queda </a:t>
            </a:r>
            <a:r>
              <a:rPr lang="es-ES" sz="2400" dirty="0" smtClean="0">
                <a:latin typeface="Century Gothic" pitchFamily="34" charset="0"/>
              </a:rPr>
              <a:t>por la noche es a las 22:00 </a:t>
            </a:r>
          </a:p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 cena </a:t>
            </a:r>
            <a:r>
              <a:rPr lang="es-ES" sz="2400" dirty="0" smtClean="0">
                <a:latin typeface="Century Gothic" pitchFamily="34" charset="0"/>
              </a:rPr>
              <a:t>es a las </a:t>
            </a:r>
            <a:r>
              <a:rPr lang="es-ES" sz="2400" dirty="0" smtClean="0">
                <a:latin typeface="Century Gothic" pitchFamily="34" charset="0"/>
              </a:rPr>
              <a:t>19:00</a:t>
            </a:r>
            <a:endParaRPr lang="es-ES" sz="2400" dirty="0">
              <a:latin typeface="Century Gothic" pitchFamily="34" charset="0"/>
            </a:endParaRPr>
          </a:p>
          <a:p>
            <a:endParaRPr lang="es-ES" sz="2000" dirty="0" smtClean="0">
              <a:latin typeface="Calibri" pitchFamily="34" charset="0"/>
            </a:endParaRPr>
          </a:p>
        </p:txBody>
      </p:sp>
      <p:pic>
        <p:nvPicPr>
          <p:cNvPr id="4" name="Picture 2" descr="\\USER-PC\Users\User\Documents\IMAGENES\LOGO\NUEVO LOGO\Logo Language4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351886" cy="10101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28596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8 Marcador de contenido" descr="bsc_bright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487583"/>
            <a:ext cx="4038600" cy="2227169"/>
          </a:xfrm>
        </p:spPr>
      </p:pic>
      <p:pic>
        <p:nvPicPr>
          <p:cNvPr id="10" name="9 Imagen" descr="hostfamily-i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786190"/>
            <a:ext cx="4024314" cy="26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1248</TotalTime>
  <Words>716</Words>
  <Application>Microsoft Office PowerPoint</Application>
  <PresentationFormat>Presentación en pantalla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Brighton  La costa sur de Inglaterra</vt:lpstr>
      <vt:lpstr>Brighton  La costa sur de Inglaterra</vt:lpstr>
      <vt:lpstr>Brighton Instituto La escuela</vt:lpstr>
      <vt:lpstr>Brighton Instituto Instalaciones:</vt:lpstr>
      <vt:lpstr>Curso de inglés</vt:lpstr>
      <vt:lpstr>Curso de inglés</vt:lpstr>
      <vt:lpstr>Alojamiento en familia</vt:lpstr>
      <vt:lpstr>Alojamiento en familia</vt:lpstr>
      <vt:lpstr>Horario </vt:lpstr>
      <vt:lpstr>Actividades y  excursiones</vt:lpstr>
      <vt:lpstr>Actividades y  excursiones</vt:lpstr>
      <vt:lpstr>Actividades y  excursiones</vt:lpstr>
      <vt:lpstr>Actividades y  excursiones</vt:lpstr>
      <vt:lpstr>Actividades y  excursiones</vt:lpstr>
      <vt:lpstr>Actividades y  excursiones</vt:lpstr>
      <vt:lpstr>Primer día en la escuela</vt:lpstr>
      <vt:lpstr>Vuelo a Brighton</vt:lpstr>
      <vt:lpstr>Información útil</vt:lpstr>
      <vt:lpstr>Documentación para viajar</vt:lpstr>
      <vt:lpstr>Quiénes somos nosotros</vt:lpstr>
      <vt:lpstr>El equipo</vt:lpstr>
      <vt:lpstr>Diapositiva 23</vt:lpstr>
    </vt:vector>
  </TitlesOfParts>
  <Company>AgA System - 958804521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Razones para elegir Language4you</dc:title>
  <dc:creator>.</dc:creator>
  <cp:lastModifiedBy>.</cp:lastModifiedBy>
  <cp:revision>148</cp:revision>
  <dcterms:created xsi:type="dcterms:W3CDTF">2014-02-06T09:16:53Z</dcterms:created>
  <dcterms:modified xsi:type="dcterms:W3CDTF">2014-10-20T13:04:20Z</dcterms:modified>
</cp:coreProperties>
</file>