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media/image17.jpg" ContentType="image/gif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312" r:id="rId5"/>
    <p:sldId id="259" r:id="rId6"/>
    <p:sldId id="260" r:id="rId7"/>
    <p:sldId id="313" r:id="rId8"/>
    <p:sldId id="321" r:id="rId9"/>
    <p:sldId id="314" r:id="rId10"/>
    <p:sldId id="315" r:id="rId11"/>
    <p:sldId id="316" r:id="rId12"/>
    <p:sldId id="322" r:id="rId13"/>
    <p:sldId id="317" r:id="rId14"/>
    <p:sldId id="323" r:id="rId15"/>
    <p:sldId id="318" r:id="rId16"/>
    <p:sldId id="319" r:id="rId17"/>
    <p:sldId id="284" r:id="rId18"/>
    <p:sldId id="286" r:id="rId19"/>
    <p:sldId id="287" r:id="rId20"/>
    <p:sldId id="288" r:id="rId21"/>
    <p:sldId id="324" r:id="rId22"/>
    <p:sldId id="290" r:id="rId23"/>
    <p:sldId id="291" r:id="rId24"/>
    <p:sldId id="325" r:id="rId25"/>
    <p:sldId id="294" r:id="rId26"/>
    <p:sldId id="295" r:id="rId27"/>
    <p:sldId id="297" r:id="rId28"/>
    <p:sldId id="326" r:id="rId29"/>
    <p:sldId id="298" r:id="rId30"/>
    <p:sldId id="299" r:id="rId31"/>
    <p:sldId id="300" r:id="rId32"/>
    <p:sldId id="302" r:id="rId33"/>
    <p:sldId id="304" r:id="rId34"/>
    <p:sldId id="310" r:id="rId35"/>
    <p:sldId id="311" r:id="rId36"/>
  </p:sldIdLst>
  <p:sldSz cx="10080625" cy="7559675"/>
  <p:notesSz cx="7559675" cy="10691813"/>
  <p:defaultTextStyle>
    <a:defPPr>
      <a:defRPr lang="es-ES"/>
    </a:defPPr>
    <a:lvl1pPr marL="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5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5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35" autoAdjust="0"/>
  </p:normalViewPr>
  <p:slideViewPr>
    <p:cSldViewPr>
      <p:cViewPr>
        <p:scale>
          <a:sx n="74" d="100"/>
          <a:sy n="74" d="100"/>
        </p:scale>
        <p:origin x="-180" y="72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181822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2 Marcador de fecha"/>
          <p:cNvSpPr txBox="1">
            <a:spLocks noGrp="1"/>
          </p:cNvSpPr>
          <p:nvPr>
            <p:ph type="dt" sz="quarter" idx="1"/>
          </p:nvPr>
        </p:nvSpPr>
        <p:spPr>
          <a:xfrm>
            <a:off x="10460707" y="0"/>
            <a:ext cx="181822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3 Marcador de pie de página"/>
          <p:cNvSpPr txBox="1">
            <a:spLocks noGrp="1"/>
          </p:cNvSpPr>
          <p:nvPr>
            <p:ph type="ftr" sz="quarter" idx="2"/>
          </p:nvPr>
        </p:nvSpPr>
        <p:spPr>
          <a:xfrm>
            <a:off x="0" y="10394417"/>
            <a:ext cx="181822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fr-FR" sz="14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4 Marcador de número de diapositiva"/>
          <p:cNvSpPr txBox="1">
            <a:spLocks noGrp="1"/>
          </p:cNvSpPr>
          <p:nvPr>
            <p:ph type="sldNum" sz="quarter" idx="3"/>
          </p:nvPr>
        </p:nvSpPr>
        <p:spPr>
          <a:xfrm>
            <a:off x="9642470" y="10394417"/>
            <a:ext cx="1000059" cy="297346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916B626-F45F-463F-B6EB-24C9CC9BDE78}" type="slidenum">
              <a:t>‹Nº›</a:t>
            </a:fld>
            <a:endParaRPr lang="fr-FR" sz="14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379764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>
            <a:spLocks noMove="1" noResize="1"/>
          </p:cNvSpPr>
          <p:nvPr/>
        </p:nvSpPr>
        <p:spPr>
          <a:xfrm>
            <a:off x="-360" y="-360"/>
            <a:ext cx="7560000" cy="10692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5000" rIns="90000" bIns="45000" anchor="ctr" anchorCtr="1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2 Forma libre"/>
          <p:cNvSpPr/>
          <p:nvPr/>
        </p:nvSpPr>
        <p:spPr>
          <a:xfrm>
            <a:off x="-720" y="-720"/>
            <a:ext cx="7560000" cy="10692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3 Forma libre"/>
          <p:cNvSpPr/>
          <p:nvPr/>
        </p:nvSpPr>
        <p:spPr>
          <a:xfrm>
            <a:off x="-720" y="-720"/>
            <a:ext cx="7560000" cy="10692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4 Forma libre"/>
          <p:cNvSpPr/>
          <p:nvPr/>
        </p:nvSpPr>
        <p:spPr>
          <a:xfrm>
            <a:off x="-720" y="-720"/>
            <a:ext cx="7560000" cy="10692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5 Forma libre"/>
          <p:cNvSpPr/>
          <p:nvPr/>
        </p:nvSpPr>
        <p:spPr>
          <a:xfrm>
            <a:off x="-720" y="-720"/>
            <a:ext cx="7560000" cy="10692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6 Forma libre"/>
          <p:cNvSpPr/>
          <p:nvPr/>
        </p:nvSpPr>
        <p:spPr>
          <a:xfrm>
            <a:off x="-720" y="-720"/>
            <a:ext cx="7560000" cy="10692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8" name="7 Forma libre"/>
          <p:cNvSpPr/>
          <p:nvPr/>
        </p:nvSpPr>
        <p:spPr>
          <a:xfrm>
            <a:off x="-720" y="-720"/>
            <a:ext cx="7560000" cy="10692000"/>
          </a:xfrm>
          <a:custGeom>
            <a:avLst>
              <a:gd name="f0" fmla="val 5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9" name="8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-3232150" y="0"/>
            <a:ext cx="19459575" cy="14595475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10" name="9 Marcador de notas"/>
          <p:cNvSpPr txBox="1">
            <a:spLocks noGrp="1"/>
          </p:cNvSpPr>
          <p:nvPr>
            <p:ph type="body" sz="quarter" idx="3"/>
          </p:nvPr>
        </p:nvSpPr>
        <p:spPr>
          <a:xfrm>
            <a:off x="755280" y="5078160"/>
            <a:ext cx="6035759" cy="479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00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448826" algn="l"/>
        <a:tab pos="898013" algn="l"/>
        <a:tab pos="1347200" algn="l"/>
        <a:tab pos="1796387" algn="l"/>
        <a:tab pos="2245575" algn="l"/>
        <a:tab pos="2694762" algn="l"/>
        <a:tab pos="3143948" algn="l"/>
        <a:tab pos="3593135" algn="l"/>
        <a:tab pos="4042320" algn="l"/>
        <a:tab pos="4491509" algn="l"/>
        <a:tab pos="4940694" algn="l"/>
        <a:tab pos="5389882" algn="l"/>
        <a:tab pos="5839069" algn="l"/>
        <a:tab pos="6288256" algn="l"/>
        <a:tab pos="6737444" algn="l"/>
        <a:tab pos="7186630" algn="l"/>
        <a:tab pos="7635817" algn="l"/>
        <a:tab pos="8085002" algn="l"/>
        <a:tab pos="8534191" algn="l"/>
        <a:tab pos="8983377" algn="l"/>
      </a:tabLst>
      <a:defRPr lang="fr-FR" sz="1200" b="0" i="0" u="none" strike="noStrike" kern="1200" baseline="0">
        <a:ln>
          <a:noFill/>
        </a:ln>
        <a:solidFill>
          <a:srgbClr val="000000"/>
        </a:solidFill>
        <a:latin typeface="Times New Roman" pitchFamily="18"/>
        <a:cs typeface="Tahoma" pitchFamily="2"/>
      </a:defRPr>
    </a:lvl1pPr>
    <a:lvl2pPr marL="457105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5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2362320" y="812520"/>
            <a:ext cx="2835360" cy="4009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35759" cy="4799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-3232150" y="0"/>
            <a:ext cx="19459575" cy="145954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94095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-3232150" y="0"/>
            <a:ext cx="19459575" cy="145954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3466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-3232150" y="0"/>
            <a:ext cx="19459575" cy="145954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7015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-3232150" y="0"/>
            <a:ext cx="19459575" cy="145954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28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8765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-3232150" y="0"/>
            <a:ext cx="19459575" cy="145954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771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-3232150" y="0"/>
            <a:ext cx="19459575" cy="145954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188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-3232150" y="0"/>
            <a:ext cx="19459575" cy="1459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2362320" y="812520"/>
            <a:ext cx="2835360" cy="4009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35759" cy="4799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2362320" y="812520"/>
            <a:ext cx="2835360" cy="4009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35759" cy="4799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4680" y="5040"/>
            <a:ext cx="13006080" cy="14607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35759" cy="4799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2362320" y="812520"/>
            <a:ext cx="2835360" cy="4009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35759" cy="4799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63768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2362320" y="812520"/>
            <a:ext cx="2835360" cy="4009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35759" cy="4799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2362320" y="812520"/>
            <a:ext cx="2835360" cy="4009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35759" cy="4799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6834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2362320" y="812520"/>
            <a:ext cx="2835360" cy="4009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35759" cy="4799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2362320" y="812520"/>
            <a:ext cx="2835360" cy="4009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35759" cy="4799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2362320" y="812520"/>
            <a:ext cx="2835360" cy="4009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35759" cy="4799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9162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2362320" y="812520"/>
            <a:ext cx="2835360" cy="4009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35759" cy="4799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-3232150" y="0"/>
            <a:ext cx="19459575" cy="1459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2362320" y="812520"/>
            <a:ext cx="2835360" cy="4009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35759" cy="4799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4680" y="5040"/>
            <a:ext cx="13006080" cy="14607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35759" cy="4799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2362320" y="812520"/>
            <a:ext cx="2835360" cy="4009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35759" cy="4799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2362320" y="812520"/>
            <a:ext cx="2835360" cy="4009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35759" cy="4799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2362320" y="812520"/>
            <a:ext cx="2835360" cy="4009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35759" cy="4799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2362320" y="812520"/>
            <a:ext cx="2835360" cy="4009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35759" cy="4799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-3232150" y="0"/>
            <a:ext cx="19459575" cy="145954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99081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 noResize="1"/>
          </p:cNvSpPr>
          <p:nvPr>
            <p:ph type="sldImg"/>
          </p:nvPr>
        </p:nvSpPr>
        <p:spPr>
          <a:xfrm>
            <a:off x="-3232150" y="0"/>
            <a:ext cx="19459575" cy="14595475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Forma libre"/>
          <p:cNvSpPr/>
          <p:nvPr/>
        </p:nvSpPr>
        <p:spPr>
          <a:xfrm>
            <a:off x="2362320" y="812520"/>
            <a:ext cx="2835360" cy="40096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fr-FR" sz="2800" b="0" i="0" u="none" strike="noStrike" kern="1200" spc="0" baseline="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2 Marcador de notas"/>
          <p:cNvSpPr txBox="1">
            <a:spLocks noGrp="1"/>
          </p:cNvSpPr>
          <p:nvPr>
            <p:ph type="body" sz="quarter" idx="1"/>
          </p:nvPr>
        </p:nvSpPr>
        <p:spPr>
          <a:xfrm>
            <a:off x="755280" y="5078160"/>
            <a:ext cx="6035759" cy="479916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100000"/>
              <a:buFont typeface="Times New Roman" pitchFamily="18"/>
              <a:buNone/>
            </a:defPPr>
            <a:lvl1pPr lvl="0">
              <a:buClr>
                <a:srgbClr val="000000"/>
              </a:buClr>
              <a:buSzPct val="100000"/>
              <a:buFont typeface="Times New Roman" pitchFamily="18"/>
              <a:buChar char="•"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-3232150" y="0"/>
            <a:ext cx="19459575" cy="145954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505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-3232150" y="0"/>
            <a:ext cx="19459575" cy="145954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064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-3232150" y="0"/>
            <a:ext cx="19459575" cy="14595475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3563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2563"/>
            <a:ext cx="10080625" cy="3297112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080625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23682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757" y="5569496"/>
            <a:ext cx="6214412" cy="97237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98E430-0006-4588-9E4B-21735A8C30C3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327" y="3452770"/>
            <a:ext cx="7910326" cy="1976635"/>
          </a:xfrm>
          <a:effectLst/>
        </p:spPr>
        <p:txBody>
          <a:bodyPr>
            <a:noAutofit/>
          </a:bodyPr>
          <a:lstStyle>
            <a:lvl1pPr marL="705560" indent="-503972"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0130" y="806364"/>
            <a:ext cx="7056438" cy="38302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939D44-433B-445E-BF41-A7BE4B9E012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1938" y="415041"/>
            <a:ext cx="2268141" cy="577429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4604" y="806365"/>
            <a:ext cx="5323954" cy="539553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CA0BCE-E037-4E71-BF8C-29543B48699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6FAFDF-E787-486C-9AE7-8D12F0670CB6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60078" y="806366"/>
            <a:ext cx="7056438" cy="383023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2563"/>
            <a:ext cx="10080625" cy="329711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080625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23682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456" y="2394942"/>
            <a:ext cx="6577835" cy="2671290"/>
          </a:xfrm>
          <a:effectLst/>
        </p:spPr>
        <p:txBody>
          <a:bodyPr anchor="b"/>
          <a:lstStyle>
            <a:lvl1pPr algn="r">
              <a:defRPr sz="51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9597" y="5078928"/>
            <a:ext cx="6582055" cy="920940"/>
          </a:xfrm>
        </p:spPr>
        <p:txBody>
          <a:bodyPr anchor="t"/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11DF327-9A22-40A6-9948-B14EC5EBD24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868AD8-4FB9-4457-880A-82924D56045F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60077" y="806364"/>
            <a:ext cx="3689509" cy="383023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20957" y="806366"/>
            <a:ext cx="3689509" cy="383023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78" y="806365"/>
            <a:ext cx="3689509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4902" y="1543601"/>
            <a:ext cx="3689509" cy="30238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3328" y="806365"/>
            <a:ext cx="3689509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marL="0" lvl="0" indent="0" algn="ctr" defTabSz="1007943" rtl="0" eaLnBrk="1" latinLnBrk="0" hangingPunct="1">
              <a:spcBef>
                <a:spcPct val="20000"/>
              </a:spcBef>
              <a:spcAft>
                <a:spcPts val="331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7" y="1542174"/>
            <a:ext cx="3689509" cy="30238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6ADE37-15AE-4FE6-8C3B-E58172CBE393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DC6E99-A72F-4682-B376-773E7FEB41F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45DBB2-37AA-4B1E-9161-1EBB59F6E1C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045" y="2435896"/>
            <a:ext cx="4008531" cy="1387255"/>
          </a:xfrm>
          <a:effectLst/>
        </p:spPr>
        <p:txBody>
          <a:bodyPr anchor="b">
            <a:noAutofit/>
          </a:bodyPr>
          <a:lstStyle>
            <a:lvl1pPr marL="251986" indent="-251986" algn="l">
              <a:defRPr sz="3100" b="1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032" y="806366"/>
            <a:ext cx="4428557" cy="5395533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5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956" y="3855679"/>
            <a:ext cx="3735762" cy="2358422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3B3AED7-8F40-4964-9A3C-D348DB95D5F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2563"/>
            <a:ext cx="10080625" cy="329711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080625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23682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3570" y="1259946"/>
            <a:ext cx="4536281" cy="344782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2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10" y="1113874"/>
            <a:ext cx="4072504" cy="2384329"/>
          </a:xfrm>
        </p:spPr>
        <p:txBody>
          <a:bodyPr anchor="b"/>
          <a:lstStyle>
            <a:lvl1pPr marL="201589" indent="-201589">
              <a:buFont typeface="Georgia" pitchFamily="18" charset="0"/>
              <a:buChar char="*"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93DA3D-77C0-4737-8A87-FF3C8ED6AA40}" type="slidenum">
              <a:rPr lang="es-ES" smtClean="0"/>
              <a:t>‹Nº›</a:t>
            </a:fld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763" y="4921197"/>
            <a:ext cx="7037407" cy="1259946"/>
          </a:xfrm>
        </p:spPr>
        <p:txBody>
          <a:bodyPr anchor="b">
            <a:noAutofit/>
          </a:bodyPr>
          <a:lstStyle>
            <a:lvl1pPr algn="l">
              <a:defRPr sz="51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7758"/>
            <a:ext cx="10080625" cy="193191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080625" cy="562775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3857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6977" y="4819505"/>
            <a:ext cx="7179591" cy="1259946"/>
          </a:xfrm>
          <a:prstGeom prst="rect">
            <a:avLst/>
          </a:prstGeom>
          <a:effectLst/>
        </p:spPr>
        <p:txBody>
          <a:bodyPr vert="horz" lIns="100794" tIns="50397" rIns="100794" bIns="50397" rtlCol="0" anchor="t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78" y="807181"/>
            <a:ext cx="7056438" cy="383023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4422" y="6803708"/>
            <a:ext cx="2772172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031" y="6803708"/>
            <a:ext cx="3696230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0260" y="6803708"/>
            <a:ext cx="2016125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fld id="{38D4AB39-CFC7-49D6-A393-4CED0DAF759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txStyles>
    <p:titleStyle>
      <a:lvl1pPr marL="352780" indent="-352780" algn="r" defTabSz="1007943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1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1986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04766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7149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9532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32074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34456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167078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19858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852479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-nice.fr/wrne/college-roland-garro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03238" y="422275"/>
            <a:ext cx="9577387" cy="4041775"/>
          </a:xfrm>
        </p:spPr>
        <p:txBody>
          <a:bodyPr wrap="square" lIns="89982" tIns="46790" rIns="89982" bIns="46790" anchorCtr="0">
            <a:spAutoFit/>
          </a:bodyPr>
          <a:lstStyle>
            <a:defPPr lvl="0">
              <a:buClr>
                <a:srgbClr val="FFFDD1"/>
              </a:buClr>
              <a:buSzPct val="100000"/>
              <a:buFont typeface="Times New Roman" pitchFamily="18"/>
              <a:buNone/>
            </a:defPPr>
            <a:lvl1pPr lvl="0">
              <a:buClr>
                <a:srgbClr val="FFFDD1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>
              <a:lnSpc>
                <a:spcPct val="95000"/>
              </a:lnSpc>
              <a:buNone/>
            </a:pPr>
            <a:r>
              <a:rPr lang="en-GB" sz="5400" dirty="0"/>
              <a:t>          </a:t>
            </a:r>
            <a:r>
              <a:rPr lang="en-GB" sz="5400" dirty="0" smtClean="0"/>
              <a:t>   </a:t>
            </a:r>
            <a:r>
              <a:rPr lang="en-GB" sz="5400" dirty="0" err="1" smtClean="0"/>
              <a:t>Presentació</a:t>
            </a:r>
            <a:r>
              <a:rPr lang="en-GB" sz="5400" dirty="0" smtClean="0"/>
              <a:t> </a:t>
            </a:r>
            <a:r>
              <a:rPr lang="en-GB" sz="5400" dirty="0"/>
              <a:t>de        </a:t>
            </a:r>
            <a:br>
              <a:rPr lang="en-GB" sz="5400" dirty="0"/>
            </a:br>
            <a:r>
              <a:rPr lang="en-GB" sz="5400" dirty="0"/>
              <a:t>       </a:t>
            </a:r>
            <a:r>
              <a:rPr lang="en-GB" sz="5400" dirty="0" smtClean="0"/>
              <a:t>    </a:t>
            </a:r>
            <a:r>
              <a:rPr lang="en-GB" sz="5400" dirty="0" err="1"/>
              <a:t>l’intercanvi</a:t>
            </a:r>
            <a:r>
              <a:rPr lang="en-GB" sz="5400" dirty="0"/>
              <a:t>  </a:t>
            </a:r>
            <a:r>
              <a:rPr lang="en-GB" sz="5400" dirty="0" err="1"/>
              <a:t>amb</a:t>
            </a:r>
            <a:r>
              <a:rPr lang="en-GB" sz="5400" dirty="0"/>
              <a:t> </a:t>
            </a:r>
            <a:r>
              <a:rPr lang="en-GB" sz="5400" dirty="0" smtClean="0"/>
              <a:t>el    </a:t>
            </a:r>
            <a:br>
              <a:rPr lang="en-GB" sz="5400" dirty="0" smtClean="0"/>
            </a:br>
            <a:r>
              <a:rPr lang="en-GB" sz="5400" dirty="0"/>
              <a:t> </a:t>
            </a:r>
            <a:r>
              <a:rPr lang="en-GB" sz="5400" dirty="0" smtClean="0"/>
              <a:t>  </a:t>
            </a:r>
            <a:r>
              <a:rPr lang="en-GB" sz="5400" dirty="0" err="1" smtClean="0"/>
              <a:t>Collège</a:t>
            </a:r>
            <a:r>
              <a:rPr lang="en-GB" sz="5400" dirty="0" smtClean="0"/>
              <a:t> </a:t>
            </a:r>
            <a:r>
              <a:rPr lang="en-GB" sz="5400" dirty="0"/>
              <a:t>Roland </a:t>
            </a:r>
            <a:r>
              <a:rPr lang="en-GB" sz="5400" dirty="0" err="1"/>
              <a:t>Garros</a:t>
            </a:r>
            <a:r>
              <a:rPr lang="en-GB" sz="5400" dirty="0"/>
              <a:t> </a:t>
            </a:r>
            <a:br>
              <a:rPr lang="en-GB" sz="5400" dirty="0"/>
            </a:br>
            <a:r>
              <a:rPr lang="en-GB" sz="5400" dirty="0"/>
              <a:t>         </a:t>
            </a:r>
            <a:r>
              <a:rPr lang="en-GB" sz="5400" dirty="0" smtClean="0"/>
              <a:t> de </a:t>
            </a:r>
            <a:r>
              <a:rPr lang="en-GB" sz="5400" dirty="0" err="1"/>
              <a:t>Niça</a:t>
            </a:r>
            <a:r>
              <a:rPr lang="en-GB" sz="5400" dirty="0"/>
              <a:t> (</a:t>
            </a:r>
            <a:r>
              <a:rPr lang="en-GB" sz="5400" dirty="0" err="1"/>
              <a:t>França</a:t>
            </a:r>
            <a:r>
              <a:rPr lang="en-GB" sz="5400" dirty="0"/>
              <a:t>) </a:t>
            </a:r>
            <a:br>
              <a:rPr lang="en-GB" sz="5400" dirty="0"/>
            </a:br>
            <a:r>
              <a:rPr lang="en-GB" sz="5400" dirty="0"/>
              <a:t>       </a:t>
            </a:r>
            <a:r>
              <a:rPr lang="en-GB" sz="5400" dirty="0" smtClean="0"/>
              <a:t>29/01/17-05/02/17  </a:t>
            </a:r>
            <a:endParaRPr lang="en-GB" sz="5400" dirty="0"/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4294967295"/>
          </p:nvPr>
        </p:nvSpPr>
        <p:spPr>
          <a:xfrm>
            <a:off x="0" y="3924300"/>
            <a:ext cx="9215438" cy="2782888"/>
          </a:xfrm>
        </p:spPr>
        <p:txBody>
          <a:bodyPr wrap="square" lIns="89982" tIns="46790" rIns="89982" bIns="46790" anchor="t" anchorCtr="0">
            <a:spAutoFit/>
          </a:bodyPr>
          <a:lstStyle>
            <a:defPPr lvl="0">
              <a:buClr>
                <a:srgbClr val="A50021"/>
              </a:buClr>
              <a:buSzPct val="60000"/>
              <a:buFont typeface="Wingdings" pitchFamily="2"/>
              <a:buNone/>
            </a:defPPr>
            <a:lvl1pPr lvl="0">
              <a:buClr>
                <a:srgbClr val="A50021"/>
              </a:buClr>
              <a:buSzPct val="60000"/>
              <a:buFont typeface="Wingdings" pitchFamily="2"/>
              <a:buChar char=""/>
            </a:lvl1pPr>
            <a:lvl2pPr lvl="1">
              <a:buClr>
                <a:srgbClr val="FFFDD1"/>
              </a:buClr>
              <a:buSzPct val="60000"/>
              <a:buFont typeface="Wingdings" pitchFamily="2"/>
              <a:buChar char=""/>
            </a:lvl2pPr>
            <a:lvl3pPr lvl="2">
              <a:buClr>
                <a:srgbClr val="666633"/>
              </a:buClr>
              <a:buSzPct val="60000"/>
              <a:buFont typeface="Wingdings" pitchFamily="2"/>
              <a:buChar char=""/>
            </a:lvl3pPr>
            <a:lvl4pPr lvl="3">
              <a:buClr>
                <a:srgbClr val="FFFFFF"/>
              </a:buClr>
              <a:buSzPct val="60000"/>
              <a:buFont typeface="Wingdings" pitchFamily="2"/>
              <a:buChar char=""/>
            </a:lvl4pPr>
            <a:lvl5pPr lvl="4">
              <a:buClr>
                <a:srgbClr val="A50021"/>
              </a:buClr>
              <a:buSzPct val="60000"/>
              <a:buFont typeface="Wingdings" pitchFamily="2"/>
              <a:buChar char=""/>
            </a:lvl5pPr>
            <a:lvl6pPr lvl="5">
              <a:buClr>
                <a:srgbClr val="A50021"/>
              </a:buClr>
              <a:buSzPct val="60000"/>
              <a:buFont typeface="Wingdings" pitchFamily="2"/>
              <a:buChar char=""/>
            </a:lvl6pPr>
            <a:lvl7pPr lvl="6">
              <a:buClr>
                <a:srgbClr val="A50021"/>
              </a:buClr>
              <a:buSzPct val="60000"/>
              <a:buFont typeface="Wingdings" pitchFamily="2"/>
              <a:buChar char=""/>
            </a:lvl7pPr>
            <a:lvl8pPr lvl="7">
              <a:buClr>
                <a:srgbClr val="A50021"/>
              </a:buClr>
              <a:buSzPct val="60000"/>
              <a:buFont typeface="Wingdings" pitchFamily="2"/>
              <a:buChar char=""/>
            </a:lvl8pPr>
            <a:lvl9pPr lvl="8">
              <a:buClr>
                <a:srgbClr val="A50021"/>
              </a:buClr>
              <a:buSzPct val="60000"/>
              <a:buFont typeface="Wingdings" pitchFamily="2"/>
              <a:buChar char=""/>
            </a:lvl9pPr>
          </a:lstStyle>
          <a:p>
            <a:pPr marL="457105" indent="0" algn="ctr">
              <a:lnSpc>
                <a:spcPct val="95000"/>
              </a:lnSpc>
              <a:buNone/>
              <a:tabLst>
                <a:tab pos="457105" algn="l"/>
                <a:tab pos="905932" algn="l"/>
                <a:tab pos="1355118" algn="l"/>
                <a:tab pos="1804306" algn="l"/>
                <a:tab pos="2253493" algn="l"/>
                <a:tab pos="2702680" algn="l"/>
                <a:tab pos="3151866" algn="l"/>
                <a:tab pos="3601053" algn="l"/>
                <a:tab pos="4050240" algn="l"/>
                <a:tab pos="4499427" algn="l"/>
                <a:tab pos="4948613" algn="l"/>
                <a:tab pos="5397799" algn="l"/>
                <a:tab pos="5846987" algn="l"/>
                <a:tab pos="6296174" algn="l"/>
                <a:tab pos="6745362" algn="l"/>
                <a:tab pos="7194548" algn="l"/>
                <a:tab pos="7643735" algn="l"/>
                <a:tab pos="8092922" algn="l"/>
                <a:tab pos="8542109" algn="l"/>
                <a:tab pos="8991295" algn="l"/>
                <a:tab pos="9440482" algn="l"/>
              </a:tabLst>
            </a:pPr>
            <a:endParaRPr lang="en-GB" dirty="0" smtClean="0">
              <a:solidFill>
                <a:srgbClr val="C5000B"/>
              </a:solidFill>
            </a:endParaRPr>
          </a:p>
          <a:p>
            <a:pPr marL="457105" indent="0" algn="ctr">
              <a:lnSpc>
                <a:spcPct val="95000"/>
              </a:lnSpc>
              <a:buNone/>
              <a:tabLst>
                <a:tab pos="457105" algn="l"/>
                <a:tab pos="905932" algn="l"/>
                <a:tab pos="1355118" algn="l"/>
                <a:tab pos="1804306" algn="l"/>
                <a:tab pos="2253493" algn="l"/>
                <a:tab pos="2702680" algn="l"/>
                <a:tab pos="3151866" algn="l"/>
                <a:tab pos="3601053" algn="l"/>
                <a:tab pos="4050240" algn="l"/>
                <a:tab pos="4499427" algn="l"/>
                <a:tab pos="4948613" algn="l"/>
                <a:tab pos="5397799" algn="l"/>
                <a:tab pos="5846987" algn="l"/>
                <a:tab pos="6296174" algn="l"/>
                <a:tab pos="6745362" algn="l"/>
                <a:tab pos="7194548" algn="l"/>
                <a:tab pos="7643735" algn="l"/>
                <a:tab pos="8092922" algn="l"/>
                <a:tab pos="8542109" algn="l"/>
                <a:tab pos="8991295" algn="l"/>
                <a:tab pos="9440482" algn="l"/>
              </a:tabLst>
            </a:pPr>
            <a:endParaRPr lang="en-GB" dirty="0" smtClean="0">
              <a:solidFill>
                <a:srgbClr val="C5000B"/>
              </a:solidFill>
            </a:endParaRPr>
          </a:p>
          <a:p>
            <a:pPr marL="457105" indent="0" algn="ctr">
              <a:lnSpc>
                <a:spcPct val="95000"/>
              </a:lnSpc>
              <a:buNone/>
              <a:tabLst>
                <a:tab pos="457105" algn="l"/>
                <a:tab pos="905932" algn="l"/>
                <a:tab pos="1355118" algn="l"/>
                <a:tab pos="1804306" algn="l"/>
                <a:tab pos="2253493" algn="l"/>
                <a:tab pos="2702680" algn="l"/>
                <a:tab pos="3151866" algn="l"/>
                <a:tab pos="3601053" algn="l"/>
                <a:tab pos="4050240" algn="l"/>
                <a:tab pos="4499427" algn="l"/>
                <a:tab pos="4948613" algn="l"/>
                <a:tab pos="5397799" algn="l"/>
                <a:tab pos="5846987" algn="l"/>
                <a:tab pos="6296174" algn="l"/>
                <a:tab pos="6745362" algn="l"/>
                <a:tab pos="7194548" algn="l"/>
                <a:tab pos="7643735" algn="l"/>
                <a:tab pos="8092922" algn="l"/>
                <a:tab pos="8542109" algn="l"/>
                <a:tab pos="8991295" algn="l"/>
                <a:tab pos="9440482" algn="l"/>
              </a:tabLst>
            </a:pPr>
            <a:r>
              <a:rPr lang="en-GB" dirty="0" smtClean="0">
                <a:solidFill>
                  <a:srgbClr val="C5000B"/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Reunió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de l’11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de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gener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  <a:p>
            <a:pPr marL="457105" indent="0" algn="ctr">
              <a:lnSpc>
                <a:spcPct val="95000"/>
              </a:lnSpc>
              <a:buNone/>
              <a:tabLst>
                <a:tab pos="457105" algn="l"/>
                <a:tab pos="905932" algn="l"/>
                <a:tab pos="1355118" algn="l"/>
                <a:tab pos="1804306" algn="l"/>
                <a:tab pos="2253493" algn="l"/>
                <a:tab pos="2702680" algn="l"/>
                <a:tab pos="3151866" algn="l"/>
                <a:tab pos="3601053" algn="l"/>
                <a:tab pos="4050240" algn="l"/>
                <a:tab pos="4499427" algn="l"/>
                <a:tab pos="4948613" algn="l"/>
                <a:tab pos="5397799" algn="l"/>
                <a:tab pos="5846987" algn="l"/>
                <a:tab pos="6296174" algn="l"/>
                <a:tab pos="6745362" algn="l"/>
                <a:tab pos="7194548" algn="l"/>
                <a:tab pos="7643735" algn="l"/>
                <a:tab pos="8092922" algn="l"/>
                <a:tab pos="8542109" algn="l"/>
                <a:tab pos="8991295" algn="l"/>
                <a:tab pos="9440482" algn="l"/>
              </a:tabLst>
            </a:pP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amb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els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pares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 mares</a:t>
            </a:r>
          </a:p>
          <a:p>
            <a:pPr marL="457105" indent="0" algn="ctr">
              <a:lnSpc>
                <a:spcPct val="95000"/>
              </a:lnSpc>
              <a:buNone/>
              <a:tabLst>
                <a:tab pos="457105" algn="l"/>
                <a:tab pos="905932" algn="l"/>
                <a:tab pos="1355118" algn="l"/>
                <a:tab pos="1804306" algn="l"/>
                <a:tab pos="2253493" algn="l"/>
                <a:tab pos="2702680" algn="l"/>
                <a:tab pos="3151866" algn="l"/>
                <a:tab pos="3601053" algn="l"/>
                <a:tab pos="4050240" algn="l"/>
                <a:tab pos="4499427" algn="l"/>
                <a:tab pos="4948613" algn="l"/>
                <a:tab pos="5397799" algn="l"/>
                <a:tab pos="5846987" algn="l"/>
                <a:tab pos="6296174" algn="l"/>
                <a:tab pos="6745362" algn="l"/>
                <a:tab pos="7194548" algn="l"/>
                <a:tab pos="7643735" algn="l"/>
                <a:tab pos="8092922" algn="l"/>
                <a:tab pos="8542109" algn="l"/>
                <a:tab pos="8991295" algn="l"/>
                <a:tab pos="9440482" algn="l"/>
              </a:tabLst>
            </a:pPr>
            <a:r>
              <a:rPr lang="en-GB" sz="2400" dirty="0"/>
              <a:t> </a:t>
            </a:r>
            <a:r>
              <a:rPr lang="en-GB" sz="2400" dirty="0" smtClean="0"/>
              <a:t>IES </a:t>
            </a:r>
            <a:r>
              <a:rPr lang="en-GB" sz="2400" dirty="0" err="1"/>
              <a:t>Arraona</a:t>
            </a:r>
            <a:r>
              <a:rPr lang="en-GB" sz="2400" dirty="0"/>
              <a:t> (Sabadell)</a:t>
            </a:r>
          </a:p>
          <a:p>
            <a:pPr marL="457105" indent="0" algn="ctr">
              <a:lnSpc>
                <a:spcPct val="95000"/>
              </a:lnSpc>
              <a:buNone/>
              <a:tabLst>
                <a:tab pos="457105" algn="l"/>
                <a:tab pos="905932" algn="l"/>
                <a:tab pos="1355118" algn="l"/>
                <a:tab pos="1804306" algn="l"/>
                <a:tab pos="2253493" algn="l"/>
                <a:tab pos="2702680" algn="l"/>
                <a:tab pos="3151866" algn="l"/>
                <a:tab pos="3601053" algn="l"/>
                <a:tab pos="4050240" algn="l"/>
                <a:tab pos="4499427" algn="l"/>
                <a:tab pos="4948613" algn="l"/>
                <a:tab pos="5397799" algn="l"/>
                <a:tab pos="5846987" algn="l"/>
                <a:tab pos="6296174" algn="l"/>
                <a:tab pos="6745362" algn="l"/>
                <a:tab pos="7194548" algn="l"/>
                <a:tab pos="7643735" algn="l"/>
                <a:tab pos="8092922" algn="l"/>
                <a:tab pos="8542109" algn="l"/>
                <a:tab pos="8991295" algn="l"/>
                <a:tab pos="9440482" algn="l"/>
              </a:tabLst>
            </a:pPr>
            <a:endParaRPr lang="en-GB" dirty="0">
              <a:solidFill>
                <a:srgbClr val="8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8" y="642978"/>
            <a:ext cx="1905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92" y="4656313"/>
            <a:ext cx="2592287" cy="226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Resultat d'imatges de niza costa azu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147" y="4681085"/>
            <a:ext cx="2978693" cy="223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3320" y="35424"/>
            <a:ext cx="9526680" cy="4961103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6790" rIns="89982" bIns="46790" anchor="t" anchorCtr="0" compatLnSpc="0">
            <a:spAutoFit/>
          </a:bodyPr>
          <a:lstStyle/>
          <a:p>
            <a:pPr marL="895134" indent="3958" hangingPunct="0"/>
            <a:endParaRPr lang="en-GB" sz="2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en-GB" sz="4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en-GB" sz="3000" b="1" u="sng" dirty="0">
                <a:latin typeface="Times New Roman" pitchFamily="18"/>
                <a:ea typeface="Lucida Sans Unicode" pitchFamily="2"/>
                <a:cs typeface="Tahoma" pitchFamily="2"/>
              </a:rPr>
              <a:t>4t </a:t>
            </a:r>
            <a:r>
              <a:rPr lang="en-GB" sz="3000" b="1" u="sng" dirty="0" err="1">
                <a:latin typeface="Times New Roman" pitchFamily="18"/>
                <a:ea typeface="Lucida Sans Unicode" pitchFamily="2"/>
                <a:cs typeface="Tahoma" pitchFamily="2"/>
              </a:rPr>
              <a:t>dia</a:t>
            </a:r>
            <a:r>
              <a:rPr lang="en-GB" sz="3000" b="1" u="sng" dirty="0">
                <a:latin typeface="Times New Roman" pitchFamily="18"/>
                <a:ea typeface="Lucida Sans Unicode" pitchFamily="2"/>
                <a:cs typeface="Tahoma" pitchFamily="2"/>
              </a:rPr>
              <a:t> (</a:t>
            </a:r>
            <a:r>
              <a:rPr lang="en-GB" sz="3000" b="1" u="sng" dirty="0" err="1">
                <a:latin typeface="Times New Roman" pitchFamily="18"/>
                <a:ea typeface="Lucida Sans Unicode" pitchFamily="2"/>
                <a:cs typeface="Tahoma" pitchFamily="2"/>
              </a:rPr>
              <a:t>dimecres</a:t>
            </a:r>
            <a:r>
              <a:rPr lang="en-GB" sz="3000" b="1" u="sng" dirty="0">
                <a:latin typeface="Times New Roman" pitchFamily="18"/>
                <a:ea typeface="Lucida Sans Unicode" pitchFamily="2"/>
                <a:cs typeface="Tahoma" pitchFamily="2"/>
              </a:rPr>
              <a:t> 01/02/2017)</a:t>
            </a:r>
            <a:endParaRPr lang="en-GB" sz="3000" b="1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en-GB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pt-BR" sz="3000" dirty="0">
                <a:latin typeface="Times New Roman" pitchFamily="18"/>
                <a:ea typeface="Lucida Sans Unicode" pitchFamily="2"/>
                <a:cs typeface="Tahoma" pitchFamily="2"/>
              </a:rPr>
              <a:t>8:00–12:00  </a:t>
            </a:r>
            <a:r>
              <a:rPr lang="pt-BR" sz="3000" dirty="0" err="1">
                <a:latin typeface="Times New Roman" pitchFamily="18"/>
                <a:ea typeface="Lucida Sans Unicode" pitchFamily="2"/>
                <a:cs typeface="Tahoma" pitchFamily="2"/>
              </a:rPr>
              <a:t>Assistència</a:t>
            </a:r>
            <a:r>
              <a:rPr lang="pt-BR" sz="3000" dirty="0">
                <a:latin typeface="Times New Roman" pitchFamily="18"/>
                <a:ea typeface="Lucida Sans Unicode" pitchFamily="2"/>
                <a:cs typeface="Tahoma" pitchFamily="2"/>
              </a:rPr>
              <a:t> a classe </a:t>
            </a:r>
            <a:r>
              <a:rPr lang="pt-BR" sz="3000" dirty="0" err="1">
                <a:latin typeface="Times New Roman" pitchFamily="18"/>
                <a:ea typeface="Lucida Sans Unicode" pitchFamily="2"/>
                <a:cs typeface="Tahoma" pitchFamily="2"/>
              </a:rPr>
              <a:t>amb</a:t>
            </a:r>
            <a:r>
              <a:rPr lang="pt-B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pt-BR" sz="3000" dirty="0" err="1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pt-BR" sz="3000" dirty="0">
                <a:latin typeface="Times New Roman" pitchFamily="18"/>
                <a:ea typeface="Lucida Sans Unicode" pitchFamily="2"/>
                <a:cs typeface="Tahoma" pitchFamily="2"/>
              </a:rPr>
              <a:t> seus </a:t>
            </a:r>
            <a:r>
              <a:rPr lang="pt-BR" sz="3000" dirty="0" err="1">
                <a:latin typeface="Times New Roman" pitchFamily="18"/>
                <a:ea typeface="Lucida Sans Unicode" pitchFamily="2"/>
                <a:cs typeface="Tahoma" pitchFamily="2"/>
              </a:rPr>
              <a:t>companys</a:t>
            </a:r>
            <a:r>
              <a:rPr lang="pt-B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pt-BR" sz="3000" dirty="0" err="1">
                <a:latin typeface="Times New Roman" pitchFamily="18"/>
                <a:ea typeface="Lucida Sans Unicode" pitchFamily="2"/>
                <a:cs typeface="Tahoma" pitchFamily="2"/>
              </a:rPr>
              <a:t>francesos</a:t>
            </a:r>
            <a:r>
              <a:rPr lang="pt-BR" sz="3000" dirty="0">
                <a:latin typeface="Times New Roman" pitchFamily="18"/>
                <a:ea typeface="Lucida Sans Unicode" pitchFamily="2"/>
                <a:cs typeface="Tahoma" pitchFamily="2"/>
              </a:rPr>
              <a:t>.</a:t>
            </a:r>
          </a:p>
          <a:p>
            <a:pPr marL="895134" indent="3958" hangingPunct="0"/>
            <a:endParaRPr lang="pt-B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pt-BR" sz="3000" dirty="0">
                <a:latin typeface="Times New Roman" pitchFamily="18"/>
                <a:ea typeface="Lucida Sans Unicode" pitchFamily="2"/>
                <a:cs typeface="Tahoma" pitchFamily="2"/>
              </a:rPr>
              <a:t>12:00-13:00  Dinar </a:t>
            </a:r>
            <a:r>
              <a:rPr lang="pt-BR" sz="3000" dirty="0" err="1">
                <a:latin typeface="Times New Roman" pitchFamily="18"/>
                <a:ea typeface="Lucida Sans Unicode" pitchFamily="2"/>
                <a:cs typeface="Tahoma" pitchFamily="2"/>
              </a:rPr>
              <a:t>amb</a:t>
            </a:r>
            <a:r>
              <a:rPr lang="pt-B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pt-BR" sz="3000" dirty="0" err="1">
                <a:latin typeface="Times New Roman" pitchFamily="18"/>
                <a:ea typeface="Lucida Sans Unicode" pitchFamily="2"/>
                <a:cs typeface="Tahoma" pitchFamily="2"/>
              </a:rPr>
              <a:t>les</a:t>
            </a:r>
            <a:r>
              <a:rPr lang="pt-B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pt-BR" sz="3000" dirty="0" err="1">
                <a:latin typeface="Times New Roman" pitchFamily="18"/>
                <a:ea typeface="Lucida Sans Unicode" pitchFamily="2"/>
                <a:cs typeface="Tahoma" pitchFamily="2"/>
              </a:rPr>
              <a:t>famílies</a:t>
            </a:r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Tarda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lliure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: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cada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alumne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/a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passarà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la tarda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amb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el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seu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corresponsal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(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activitat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extraescolar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esportiva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...)</a:t>
            </a:r>
          </a:p>
        </p:txBody>
      </p:sp>
    </p:spTree>
    <p:extLst>
      <p:ext uri="{BB962C8B-B14F-4D97-AF65-F5344CB8AC3E}">
        <p14:creationId xmlns:p14="http://schemas.microsoft.com/office/powerpoint/2010/main" val="425714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20" y="35421"/>
            <a:ext cx="9526680" cy="7615655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6790" rIns="89982" bIns="46790" anchor="t" anchorCtr="0" compatLnSpc="0">
            <a:spAutoFit/>
          </a:bodyPr>
          <a:lstStyle/>
          <a:p>
            <a:pPr marL="895134" indent="3958" hangingPunct="0"/>
            <a:endParaRPr lang="en-GB" sz="2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en-GB" sz="4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en-GB" sz="3000" b="1" u="sng" dirty="0">
                <a:latin typeface="Times New Roman" pitchFamily="18"/>
                <a:ea typeface="Lucida Sans Unicode" pitchFamily="2"/>
                <a:cs typeface="Tahoma" pitchFamily="2"/>
              </a:rPr>
              <a:t>5è </a:t>
            </a:r>
            <a:r>
              <a:rPr lang="en-GB" sz="3000" b="1" u="sng" dirty="0" err="1">
                <a:latin typeface="Times New Roman" pitchFamily="18"/>
                <a:ea typeface="Lucida Sans Unicode" pitchFamily="2"/>
                <a:cs typeface="Tahoma" pitchFamily="2"/>
              </a:rPr>
              <a:t>dia</a:t>
            </a:r>
            <a:r>
              <a:rPr lang="en-GB" sz="3000" b="1" u="sng" dirty="0">
                <a:latin typeface="Times New Roman" pitchFamily="18"/>
                <a:ea typeface="Lucida Sans Unicode" pitchFamily="2"/>
                <a:cs typeface="Tahoma" pitchFamily="2"/>
              </a:rPr>
              <a:t> (</a:t>
            </a:r>
            <a:r>
              <a:rPr lang="en-GB" sz="3000" b="1" u="sng" dirty="0" err="1">
                <a:latin typeface="Times New Roman" pitchFamily="18"/>
                <a:ea typeface="Lucida Sans Unicode" pitchFamily="2"/>
                <a:cs typeface="Tahoma" pitchFamily="2"/>
              </a:rPr>
              <a:t>dijous</a:t>
            </a:r>
            <a:r>
              <a:rPr lang="en-GB" sz="3000" b="1" u="sng" dirty="0">
                <a:latin typeface="Times New Roman" pitchFamily="18"/>
                <a:ea typeface="Lucida Sans Unicode" pitchFamily="2"/>
                <a:cs typeface="Tahoma" pitchFamily="2"/>
              </a:rPr>
              <a:t> 02/02/2017)</a:t>
            </a:r>
            <a:endParaRPr lang="en-GB" sz="3000" b="1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en-GB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pt-BR" sz="3000" dirty="0" smtClean="0">
                <a:latin typeface="Times New Roman" pitchFamily="18"/>
                <a:ea typeface="Lucida Sans Unicode" pitchFamily="2"/>
                <a:cs typeface="Tahoma" pitchFamily="2"/>
              </a:rPr>
              <a:t>8:00 </a:t>
            </a:r>
            <a:r>
              <a:rPr lang="pt-B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Excursió</a:t>
            </a:r>
            <a:r>
              <a:rPr lang="pt-B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a </a:t>
            </a:r>
            <a:r>
              <a:rPr lang="pt-B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Mònaco</a:t>
            </a:r>
            <a:r>
              <a:rPr lang="pt-B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pt-B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amb</a:t>
            </a:r>
            <a:r>
              <a:rPr lang="pt-B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pt-B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autocar</a:t>
            </a:r>
            <a:r>
              <a:rPr lang="pt-B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(</a:t>
            </a:r>
            <a:r>
              <a:rPr lang="pt-B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tot</a:t>
            </a:r>
            <a:r>
              <a:rPr lang="pt-B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pt-B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el</a:t>
            </a:r>
            <a:r>
              <a:rPr lang="pt-B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dia)</a:t>
            </a:r>
          </a:p>
          <a:p>
            <a:pPr marL="895134" indent="3958" hangingPunct="0"/>
            <a:endParaRPr lang="fr-FR" sz="3000" dirty="0" smtClean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El centre s’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encarrega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del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dinar (li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donarà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una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bossa-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pícnic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a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cada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alumne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)</a:t>
            </a:r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V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isita 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de 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MONACO:</a:t>
            </a:r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*Palau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del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Principat de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Mònaco</a:t>
            </a:r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*Casino 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de Monte-Carlo</a:t>
            </a:r>
          </a:p>
          <a:p>
            <a:pPr marL="895134" indent="3958" hangingPunct="0"/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*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Mònaco-ciutat</a:t>
            </a:r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*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M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useu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oceanogràfic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de Monte-Carlo</a:t>
            </a:r>
          </a:p>
          <a:p>
            <a:pPr marL="895134" indent="3958" hangingPunct="0"/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18h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Tornada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amb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les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famílies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.</a:t>
            </a:r>
          </a:p>
          <a:p>
            <a:pPr marL="895134" indent="3958" hangingPunct="0"/>
            <a:endParaRPr lang="fr-FR" sz="3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7093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576312" y="35422"/>
            <a:ext cx="10945216" cy="7615784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6790" rIns="89982" bIns="46790" anchor="t" anchorCtr="0" compatLnSpc="0">
            <a:spAutoFit/>
          </a:bodyPr>
          <a:lstStyle/>
          <a:p>
            <a:pPr marL="895134" indent="3958" hangingPunct="0"/>
            <a:endParaRPr lang="fr-FR" sz="3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 smtClean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Palau 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Principat de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Mònaco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    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      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Casino de Monte-Carlo</a:t>
            </a:r>
          </a:p>
          <a:p>
            <a:pPr marL="895134" indent="3958" hangingPunct="0"/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 smtClean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    La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ciutat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Mònaco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                  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Museu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oceanogràfic</a:t>
            </a:r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84" y="179437"/>
            <a:ext cx="433742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784" y="323453"/>
            <a:ext cx="4802064" cy="2701161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84" y="3851845"/>
            <a:ext cx="4442022" cy="2776264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817" y="3707829"/>
            <a:ext cx="4370015" cy="290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20" y="-324619"/>
            <a:ext cx="9526680" cy="7615655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6790" rIns="89982" bIns="46790" anchor="t" anchorCtr="0" compatLnSpc="0">
            <a:spAutoFit/>
          </a:bodyPr>
          <a:lstStyle/>
          <a:p>
            <a:pPr marL="895134" indent="3958" hangingPunct="0"/>
            <a:endParaRPr lang="en-GB" sz="2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en-GB" sz="4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en-GB" sz="3000" b="1" u="sng" dirty="0">
                <a:latin typeface="Times New Roman" pitchFamily="18"/>
                <a:ea typeface="Lucida Sans Unicode" pitchFamily="2"/>
                <a:cs typeface="Tahoma" pitchFamily="2"/>
              </a:rPr>
              <a:t>6è </a:t>
            </a:r>
            <a:r>
              <a:rPr lang="en-GB" sz="3000" b="1" u="sng" dirty="0" err="1">
                <a:latin typeface="Times New Roman" pitchFamily="18"/>
                <a:ea typeface="Lucida Sans Unicode" pitchFamily="2"/>
                <a:cs typeface="Tahoma" pitchFamily="2"/>
              </a:rPr>
              <a:t>dia</a:t>
            </a:r>
            <a:r>
              <a:rPr lang="en-GB" sz="3000" b="1" u="sng" dirty="0">
                <a:latin typeface="Times New Roman" pitchFamily="18"/>
                <a:ea typeface="Lucida Sans Unicode" pitchFamily="2"/>
                <a:cs typeface="Tahoma" pitchFamily="2"/>
              </a:rPr>
              <a:t> (</a:t>
            </a:r>
            <a:r>
              <a:rPr lang="en-GB" sz="3000" b="1" u="sng" dirty="0" err="1">
                <a:latin typeface="Times New Roman" pitchFamily="18"/>
                <a:ea typeface="Lucida Sans Unicode" pitchFamily="2"/>
                <a:cs typeface="Tahoma" pitchFamily="2"/>
              </a:rPr>
              <a:t>divendres</a:t>
            </a:r>
            <a:r>
              <a:rPr lang="en-GB" sz="3000" b="1" u="sng" dirty="0">
                <a:latin typeface="Times New Roman" pitchFamily="18"/>
                <a:ea typeface="Lucida Sans Unicode" pitchFamily="2"/>
                <a:cs typeface="Tahoma" pitchFamily="2"/>
              </a:rPr>
              <a:t> 03/02/2017)</a:t>
            </a:r>
            <a:endParaRPr lang="en-GB" sz="3000" b="1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en-GB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pt-BR" sz="3000" dirty="0">
                <a:latin typeface="Times New Roman" pitchFamily="18"/>
                <a:ea typeface="Lucida Sans Unicode" pitchFamily="2"/>
                <a:cs typeface="Tahoma" pitchFamily="2"/>
              </a:rPr>
              <a:t>8:00 </a:t>
            </a:r>
            <a:r>
              <a:rPr lang="pt-BR" sz="3000" dirty="0" err="1">
                <a:latin typeface="Times New Roman" pitchFamily="18"/>
                <a:ea typeface="Lucida Sans Unicode" pitchFamily="2"/>
                <a:cs typeface="Tahoma" pitchFamily="2"/>
              </a:rPr>
              <a:t>Excursió</a:t>
            </a:r>
            <a:r>
              <a:rPr lang="pt-BR" sz="3000" dirty="0">
                <a:latin typeface="Times New Roman" pitchFamily="18"/>
                <a:ea typeface="Lucida Sans Unicode" pitchFamily="2"/>
                <a:cs typeface="Tahoma" pitchFamily="2"/>
              </a:rPr>
              <a:t> a </a:t>
            </a:r>
            <a:r>
              <a:rPr lang="pt-BR" sz="3000" dirty="0" smtClean="0">
                <a:latin typeface="Times New Roman" pitchFamily="18"/>
                <a:ea typeface="Lucida Sans Unicode" pitchFamily="2"/>
                <a:cs typeface="Tahoma" pitchFamily="2"/>
              </a:rPr>
              <a:t>Cannes </a:t>
            </a:r>
            <a:r>
              <a:rPr lang="pt-BR" sz="3000" dirty="0" err="1">
                <a:latin typeface="Times New Roman" pitchFamily="18"/>
                <a:ea typeface="Lucida Sans Unicode" pitchFamily="2"/>
                <a:cs typeface="Tahoma" pitchFamily="2"/>
              </a:rPr>
              <a:t>amb</a:t>
            </a:r>
            <a:r>
              <a:rPr lang="pt-B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pt-BR" sz="3000" dirty="0" err="1">
                <a:latin typeface="Times New Roman" pitchFamily="18"/>
                <a:ea typeface="Lucida Sans Unicode" pitchFamily="2"/>
                <a:cs typeface="Tahoma" pitchFamily="2"/>
              </a:rPr>
              <a:t>autocar</a:t>
            </a:r>
            <a:r>
              <a:rPr lang="pt-BR" sz="3000" dirty="0">
                <a:latin typeface="Times New Roman" pitchFamily="18"/>
                <a:ea typeface="Lucida Sans Unicode" pitchFamily="2"/>
                <a:cs typeface="Tahoma" pitchFamily="2"/>
              </a:rPr>
              <a:t> (</a:t>
            </a:r>
            <a:r>
              <a:rPr lang="pt-BR" sz="3000" dirty="0" err="1">
                <a:latin typeface="Times New Roman" pitchFamily="18"/>
                <a:ea typeface="Lucida Sans Unicode" pitchFamily="2"/>
                <a:cs typeface="Tahoma" pitchFamily="2"/>
              </a:rPr>
              <a:t>tot</a:t>
            </a:r>
            <a:r>
              <a:rPr lang="pt-B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pt-BR" sz="3000" dirty="0" err="1">
                <a:latin typeface="Times New Roman" pitchFamily="18"/>
                <a:ea typeface="Lucida Sans Unicode" pitchFamily="2"/>
                <a:cs typeface="Tahoma" pitchFamily="2"/>
              </a:rPr>
              <a:t>el</a:t>
            </a:r>
            <a:r>
              <a:rPr lang="pt-BR" sz="3000" dirty="0">
                <a:latin typeface="Times New Roman" pitchFamily="18"/>
                <a:ea typeface="Lucida Sans Unicode" pitchFamily="2"/>
                <a:cs typeface="Tahoma" pitchFamily="2"/>
              </a:rPr>
              <a:t> dia)</a:t>
            </a:r>
          </a:p>
          <a:p>
            <a:pPr marL="895134" indent="3958" hangingPunct="0"/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El centre s’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encarrega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del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dinar (li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donarà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una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bossa-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pícnic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a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cada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alumne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)</a:t>
            </a:r>
          </a:p>
          <a:p>
            <a:pPr marL="895134" indent="3958" hangingPunct="0"/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V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isita 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de CANNES</a:t>
            </a:r>
          </a:p>
          <a:p>
            <a:pPr marL="895134" indent="3958" hangingPunct="0"/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* 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Palau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dels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Festivals.</a:t>
            </a:r>
          </a:p>
          <a:p>
            <a:pPr marL="895134" indent="3958" hangingPunct="0"/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* La Croisette</a:t>
            </a:r>
          </a:p>
          <a:p>
            <a:pPr marL="895134" indent="3958" hangingPunct="0"/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* 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Lycée Carnot, que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ens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mostrarà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els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seus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locals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dedicats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al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cinema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.</a:t>
            </a:r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18h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Tornada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amb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les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famílies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.</a:t>
            </a:r>
          </a:p>
          <a:p>
            <a:pPr marL="895134" indent="3958" hangingPunct="0"/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8666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20" y="35421"/>
            <a:ext cx="9526680" cy="536923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6790" rIns="89982" bIns="46790" anchor="t" anchorCtr="0" compatLnSpc="0">
            <a:spAutoFit/>
          </a:bodyPr>
          <a:lstStyle/>
          <a:p>
            <a:pPr marL="895134" indent="3958" hangingPunct="0"/>
            <a:r>
              <a:rPr lang="fr-FR" sz="3000" dirty="0" smtClean="0">
                <a:solidFill>
                  <a:srgbClr val="8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t>                       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Excursió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a Cannes</a:t>
            </a:r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984" y="683493"/>
            <a:ext cx="5522144" cy="2795585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456" y="3689833"/>
            <a:ext cx="5499672" cy="361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64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20" y="35421"/>
            <a:ext cx="9779520" cy="7615655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6790" rIns="89982" bIns="46790" anchor="t" anchorCtr="0" compatLnSpc="0">
            <a:spAutoFit/>
          </a:bodyPr>
          <a:lstStyle/>
          <a:p>
            <a:pPr marL="895134" indent="3958" hangingPunct="0"/>
            <a:endParaRPr lang="en-GB" sz="2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en-GB" sz="4000" b="1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en-GB" sz="3000" b="1" u="sng" dirty="0">
                <a:latin typeface="Times New Roman" pitchFamily="18"/>
                <a:ea typeface="Lucida Sans Unicode" pitchFamily="2"/>
                <a:cs typeface="Tahoma" pitchFamily="2"/>
              </a:rPr>
              <a:t>7è </a:t>
            </a:r>
            <a:r>
              <a:rPr lang="en-GB" sz="3000" b="1" u="sng" dirty="0" err="1">
                <a:latin typeface="Times New Roman" pitchFamily="18"/>
                <a:ea typeface="Lucida Sans Unicode" pitchFamily="2"/>
                <a:cs typeface="Tahoma" pitchFamily="2"/>
              </a:rPr>
              <a:t>dia</a:t>
            </a:r>
            <a:r>
              <a:rPr lang="en-GB" sz="3000" b="1" u="sng" dirty="0">
                <a:latin typeface="Times New Roman" pitchFamily="18"/>
                <a:ea typeface="Lucida Sans Unicode" pitchFamily="2"/>
                <a:cs typeface="Tahoma" pitchFamily="2"/>
              </a:rPr>
              <a:t> (</a:t>
            </a:r>
            <a:r>
              <a:rPr lang="en-GB" sz="3000" b="1" u="sng" dirty="0" err="1">
                <a:latin typeface="Times New Roman" pitchFamily="18"/>
                <a:ea typeface="Lucida Sans Unicode" pitchFamily="2"/>
                <a:cs typeface="Tahoma" pitchFamily="2"/>
              </a:rPr>
              <a:t>dissabte</a:t>
            </a:r>
            <a:r>
              <a:rPr lang="en-GB" sz="3000" b="1" u="sng" dirty="0">
                <a:latin typeface="Times New Roman" pitchFamily="18"/>
                <a:ea typeface="Lucida Sans Unicode" pitchFamily="2"/>
                <a:cs typeface="Tahoma" pitchFamily="2"/>
              </a:rPr>
              <a:t> 04/02/2017)</a:t>
            </a:r>
            <a:endParaRPr lang="en-GB" sz="3000" b="1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en-GB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Dia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lliure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amb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les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famílies</a:t>
            </a:r>
            <a:endParaRPr lang="fr-FR" sz="3000" dirty="0" smtClean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 smtClean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Obviament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també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poden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quedar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amb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la resta d’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alumnes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francesos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i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espanyols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i fer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alguna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activitat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conjunta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.</a:t>
            </a:r>
          </a:p>
          <a:p>
            <a:pPr marL="895134" indent="3958" hangingPunct="0"/>
            <a:endParaRPr lang="fr-FR" sz="3000" dirty="0" smtClean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La FAMÍLIA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acollidora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es 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responsable 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de l’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alumne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espanyol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(i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viceversa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quan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els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francesos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vinguin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aquí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), i ha de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saber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EN TOT MOMENT on es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troba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el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nen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o la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nena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, i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sempre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ha d’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estar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acompanyat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per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algú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de la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família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.</a:t>
            </a:r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5398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20" y="35421"/>
            <a:ext cx="9526680" cy="4961083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6790" rIns="89982" bIns="46790" anchor="t" anchorCtr="0" compatLnSpc="0">
            <a:spAutoFit/>
          </a:bodyPr>
          <a:lstStyle/>
          <a:p>
            <a:pPr marL="895134" indent="3958" hangingPunct="0"/>
            <a:endParaRPr lang="en-GB" sz="2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en-GB" sz="4000" b="1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en-GB" sz="3000" b="1" u="sng" dirty="0">
                <a:latin typeface="Times New Roman" pitchFamily="18"/>
                <a:ea typeface="Lucida Sans Unicode" pitchFamily="2"/>
                <a:cs typeface="Tahoma" pitchFamily="2"/>
              </a:rPr>
              <a:t>8è </a:t>
            </a:r>
            <a:r>
              <a:rPr lang="en-GB" sz="3000" b="1" u="sng" dirty="0" err="1">
                <a:latin typeface="Times New Roman" pitchFamily="18"/>
                <a:ea typeface="Lucida Sans Unicode" pitchFamily="2"/>
                <a:cs typeface="Tahoma" pitchFamily="2"/>
              </a:rPr>
              <a:t>dia</a:t>
            </a:r>
            <a:r>
              <a:rPr lang="en-GB" sz="3000" b="1" u="sng" dirty="0">
                <a:latin typeface="Times New Roman" pitchFamily="18"/>
                <a:ea typeface="Lucida Sans Unicode" pitchFamily="2"/>
                <a:cs typeface="Tahoma" pitchFamily="2"/>
              </a:rPr>
              <a:t> (</a:t>
            </a:r>
            <a:r>
              <a:rPr lang="en-GB" sz="3000" b="1" u="sng" dirty="0" err="1">
                <a:latin typeface="Times New Roman" pitchFamily="18"/>
                <a:ea typeface="Lucida Sans Unicode" pitchFamily="2"/>
                <a:cs typeface="Tahoma" pitchFamily="2"/>
              </a:rPr>
              <a:t>diumenge</a:t>
            </a:r>
            <a:r>
              <a:rPr lang="en-GB" sz="3000" b="1" u="sng" dirty="0">
                <a:latin typeface="Times New Roman" pitchFamily="18"/>
                <a:ea typeface="Lucida Sans Unicode" pitchFamily="2"/>
                <a:cs typeface="Tahoma" pitchFamily="2"/>
              </a:rPr>
              <a:t> 05/02/2017)</a:t>
            </a:r>
            <a:endParaRPr lang="en-GB" sz="3000" b="1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en-GB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en-GB" sz="3000" dirty="0" err="1">
                <a:latin typeface="Times New Roman" pitchFamily="18"/>
                <a:ea typeface="Lucida Sans Unicode" pitchFamily="2"/>
                <a:cs typeface="Tahoma" pitchFamily="2"/>
              </a:rPr>
              <a:t>Tornem</a:t>
            </a:r>
            <a:r>
              <a:rPr lang="en-GB" sz="3000" dirty="0">
                <a:latin typeface="Times New Roman" pitchFamily="18"/>
                <a:ea typeface="Lucida Sans Unicode" pitchFamily="2"/>
                <a:cs typeface="Tahoma" pitchFamily="2"/>
              </a:rPr>
              <a:t> a Barcelona</a:t>
            </a:r>
            <a:r>
              <a:rPr lang="en-GB" sz="3000" dirty="0" smtClean="0">
                <a:latin typeface="Times New Roman" pitchFamily="18"/>
                <a:ea typeface="Lucida Sans Unicode" pitchFamily="2"/>
                <a:cs typeface="Tahoma" pitchFamily="2"/>
              </a:rPr>
              <a:t>!!</a:t>
            </a:r>
            <a:endParaRPr lang="en-GB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en-GB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en-GB" sz="3000" dirty="0" err="1">
                <a:latin typeface="Times New Roman" pitchFamily="18"/>
                <a:ea typeface="Lucida Sans Unicode" pitchFamily="2"/>
                <a:cs typeface="Tahoma" pitchFamily="2"/>
              </a:rPr>
              <a:t>Quedarem</a:t>
            </a:r>
            <a:r>
              <a:rPr lang="en-GB" sz="3000" dirty="0">
                <a:latin typeface="Times New Roman" pitchFamily="18"/>
                <a:ea typeface="Lucida Sans Unicode" pitchFamily="2"/>
                <a:cs typeface="Tahoma" pitchFamily="2"/>
              </a:rPr>
              <a:t> tots a </a:t>
            </a:r>
            <a:r>
              <a:rPr lang="en-GB" sz="3000" dirty="0" err="1">
                <a:latin typeface="Times New Roman" pitchFamily="18"/>
                <a:ea typeface="Lucida Sans Unicode" pitchFamily="2"/>
                <a:cs typeface="Tahoma" pitchFamily="2"/>
              </a:rPr>
              <a:t>l’aeroport</a:t>
            </a:r>
            <a:r>
              <a:rPr lang="en-GB" sz="3000" dirty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000" dirty="0" err="1">
                <a:latin typeface="Times New Roman" pitchFamily="18"/>
                <a:ea typeface="Lucida Sans Unicode" pitchFamily="2"/>
                <a:cs typeface="Tahoma" pitchFamily="2"/>
              </a:rPr>
              <a:t>Niça</a:t>
            </a:r>
            <a:r>
              <a:rPr lang="en-GB" sz="3000" dirty="0">
                <a:latin typeface="Times New Roman" pitchFamily="18"/>
                <a:ea typeface="Lucida Sans Unicode" pitchFamily="2"/>
                <a:cs typeface="Tahoma" pitchFamily="2"/>
              </a:rPr>
              <a:t> a les 11:10 per </a:t>
            </a:r>
            <a:r>
              <a:rPr lang="en-GB" sz="3000" dirty="0" err="1">
                <a:latin typeface="Times New Roman" pitchFamily="18"/>
                <a:ea typeface="Lucida Sans Unicode" pitchFamily="2"/>
                <a:cs typeface="Tahoma" pitchFamily="2"/>
              </a:rPr>
              <a:t>facturar</a:t>
            </a:r>
            <a:r>
              <a:rPr lang="en-GB" sz="3000" dirty="0">
                <a:latin typeface="Times New Roman" pitchFamily="18"/>
                <a:ea typeface="Lucida Sans Unicode" pitchFamily="2"/>
                <a:cs typeface="Tahoma" pitchFamily="2"/>
              </a:rPr>
              <a:t> les </a:t>
            </a:r>
            <a:r>
              <a:rPr lang="en-GB" sz="3000" dirty="0" err="1">
                <a:latin typeface="Times New Roman" pitchFamily="18"/>
                <a:ea typeface="Lucida Sans Unicode" pitchFamily="2"/>
                <a:cs typeface="Tahoma" pitchFamily="2"/>
              </a:rPr>
              <a:t>maletes</a:t>
            </a:r>
            <a:r>
              <a:rPr lang="en-GB" sz="3000" dirty="0">
                <a:latin typeface="Times New Roman" pitchFamily="18"/>
                <a:ea typeface="Lucida Sans Unicode" pitchFamily="2"/>
                <a:cs typeface="Tahoma" pitchFamily="2"/>
              </a:rPr>
              <a:t>. </a:t>
            </a:r>
            <a:r>
              <a:rPr lang="en-GB" sz="3000" dirty="0" err="1">
                <a:latin typeface="Times New Roman" pitchFamily="18"/>
                <a:ea typeface="Lucida Sans Unicode" pitchFamily="2"/>
                <a:cs typeface="Tahoma" pitchFamily="2"/>
              </a:rPr>
              <a:t>L’avió</a:t>
            </a:r>
            <a:r>
              <a:rPr lang="en-GB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000" dirty="0" err="1">
                <a:latin typeface="Times New Roman" pitchFamily="18"/>
                <a:ea typeface="Lucida Sans Unicode" pitchFamily="2"/>
                <a:cs typeface="Tahoma" pitchFamily="2"/>
              </a:rPr>
              <a:t>surt</a:t>
            </a:r>
            <a:r>
              <a:rPr lang="en-GB" sz="3000" dirty="0">
                <a:latin typeface="Times New Roman" pitchFamily="18"/>
                <a:ea typeface="Lucida Sans Unicode" pitchFamily="2"/>
                <a:cs typeface="Tahoma" pitchFamily="2"/>
              </a:rPr>
              <a:t> a les 12h40, </a:t>
            </a:r>
            <a:r>
              <a:rPr lang="en-GB" sz="3000" dirty="0" err="1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000" dirty="0" err="1">
                <a:latin typeface="Times New Roman" pitchFamily="18"/>
                <a:ea typeface="Lucida Sans Unicode" pitchFamily="2"/>
                <a:cs typeface="Tahoma" pitchFamily="2"/>
              </a:rPr>
              <a:t>arriba</a:t>
            </a:r>
            <a:r>
              <a:rPr lang="en-GB" sz="3000" dirty="0">
                <a:latin typeface="Times New Roman" pitchFamily="18"/>
                <a:ea typeface="Lucida Sans Unicode" pitchFamily="2"/>
                <a:cs typeface="Tahoma" pitchFamily="2"/>
              </a:rPr>
              <a:t> a Barcelona al </a:t>
            </a:r>
            <a:r>
              <a:rPr lang="en-GB" sz="3000" dirty="0" err="1">
                <a:latin typeface="Times New Roman" pitchFamily="18"/>
                <a:ea typeface="Lucida Sans Unicode" pitchFamily="2"/>
                <a:cs typeface="Tahoma" pitchFamily="2"/>
              </a:rPr>
              <a:t>voltant</a:t>
            </a:r>
            <a:r>
              <a:rPr lang="en-GB" sz="3000" dirty="0">
                <a:latin typeface="Times New Roman" pitchFamily="18"/>
                <a:ea typeface="Lucida Sans Unicode" pitchFamily="2"/>
                <a:cs typeface="Tahoma" pitchFamily="2"/>
              </a:rPr>
              <a:t> de les 14:00. </a:t>
            </a:r>
          </a:p>
          <a:p>
            <a:pPr marL="895134" indent="3958" hangingPunct="0"/>
            <a:endParaRPr lang="en-GB" sz="3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448" y="4787949"/>
            <a:ext cx="30480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9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-144265" y="2"/>
            <a:ext cx="10153129" cy="11091180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4991" rIns="89982" bIns="44991" anchorCtr="0" compatLnSpc="0">
            <a:spAutoFit/>
          </a:bodyPr>
          <a:lstStyle/>
          <a:p>
            <a:pPr marL="895134" hangingPunct="0"/>
            <a:endParaRPr lang="en-GB" sz="3600" u="sng" dirty="0" smtClean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hangingPunct="0"/>
            <a:r>
              <a:rPr lang="en-GB" sz="3600" u="sng" dirty="0" smtClean="0">
                <a:latin typeface="Times New Roman" pitchFamily="18"/>
                <a:ea typeface="Lucida Sans Unicode" pitchFamily="2"/>
                <a:cs typeface="Tahoma" pitchFamily="2"/>
              </a:rPr>
              <a:t>Tots </a:t>
            </a:r>
            <a:r>
              <a:rPr lang="en-GB" sz="3600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3600" u="sng" dirty="0" smtClean="0">
                <a:latin typeface="Times New Roman" pitchFamily="18"/>
                <a:ea typeface="Lucida Sans Unicode" pitchFamily="2"/>
                <a:cs typeface="Tahoma" pitchFamily="2"/>
              </a:rPr>
              <a:t> dies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>
                <a:latin typeface="Times New Roman" pitchFamily="18"/>
                <a:ea typeface="Lucida Sans Unicode" pitchFamily="2"/>
                <a:cs typeface="Tahoma" pitchFamily="2"/>
              </a:rPr>
              <a:t>:</a:t>
            </a:r>
          </a:p>
          <a:p>
            <a:pPr marL="895134" hangingPunct="0"/>
            <a:endParaRPr lang="en-GB" sz="3600" dirty="0" smtClean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hangingPunct="0"/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esmorzars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prendran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en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família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dinars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seran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dilluns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dimarts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a la cantina del centre (les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famílies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s’encarreguen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dels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tickets de restaurant),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dimecres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el cap de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setmana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dinaran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a casa,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dijous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divendres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dinaran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pícnic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amb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la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bossa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que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donarà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el centre,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tots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sopars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a casa.</a:t>
            </a:r>
          </a:p>
          <a:p>
            <a:pPr marL="895134" hangingPunct="0"/>
            <a:endParaRPr lang="en-GB" sz="3600" dirty="0" smtClean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hangingPunct="0"/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Normalment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tornarem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a casa a les 17:00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excepte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dies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d’excursió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a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Mònaco</a:t>
            </a:r>
            <a:r>
              <a:rPr lang="en-GB" sz="36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a Cannes que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s’estima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que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tornarem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al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voltant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de les 18:00.</a:t>
            </a:r>
            <a:endParaRPr lang="en-GB" sz="36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hangingPunct="0"/>
            <a:endParaRPr lang="en-GB" sz="36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hangingPunct="0"/>
            <a:endParaRPr lang="en-GB" sz="1300" b="1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hangingPunct="0"/>
            <a:r>
              <a:rPr lang="en-GB" sz="3600" dirty="0">
                <a:solidFill>
                  <a:srgbClr val="8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t>   </a:t>
            </a:r>
            <a:endParaRPr lang="en-GB" sz="3600" b="1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hangingPunct="0"/>
            <a:endParaRPr lang="en-GB" sz="13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hangingPunct="0"/>
            <a:endParaRPr lang="en-GB" sz="28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hangingPunct="0"/>
            <a:endParaRPr lang="en-GB" sz="36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hangingPunct="0"/>
            <a:endParaRPr lang="en-GB" sz="36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hangingPunct="0"/>
            <a:endParaRPr lang="en-GB" sz="4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hangingPunct="0"/>
            <a:r>
              <a:rPr lang="en-GB" sz="4000" b="1" dirty="0">
                <a:solidFill>
                  <a:srgbClr val="8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0" y="179437"/>
            <a:ext cx="9072563" cy="840083"/>
          </a:xfrm>
        </p:spPr>
        <p:txBody>
          <a:bodyPr wrap="square" lIns="89982" tIns="46790" rIns="89982" bIns="46790" anchorCtr="0">
            <a:spAutoFit/>
          </a:bodyPr>
          <a:lstStyle>
            <a:defPPr lvl="0">
              <a:buClr>
                <a:srgbClr val="FFFDD1"/>
              </a:buClr>
              <a:buSzPct val="100000"/>
              <a:buFont typeface="Times New Roman" pitchFamily="18"/>
              <a:buNone/>
            </a:defPPr>
            <a:lvl1pPr lvl="0">
              <a:buClr>
                <a:srgbClr val="FFFDD1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95000"/>
              </a:lnSpc>
              <a:buNone/>
            </a:pPr>
            <a:r>
              <a:rPr lang="en-GB" dirty="0" err="1" smtClean="0"/>
              <a:t>Viatge</a:t>
            </a:r>
            <a:r>
              <a:rPr lang="en-GB" dirty="0" smtClean="0"/>
              <a:t> </a:t>
            </a:r>
            <a:r>
              <a:rPr lang="en-GB" dirty="0" err="1" smtClean="0"/>
              <a:t>pedagògic</a:t>
            </a:r>
            <a:endParaRPr lang="en-GB" dirty="0"/>
          </a:p>
        </p:txBody>
      </p:sp>
      <p:sp>
        <p:nvSpPr>
          <p:cNvPr id="3" name="2 CuadroTexto"/>
          <p:cNvSpPr txBox="1"/>
          <p:nvPr/>
        </p:nvSpPr>
        <p:spPr>
          <a:xfrm>
            <a:off x="540002" y="1260002"/>
            <a:ext cx="9180830" cy="6378586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6790" rIns="89982" bIns="46790" anchor="t" anchorCtr="0" compatLnSpc="0">
            <a:spAutoFit/>
          </a:bodyPr>
          <a:lstStyle/>
          <a:p>
            <a:pPr>
              <a:lnSpc>
                <a:spcPct val="86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600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Objectiu</a:t>
            </a:r>
            <a:r>
              <a:rPr lang="en-GB" sz="3600" u="sng" dirty="0" smtClean="0">
                <a:latin typeface="Times New Roman" pitchFamily="18"/>
                <a:ea typeface="Lucida Sans Unicode" pitchFamily="2"/>
                <a:cs typeface="Tahoma" pitchFamily="2"/>
              </a:rPr>
              <a:t> cultural</a:t>
            </a:r>
            <a:r>
              <a:rPr lang="en-GB" sz="3600" dirty="0">
                <a:latin typeface="Times New Roman" pitchFamily="18"/>
                <a:ea typeface="Lucida Sans Unicode" pitchFamily="2"/>
                <a:cs typeface="Tahoma" pitchFamily="2"/>
              </a:rPr>
              <a:t>: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descobrir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una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regió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francesa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600" dirty="0">
                <a:latin typeface="Times New Roman" pitchFamily="18"/>
                <a:ea typeface="Lucida Sans Unicode" pitchFamily="2"/>
                <a:cs typeface="Tahoma" pitchFamily="2"/>
              </a:rPr>
              <a:t>les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costums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dels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seus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>
                <a:latin typeface="Times New Roman" pitchFamily="18"/>
                <a:ea typeface="Lucida Sans Unicode" pitchFamily="2"/>
                <a:cs typeface="Tahoma" pitchFamily="2"/>
              </a:rPr>
              <a:t>habitants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…</a:t>
            </a:r>
          </a:p>
          <a:p>
            <a:pPr>
              <a:lnSpc>
                <a:spcPct val="86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endParaRPr lang="en-GB" sz="36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86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600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Objectiu</a:t>
            </a:r>
            <a:r>
              <a:rPr lang="en-GB" sz="3600" u="sng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lingüístic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: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parlar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>
                <a:latin typeface="Times New Roman" pitchFamily="18"/>
                <a:ea typeface="Lucida Sans Unicode" pitchFamily="2"/>
                <a:cs typeface="Tahoma" pitchFamily="2"/>
              </a:rPr>
              <a:t>en</a:t>
            </a:r>
            <a:r>
              <a:rPr lang="en-GB" sz="36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francès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posar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>
                <a:latin typeface="Times New Roman" pitchFamily="18"/>
                <a:ea typeface="Lucida Sans Unicode" pitchFamily="2"/>
                <a:cs typeface="Tahoma" pitchFamily="2"/>
              </a:rPr>
              <a:t>en</a:t>
            </a:r>
            <a:r>
              <a:rPr lang="en-GB" sz="36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pràctica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el que hem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aprés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a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classe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. </a:t>
            </a:r>
          </a:p>
          <a:p>
            <a:pPr>
              <a:lnSpc>
                <a:spcPct val="86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endParaRPr lang="en-GB" sz="36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86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600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Objectiu</a:t>
            </a:r>
            <a:r>
              <a:rPr lang="en-GB" sz="3600" u="sng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pedagògic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: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hauran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fer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un dossier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durant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el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viatge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lliurar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-lo al final del 2n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trimestre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.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Aquest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dossier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obligarà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a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estar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atents</a:t>
            </a:r>
            <a:r>
              <a:rPr lang="en-GB" sz="3600" dirty="0">
                <a:latin typeface="Times New Roman" pitchFamily="18"/>
                <a:ea typeface="Lucida Sans Unicode" pitchFamily="2"/>
                <a:cs typeface="Tahoma" pitchFamily="2"/>
              </a:rPr>
              <a:t>,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ser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observadors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ser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curiosos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davant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totes les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situacions</a:t>
            </a:r>
            <a:r>
              <a:rPr lang="en-GB" sz="36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que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es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trobaran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durant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el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viatge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.</a:t>
            </a:r>
            <a:endParaRPr lang="en-GB" sz="2800" dirty="0">
              <a:latin typeface="Arial" pitchFamily="18"/>
              <a:ea typeface="Lucida Sans Unicode" pitchFamily="2"/>
              <a:cs typeface="Tahoma" pitchFamily="2"/>
            </a:endParaRPr>
          </a:p>
          <a:p>
            <a:pPr marL="331491" indent="-331491">
              <a:lnSpc>
                <a:spcPct val="86000"/>
              </a:lnSpc>
              <a:spcBef>
                <a:spcPts val="697"/>
              </a:spcBef>
              <a:tabLst>
                <a:tab pos="331491" algn="l"/>
                <a:tab pos="445587" algn="l"/>
                <a:tab pos="894774" algn="l"/>
                <a:tab pos="1343959" algn="l"/>
                <a:tab pos="1793148" algn="l"/>
                <a:tab pos="2242335" algn="l"/>
                <a:tab pos="2691522" algn="l"/>
                <a:tab pos="3140710" algn="l"/>
                <a:tab pos="3589896" algn="l"/>
                <a:tab pos="4039082" algn="l"/>
                <a:tab pos="4488269" algn="l"/>
                <a:tab pos="4937456" algn="l"/>
                <a:tab pos="5386283" algn="l"/>
                <a:tab pos="5835469" algn="l"/>
                <a:tab pos="6284657" algn="l"/>
                <a:tab pos="6733842" algn="l"/>
                <a:tab pos="7183030" algn="l"/>
                <a:tab pos="7632217" algn="l"/>
                <a:tab pos="8081404" algn="l"/>
                <a:tab pos="8530591" algn="l"/>
                <a:tab pos="8979778" algn="l"/>
                <a:tab pos="8983017" algn="l"/>
                <a:tab pos="9432203" algn="l"/>
                <a:tab pos="9881391" algn="l"/>
                <a:tab pos="10330577" algn="l"/>
                <a:tab pos="10779764" algn="l"/>
              </a:tabLst>
            </a:pPr>
            <a:r>
              <a:rPr lang="en-GB" sz="2800" dirty="0">
                <a:solidFill>
                  <a:srgbClr val="A50021"/>
                </a:solidFill>
                <a:latin typeface="Arial" pitchFamily="18"/>
                <a:ea typeface="Lucida Sans Unicode" pitchFamily="2"/>
                <a:cs typeface="Tahoma" pitchFamily="2"/>
              </a:rPr>
              <a:t>				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0" y="395461"/>
            <a:ext cx="9072563" cy="674687"/>
          </a:xfrm>
        </p:spPr>
        <p:txBody>
          <a:bodyPr wrap="square" lIns="89982" tIns="46790" rIns="89982" bIns="46790" anchorCtr="0">
            <a:spAutoFit/>
          </a:bodyPr>
          <a:lstStyle>
            <a:defPPr lvl="0">
              <a:buClr>
                <a:srgbClr val="FFFDD1"/>
              </a:buClr>
              <a:buSzPct val="100000"/>
              <a:buFont typeface="Times New Roman" pitchFamily="18"/>
              <a:buNone/>
            </a:defPPr>
            <a:lvl1pPr lvl="0">
              <a:buClr>
                <a:srgbClr val="FFFDD1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95000"/>
              </a:lnSpc>
              <a:buNone/>
            </a:pPr>
            <a:r>
              <a:rPr lang="en-GB" dirty="0"/>
              <a:t>Dossier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03999" y="1763280"/>
            <a:ext cx="9072000" cy="4060644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6790" rIns="89982" bIns="46790" anchor="t" anchorCtr="0" compatLnSpc="0">
            <a:spAutoFit/>
          </a:bodyPr>
          <a:lstStyle/>
          <a:p>
            <a:pPr>
              <a:lnSpc>
                <a:spcPct val="76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Dispondran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del </a:t>
            </a:r>
            <a:r>
              <a:rPr lang="en-GB" sz="32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qüestionari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com 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mínim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una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setmana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abans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del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viatge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.</a:t>
            </a:r>
          </a:p>
          <a:p>
            <a:pPr>
              <a:lnSpc>
                <a:spcPct val="76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endParaRPr lang="en-GB" sz="32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76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Cada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alumne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el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portarà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tot moment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durant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el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viatge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.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Hauran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completar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una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part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abans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una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altra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durant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una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altra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després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(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amb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fotos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dirty="0" err="1">
                <a:latin typeface="Times New Roman" pitchFamily="18"/>
                <a:ea typeface="Lucida Sans Unicode" pitchFamily="2"/>
                <a:cs typeface="Tahoma" pitchFamily="2"/>
              </a:rPr>
              <a:t>t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ríptics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entrades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museus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postals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…)‏</a:t>
            </a:r>
          </a:p>
          <a:p>
            <a:pPr>
              <a:lnSpc>
                <a:spcPct val="76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endParaRPr lang="en-GB" sz="32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76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El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lliuraran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complet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al final del 2n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trimestre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tindrà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compte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dins de la nota trimestral</a:t>
            </a:r>
            <a:endParaRPr lang="en-GB" sz="3200" dirty="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0" y="251445"/>
            <a:ext cx="9070975" cy="627063"/>
          </a:xfrm>
        </p:spPr>
        <p:txBody>
          <a:bodyPr wrap="square" anchorCtr="0">
            <a:spAutoFit/>
          </a:bodyPr>
          <a:lstStyle>
            <a:defPPr lvl="0">
              <a:buClr>
                <a:srgbClr val="FFFDD1"/>
              </a:buClr>
              <a:buSzPct val="100000"/>
              <a:buFont typeface="Times New Roman" pitchFamily="18"/>
              <a:buNone/>
            </a:defPPr>
            <a:lvl1pPr lvl="0">
              <a:buClr>
                <a:srgbClr val="FFFDD1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86000"/>
              </a:lnSpc>
              <a:buNone/>
            </a:pPr>
            <a:r>
              <a:rPr lang="en-GB" dirty="0" smtClean="0"/>
              <a:t>Documents</a:t>
            </a:r>
            <a:endParaRPr lang="en-GB" dirty="0"/>
          </a:p>
        </p:txBody>
      </p:sp>
      <p:sp>
        <p:nvSpPr>
          <p:cNvPr id="7" name="6 CuadroTexto"/>
          <p:cNvSpPr txBox="1"/>
          <p:nvPr/>
        </p:nvSpPr>
        <p:spPr>
          <a:xfrm>
            <a:off x="791841" y="1043533"/>
            <a:ext cx="8640960" cy="9202501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r>
              <a:rPr lang="es-ES" sz="2800" b="1" dirty="0" err="1"/>
              <a:t>Recollir</a:t>
            </a:r>
            <a:r>
              <a:rPr lang="es-ES" sz="2800" b="1" dirty="0"/>
              <a:t>:</a:t>
            </a:r>
          </a:p>
          <a:p>
            <a:endParaRPr lang="es-ES" sz="2800" b="1" dirty="0"/>
          </a:p>
          <a:p>
            <a:pPr marL="285692" indent="-285692">
              <a:buFontTx/>
              <a:buChar char="-"/>
            </a:pPr>
            <a:r>
              <a:rPr lang="es-ES" sz="2400" dirty="0" err="1"/>
              <a:t>Permís</a:t>
            </a:r>
            <a:r>
              <a:rPr lang="es-ES" sz="2400" dirty="0"/>
              <a:t> per </a:t>
            </a:r>
            <a:r>
              <a:rPr lang="es-ES" sz="2400" dirty="0" err="1"/>
              <a:t>als</a:t>
            </a:r>
            <a:r>
              <a:rPr lang="es-ES" sz="2400" dirty="0"/>
              <a:t> </a:t>
            </a:r>
            <a:r>
              <a:rPr lang="es-ES" sz="2400" dirty="0" err="1"/>
              <a:t>menors</a:t>
            </a:r>
            <a:r>
              <a:rPr lang="es-ES" sz="2400" dirty="0"/>
              <a:t> </a:t>
            </a:r>
            <a:r>
              <a:rPr lang="es-ES" sz="2400" dirty="0" err="1"/>
              <a:t>d’edat</a:t>
            </a:r>
            <a:r>
              <a:rPr lang="es-ES" sz="2400" dirty="0"/>
              <a:t> que </a:t>
            </a:r>
            <a:r>
              <a:rPr lang="es-ES" sz="2400" dirty="0" err="1"/>
              <a:t>viatgen</a:t>
            </a:r>
            <a:r>
              <a:rPr lang="es-ES" sz="2400" dirty="0"/>
              <a:t> </a:t>
            </a:r>
            <a:r>
              <a:rPr lang="es-ES" sz="2400" dirty="0" err="1"/>
              <a:t>sols</a:t>
            </a:r>
            <a:r>
              <a:rPr lang="es-ES" sz="2400" dirty="0"/>
              <a:t> a </a:t>
            </a:r>
            <a:r>
              <a:rPr lang="es-ES" sz="2400" dirty="0" err="1"/>
              <a:t>l’estranger</a:t>
            </a:r>
            <a:r>
              <a:rPr lang="es-ES" sz="2400" dirty="0"/>
              <a:t> (</a:t>
            </a:r>
            <a:r>
              <a:rPr lang="es-ES" sz="2400" dirty="0" err="1"/>
              <a:t>document</a:t>
            </a:r>
            <a:r>
              <a:rPr lang="es-ES" sz="2400" dirty="0"/>
              <a:t> </a:t>
            </a:r>
            <a:r>
              <a:rPr lang="es-ES" sz="2400" dirty="0" err="1" smtClean="0"/>
              <a:t>expedit</a:t>
            </a:r>
            <a:r>
              <a:rPr lang="es-ES" sz="2400" dirty="0" smtClean="0"/>
              <a:t> </a:t>
            </a:r>
            <a:r>
              <a:rPr lang="es-ES" sz="2400" dirty="0" err="1"/>
              <a:t>p</a:t>
            </a:r>
            <a:r>
              <a:rPr lang="es-ES" sz="2400" dirty="0" err="1" smtClean="0"/>
              <a:t>els</a:t>
            </a:r>
            <a:r>
              <a:rPr lang="es-ES" sz="2400" dirty="0" smtClean="0"/>
              <a:t> </a:t>
            </a:r>
            <a:r>
              <a:rPr lang="es-ES" sz="2400" dirty="0" err="1"/>
              <a:t>Mossos</a:t>
            </a:r>
            <a:r>
              <a:rPr lang="es-ES" sz="2400" dirty="0"/>
              <a:t> </a:t>
            </a:r>
            <a:r>
              <a:rPr lang="es-ES" sz="2400" dirty="0" err="1"/>
              <a:t>d’Esquadra</a:t>
            </a:r>
            <a:r>
              <a:rPr lang="es-ES" sz="2400" dirty="0"/>
              <a:t>), o </a:t>
            </a:r>
            <a:r>
              <a:rPr lang="es-ES" sz="2400" dirty="0" err="1"/>
              <a:t>fotocòpia</a:t>
            </a:r>
            <a:r>
              <a:rPr lang="es-ES" sz="2400" dirty="0"/>
              <a:t> del </a:t>
            </a:r>
            <a:r>
              <a:rPr lang="es-ES" sz="2400" dirty="0" err="1" smtClean="0"/>
              <a:t>passaport</a:t>
            </a:r>
            <a:endParaRPr lang="es-ES" sz="2400" dirty="0" smtClean="0"/>
          </a:p>
          <a:p>
            <a:pPr marL="285692" indent="-285692">
              <a:buFontTx/>
              <a:buChar char="-"/>
            </a:pPr>
            <a:endParaRPr lang="es-ES" sz="2400" dirty="0"/>
          </a:p>
          <a:p>
            <a:pPr marL="285692" indent="-285692">
              <a:buFontTx/>
              <a:buChar char="-"/>
            </a:pPr>
            <a:r>
              <a:rPr lang="es-ES" sz="2400" dirty="0" err="1"/>
              <a:t>Fotocòpia</a:t>
            </a:r>
            <a:r>
              <a:rPr lang="es-ES" sz="2400" dirty="0"/>
              <a:t> de la </a:t>
            </a:r>
            <a:r>
              <a:rPr lang="es-ES" sz="2400" dirty="0" err="1"/>
              <a:t>targeta</a:t>
            </a:r>
            <a:r>
              <a:rPr lang="es-ES" sz="2400" dirty="0"/>
              <a:t> </a:t>
            </a:r>
            <a:r>
              <a:rPr lang="es-ES" sz="2400" dirty="0" err="1"/>
              <a:t>sanitària</a:t>
            </a:r>
            <a:r>
              <a:rPr lang="es-ES" sz="2400" dirty="0"/>
              <a:t> </a:t>
            </a:r>
            <a:r>
              <a:rPr lang="es-ES" sz="2400" dirty="0" smtClean="0"/>
              <a:t>europea</a:t>
            </a:r>
          </a:p>
          <a:p>
            <a:pPr marL="285692" indent="-285692">
              <a:buFontTx/>
              <a:buChar char="-"/>
            </a:pPr>
            <a:endParaRPr lang="es-ES" sz="2400" dirty="0" smtClean="0"/>
          </a:p>
          <a:p>
            <a:pPr marL="285692" indent="-285692">
              <a:buFontTx/>
              <a:buChar char="-"/>
            </a:pPr>
            <a:r>
              <a:rPr lang="es-ES" sz="2400" dirty="0" smtClean="0"/>
              <a:t>Contracte de normes de </a:t>
            </a:r>
            <a:r>
              <a:rPr lang="es-ES" sz="2400" dirty="0" err="1" smtClean="0"/>
              <a:t>convivència</a:t>
            </a:r>
            <a:r>
              <a:rPr lang="es-ES" sz="2400" dirty="0" smtClean="0"/>
              <a:t> </a:t>
            </a:r>
            <a:r>
              <a:rPr lang="es-ES" sz="2400" dirty="0" err="1" smtClean="0"/>
              <a:t>signat</a:t>
            </a:r>
            <a:r>
              <a:rPr lang="es-ES" sz="2400" dirty="0" smtClean="0"/>
              <a:t> </a:t>
            </a:r>
          </a:p>
          <a:p>
            <a:pPr marL="285692" indent="-285692">
              <a:buFontTx/>
              <a:buChar char="-"/>
            </a:pPr>
            <a:endParaRPr lang="es-ES" sz="2400" dirty="0"/>
          </a:p>
          <a:p>
            <a:pPr marL="285692" indent="-285692">
              <a:buFontTx/>
              <a:buChar char="-"/>
            </a:pPr>
            <a:r>
              <a:rPr lang="es-ES" sz="2400" dirty="0" err="1"/>
              <a:t>Altres</a:t>
            </a:r>
            <a:r>
              <a:rPr lang="es-ES" sz="2400" dirty="0"/>
              <a:t> </a:t>
            </a:r>
            <a:r>
              <a:rPr lang="es-ES" sz="2400" dirty="0" err="1"/>
              <a:t>informacions</a:t>
            </a:r>
            <a:r>
              <a:rPr lang="es-ES" sz="2400" dirty="0"/>
              <a:t> </a:t>
            </a:r>
            <a:r>
              <a:rPr lang="es-ES" sz="2400" dirty="0" err="1"/>
              <a:t>importants</a:t>
            </a:r>
            <a:r>
              <a:rPr lang="es-ES" sz="2400" dirty="0"/>
              <a:t> (</a:t>
            </a:r>
            <a:r>
              <a:rPr lang="es-ES" sz="2400" dirty="0" err="1"/>
              <a:t>malalties</a:t>
            </a:r>
            <a:r>
              <a:rPr lang="es-ES" sz="2400" dirty="0"/>
              <a:t> </a:t>
            </a:r>
            <a:r>
              <a:rPr lang="es-ES" sz="2400" dirty="0" err="1"/>
              <a:t>cròniques</a:t>
            </a:r>
            <a:r>
              <a:rPr lang="es-ES" sz="2400" dirty="0"/>
              <a:t>, </a:t>
            </a:r>
            <a:r>
              <a:rPr lang="es-ES" sz="2400" dirty="0" err="1"/>
              <a:t>al·lèrgies,etc</a:t>
            </a:r>
            <a:r>
              <a:rPr lang="es-ES" sz="2400" dirty="0"/>
              <a:t>)</a:t>
            </a:r>
          </a:p>
          <a:p>
            <a:endParaRPr lang="es-ES" sz="2800" b="1" dirty="0"/>
          </a:p>
          <a:p>
            <a:r>
              <a:rPr lang="es-ES" sz="2800" b="1" dirty="0"/>
              <a:t>Recordar:</a:t>
            </a:r>
          </a:p>
          <a:p>
            <a:pPr marL="342830" indent="-342830">
              <a:buFontTx/>
              <a:buChar char="-"/>
            </a:pPr>
            <a:r>
              <a:rPr lang="es-ES" sz="2400" dirty="0"/>
              <a:t>que per poder pujar a </a:t>
            </a:r>
            <a:r>
              <a:rPr lang="es-ES" sz="2400" dirty="0" err="1"/>
              <a:t>l’avió</a:t>
            </a:r>
            <a:r>
              <a:rPr lang="es-ES" sz="2400" dirty="0"/>
              <a:t> el DNI també  ha </a:t>
            </a:r>
            <a:r>
              <a:rPr lang="es-ES" sz="2400" dirty="0" err="1"/>
              <a:t>d’estar</a:t>
            </a:r>
            <a:r>
              <a:rPr lang="es-ES" sz="2400" dirty="0"/>
              <a:t> en regla</a:t>
            </a:r>
          </a:p>
          <a:p>
            <a:endParaRPr lang="es-ES" sz="2400" dirty="0"/>
          </a:p>
          <a:p>
            <a:pPr marL="285692" indent="-285692">
              <a:buFontTx/>
              <a:buChar char="-"/>
            </a:pPr>
            <a:endParaRPr lang="es-ES" sz="2400" dirty="0"/>
          </a:p>
          <a:p>
            <a:pPr marL="285692" indent="-285692">
              <a:buFontTx/>
              <a:buChar char="-"/>
            </a:pPr>
            <a:endParaRPr lang="es-ES" dirty="0" smtClean="0"/>
          </a:p>
          <a:p>
            <a:endParaRPr lang="es-ES" dirty="0" smtClean="0"/>
          </a:p>
          <a:p>
            <a:pPr marL="285692" indent="-285692">
              <a:buFontTx/>
              <a:buChar char="-"/>
            </a:pPr>
            <a:endParaRPr lang="es-ES" dirty="0"/>
          </a:p>
          <a:p>
            <a:pPr marL="285692" indent="-285692">
              <a:buFontTx/>
              <a:buChar char="-"/>
            </a:pPr>
            <a:endParaRPr lang="es-ES" dirty="0" smtClean="0"/>
          </a:p>
          <a:p>
            <a:pPr marL="285692" indent="-285692">
              <a:buFontTx/>
              <a:buChar char="-"/>
            </a:pPr>
            <a:endParaRPr lang="es-ES" dirty="0"/>
          </a:p>
          <a:p>
            <a:pPr marL="285692" indent="-285692">
              <a:buFontTx/>
              <a:buChar char="-"/>
            </a:pPr>
            <a:endParaRPr lang="es-ES" dirty="0" smtClean="0"/>
          </a:p>
          <a:p>
            <a:pPr marL="285692" indent="-285692">
              <a:buFontTx/>
              <a:buChar char="-"/>
            </a:pPr>
            <a:endParaRPr lang="es-ES" dirty="0"/>
          </a:p>
          <a:p>
            <a:pPr marL="285692" indent="-285692">
              <a:buFontTx/>
              <a:buChar char="-"/>
            </a:pP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72205" y="395461"/>
            <a:ext cx="9072563" cy="840083"/>
          </a:xfrm>
        </p:spPr>
        <p:txBody>
          <a:bodyPr wrap="square" lIns="89982" tIns="46790" rIns="89982" bIns="46790" anchorCtr="0">
            <a:spAutoFit/>
          </a:bodyPr>
          <a:lstStyle>
            <a:defPPr lvl="0">
              <a:buClr>
                <a:srgbClr val="FFFDD1"/>
              </a:buClr>
              <a:buSzPct val="100000"/>
              <a:buFont typeface="Times New Roman" pitchFamily="18"/>
              <a:buNone/>
            </a:defPPr>
            <a:lvl1pPr lvl="0">
              <a:buClr>
                <a:srgbClr val="FFFDD1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95000"/>
              </a:lnSpc>
              <a:buNone/>
            </a:pPr>
            <a:r>
              <a:rPr lang="en-GB" dirty="0" err="1" smtClean="0"/>
              <a:t>Allotjament</a:t>
            </a:r>
            <a:endParaRPr lang="en-GB" dirty="0"/>
          </a:p>
        </p:txBody>
      </p:sp>
      <p:sp>
        <p:nvSpPr>
          <p:cNvPr id="3" name="2 CuadroTexto"/>
          <p:cNvSpPr txBox="1"/>
          <p:nvPr/>
        </p:nvSpPr>
        <p:spPr>
          <a:xfrm>
            <a:off x="503998" y="1636201"/>
            <a:ext cx="9216833" cy="5756813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6790" rIns="89982" bIns="46790" anchor="t" anchorCtr="0" compatLnSpc="0">
            <a:spAutoFit/>
          </a:bodyPr>
          <a:lstStyle/>
          <a:p>
            <a:pPr hangingPunct="0"/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L’alumne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disposarà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d’allotjament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manutenció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completa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per part de la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família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acollidora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per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tant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nosaltres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haurem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fer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el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mateix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quan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vinguin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aquí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la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setmana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del 13 al 20 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març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.</a:t>
            </a:r>
          </a:p>
          <a:p>
            <a:pPr hangingPunct="0"/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més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d’oferir-los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allotjament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hi hem 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garantir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menjars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això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inclouria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l’entrepà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la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beguda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mig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matí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com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si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fossin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nostres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fills,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com 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mínim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una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bossa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pícnic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quan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marxin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d’excursió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tot el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dia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(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aquesta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bossa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podria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incloure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un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tupper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o un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entrepà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amb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beguda</a:t>
            </a:r>
            <a:r>
              <a:rPr lang="en-GB" sz="3200" dirty="0">
                <a:latin typeface="Times New Roman" pitchFamily="18"/>
                <a:ea typeface="Lucida Sans Unicode" pitchFamily="2"/>
                <a:cs typeface="Tahoma" pitchFamily="2"/>
              </a:rPr>
              <a:t>,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una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peça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fruita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un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iogurt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). </a:t>
            </a:r>
          </a:p>
          <a:p>
            <a:pPr hangingPunct="0"/>
            <a:endParaRPr lang="en-GB" sz="3200" dirty="0">
              <a:solidFill>
                <a:srgbClr val="A50021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hangingPunct="0"/>
            <a:r>
              <a:rPr lang="en-GB" sz="3200" dirty="0" smtClean="0">
                <a:solidFill>
                  <a:srgbClr val="A50021"/>
                </a:solidFill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endParaRPr lang="en-GB" sz="3200" dirty="0">
              <a:solidFill>
                <a:srgbClr val="A50021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35856" y="1763613"/>
            <a:ext cx="8784976" cy="4194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6000"/>
              </a:lnSpc>
              <a:spcBef>
                <a:spcPts val="697"/>
              </a:spcBef>
              <a:buClr>
                <a:srgbClr val="A50021"/>
              </a:buClr>
              <a:buSzPct val="60000"/>
            </a:pP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Cada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alumne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tindrà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les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dades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del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seu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corresponsal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recomana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que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posin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contacte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abans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del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viatge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(a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més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les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cartes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que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s’hagin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escrit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des 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classe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).</a:t>
            </a:r>
          </a:p>
          <a:p>
            <a:pPr>
              <a:lnSpc>
                <a:spcPct val="76000"/>
              </a:lnSpc>
              <a:spcBef>
                <a:spcPts val="697"/>
              </a:spcBef>
              <a:buClr>
                <a:srgbClr val="A50021"/>
              </a:buClr>
              <a:buSzPct val="60000"/>
            </a:pPr>
            <a:endParaRPr lang="en-GB" sz="3200" dirty="0" smtClean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76000"/>
              </a:lnSpc>
              <a:spcBef>
                <a:spcPts val="697"/>
              </a:spcBef>
              <a:buClr>
                <a:srgbClr val="A50021"/>
              </a:buClr>
              <a:buSzPct val="60000"/>
            </a:pPr>
            <a:endParaRPr lang="en-GB" sz="32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76000"/>
              </a:lnSpc>
              <a:spcBef>
                <a:spcPts val="697"/>
              </a:spcBef>
              <a:buClr>
                <a:srgbClr val="A50021"/>
              </a:buClr>
              <a:buSzPct val="60000"/>
            </a:pP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Poden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comunicar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-se per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altres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mitjans</a:t>
            </a:r>
            <a:r>
              <a:rPr lang="en-GB" sz="32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(email, skype,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facebook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whatsapp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…),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sempre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sota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la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responsabilitat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dels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pares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mares.</a:t>
            </a:r>
            <a:endParaRPr lang="en-GB" sz="32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76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endParaRPr lang="en-GB" sz="3200" dirty="0">
              <a:solidFill>
                <a:srgbClr val="A50021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64027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791840" y="179437"/>
            <a:ext cx="9072562" cy="840083"/>
          </a:xfrm>
        </p:spPr>
        <p:txBody>
          <a:bodyPr wrap="square" lIns="89982" tIns="46790" rIns="89982" bIns="46790" anchorCtr="0">
            <a:spAutoFit/>
          </a:bodyPr>
          <a:lstStyle>
            <a:defPPr lvl="0">
              <a:buClr>
                <a:srgbClr val="FFFDD1"/>
              </a:buClr>
              <a:buSzPct val="100000"/>
              <a:buFont typeface="Times New Roman" pitchFamily="18"/>
              <a:buNone/>
            </a:defPPr>
            <a:lvl1pPr lvl="0">
              <a:buClr>
                <a:srgbClr val="FFFDD1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95000"/>
              </a:lnSpc>
              <a:buNone/>
            </a:pPr>
            <a:r>
              <a:rPr lang="en-GB" dirty="0" err="1" smtClean="0"/>
              <a:t>Pel</a:t>
            </a:r>
            <a:r>
              <a:rPr lang="en-GB" dirty="0" smtClean="0"/>
              <a:t> que fa a </a:t>
            </a:r>
            <a:r>
              <a:rPr lang="en-GB" dirty="0"/>
              <a:t>les </a:t>
            </a:r>
            <a:r>
              <a:rPr lang="en-GB" dirty="0" err="1" smtClean="0"/>
              <a:t>famílies</a:t>
            </a:r>
            <a:endParaRPr lang="en-GB" dirty="0"/>
          </a:p>
        </p:txBody>
      </p:sp>
      <p:sp>
        <p:nvSpPr>
          <p:cNvPr id="3" name="2 CuadroTexto"/>
          <p:cNvSpPr txBox="1"/>
          <p:nvPr/>
        </p:nvSpPr>
        <p:spPr>
          <a:xfrm>
            <a:off x="180001" y="720000"/>
            <a:ext cx="9720000" cy="5752774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6790" rIns="89982" bIns="46790" anchor="t" anchorCtr="0" compatLnSpc="0">
            <a:spAutoFit/>
          </a:bodyPr>
          <a:lstStyle/>
          <a:p>
            <a:pPr>
              <a:lnSpc>
                <a:spcPct val="95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endParaRPr lang="en-GB" sz="3200" dirty="0" smtClean="0">
              <a:solidFill>
                <a:srgbClr val="A50021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95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recomana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portar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un </a:t>
            </a:r>
            <a:r>
              <a:rPr lang="en-GB" sz="3200" dirty="0">
                <a:latin typeface="Times New Roman" pitchFamily="18"/>
                <a:ea typeface="Lucida Sans Unicode" pitchFamily="2"/>
                <a:cs typeface="Tahoma" pitchFamily="2"/>
              </a:rPr>
              <a:t>petit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detall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.</a:t>
            </a:r>
            <a:endParaRPr lang="en-GB" sz="32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95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dirty="0" err="1">
                <a:latin typeface="Times New Roman" pitchFamily="18"/>
                <a:ea typeface="Lucida Sans Unicode" pitchFamily="2"/>
                <a:cs typeface="Tahoma" pitchFamily="2"/>
              </a:rPr>
              <a:t>Exemples</a:t>
            </a:r>
            <a:r>
              <a:rPr lang="en-GB" sz="3200" dirty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detalls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>
                <a:latin typeface="Times New Roman" pitchFamily="18"/>
                <a:ea typeface="Lucida Sans Unicode" pitchFamily="2"/>
                <a:cs typeface="Tahoma" pitchFamily="2"/>
              </a:rPr>
              <a:t>: 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un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pastís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un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embotit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Vic, un pot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d’olives</a:t>
            </a:r>
            <a:r>
              <a:rPr lang="en-GB" sz="3200" dirty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especialitat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o souvenir </a:t>
            </a:r>
            <a:r>
              <a:rPr lang="en-GB" sz="3200" dirty="0">
                <a:latin typeface="Times New Roman" pitchFamily="18"/>
                <a:ea typeface="Lucida Sans Unicode" pitchFamily="2"/>
                <a:cs typeface="Tahoma" pitchFamily="2"/>
              </a:rPr>
              <a:t>de 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Barcelona o 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Catalunya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sabons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...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Evitar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>
                <a:latin typeface="Times New Roman" pitchFamily="18"/>
                <a:ea typeface="Lucida Sans Unicode" pitchFamily="2"/>
                <a:cs typeface="Tahoma" pitchFamily="2"/>
              </a:rPr>
              <a:t>les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ampolles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vi </a:t>
            </a:r>
            <a:r>
              <a:rPr lang="en-GB" sz="3200" dirty="0">
                <a:latin typeface="Times New Roman" pitchFamily="18"/>
                <a:ea typeface="Lucida Sans Unicode" pitchFamily="2"/>
                <a:cs typeface="Tahoma" pitchFamily="2"/>
              </a:rPr>
              <a:t>(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que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podrien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trencar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-se dins </a:t>
            </a:r>
            <a:r>
              <a:rPr lang="en-GB" sz="3200" dirty="0">
                <a:latin typeface="Times New Roman" pitchFamily="18"/>
                <a:ea typeface="Lucida Sans Unicode" pitchFamily="2"/>
                <a:cs typeface="Tahoma" pitchFamily="2"/>
              </a:rPr>
              <a:t>la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maleta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).</a:t>
            </a:r>
            <a:endParaRPr lang="en-GB" sz="32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95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També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podeu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esbrinar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través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del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contacte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per email o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xarxes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socials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què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li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agradaria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al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vostre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corresponsal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.</a:t>
            </a:r>
            <a:endParaRPr lang="en-GB" sz="32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Un cop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allà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no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cal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dir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que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s’ha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educat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respectuós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simpàtic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esforçar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-se per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adaptar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-se a les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normes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del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país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la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família</a:t>
            </a:r>
            <a:r>
              <a:rPr lang="en-GB" sz="32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(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costums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horaris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dels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dinars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dels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sopars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que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són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una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mica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més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d’hora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)</a:t>
            </a:r>
            <a:endParaRPr lang="x-none" sz="2800" b="1"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76824" y="755501"/>
            <a:ext cx="9072000" cy="6027272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6790" rIns="89982" bIns="46790" anchor="t" anchorCtr="0" compatLnSpc="0">
            <a:spAutoFit/>
          </a:bodyPr>
          <a:lstStyle/>
          <a:p>
            <a:pPr>
              <a:lnSpc>
                <a:spcPct val="95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28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Recordem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que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nostres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nens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nenes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representaran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el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nostre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centre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el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nostre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país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a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França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per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tant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hauran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representar-los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bé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!</a:t>
            </a:r>
            <a:endParaRPr lang="en-GB" sz="36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Hauran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participar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a </a:t>
            </a:r>
            <a:r>
              <a:rPr lang="en-GB" sz="3600" dirty="0">
                <a:latin typeface="Times New Roman" pitchFamily="18"/>
                <a:ea typeface="Lucida Sans Unicode" pitchFamily="2"/>
                <a:cs typeface="Tahoma" pitchFamily="2"/>
              </a:rPr>
              <a:t>la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vida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>
                <a:latin typeface="Times New Roman" pitchFamily="18"/>
                <a:ea typeface="Lucida Sans Unicode" pitchFamily="2"/>
                <a:cs typeface="Tahoma" pitchFamily="2"/>
              </a:rPr>
              <a:t>de la 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casa,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xerrar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amb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anfitrions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no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dubtar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en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fer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preguntes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(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una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part del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qüestionari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estarà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dedicada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>
                <a:latin typeface="Times New Roman" pitchFamily="18"/>
                <a:ea typeface="Lucida Sans Unicode" pitchFamily="2"/>
                <a:cs typeface="Tahoma" pitchFamily="2"/>
              </a:rPr>
              <a:t>a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>
                <a:latin typeface="Times New Roman" pitchFamily="18"/>
                <a:ea typeface="Lucida Sans Unicode" pitchFamily="2"/>
                <a:cs typeface="Tahoma" pitchFamily="2"/>
              </a:rPr>
              <a:t>la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vida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amb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>
                <a:latin typeface="Times New Roman" pitchFamily="18"/>
                <a:ea typeface="Lucida Sans Unicode" pitchFamily="2"/>
                <a:cs typeface="Tahoma" pitchFamily="2"/>
              </a:rPr>
              <a:t>la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família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acollidora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).</a:t>
            </a:r>
            <a:endParaRPr lang="en-GB" sz="36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6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Inclourem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dins del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qüestionari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un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glossari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vocabulari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per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ajudar-los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a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comunicar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-se (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obviament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també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podran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portar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seus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apunts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o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llibres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francès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).</a:t>
            </a:r>
            <a:endParaRPr lang="en-GB" sz="2800" dirty="0">
              <a:latin typeface="Arial" pitchFamily="18"/>
              <a:ea typeface="Lucida Sans Unicode" pitchFamily="2"/>
              <a:cs typeface="Tahoma" pitchFamily="2"/>
            </a:endParaRPr>
          </a:p>
          <a:p>
            <a:pPr marL="331491" indent="-331491">
              <a:lnSpc>
                <a:spcPct val="76000"/>
              </a:lnSpc>
              <a:spcBef>
                <a:spcPts val="597"/>
              </a:spcBef>
            </a:pPr>
            <a:endParaRPr lang="en-GB" sz="2800" dirty="0">
              <a:solidFill>
                <a:srgbClr val="A50021"/>
              </a:solidFill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31122" y="1691605"/>
            <a:ext cx="9849504" cy="5871930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4991" rIns="89982" bIns="44991" anchorCtr="0" compatLnSpc="0">
            <a:spAutoFit/>
          </a:bodyPr>
          <a:lstStyle/>
          <a:p>
            <a:pPr hangingPunct="0">
              <a:buSzPct val="45000"/>
              <a:buFont typeface="StarSymbol"/>
              <a:buChar char="●"/>
            </a:pP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Ells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arribaran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aquí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dilluns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800" b="1" dirty="0" smtClean="0">
                <a:latin typeface="Arial" pitchFamily="18"/>
                <a:ea typeface="Lucida Sans Unicode" pitchFamily="2"/>
                <a:cs typeface="Tahoma" pitchFamily="2"/>
              </a:rPr>
              <a:t>13 de </a:t>
            </a:r>
            <a:r>
              <a:rPr lang="fr-FR" sz="2800" b="1" dirty="0" err="1" smtClean="0">
                <a:latin typeface="Arial" pitchFamily="18"/>
                <a:ea typeface="Lucida Sans Unicode" pitchFamily="2"/>
                <a:cs typeface="Tahoma" pitchFamily="2"/>
              </a:rPr>
              <a:t>març</a:t>
            </a:r>
            <a:r>
              <a:rPr lang="fr-FR" sz="2800" b="1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al voltant de les 14:00, hem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acordat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doncs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que el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professor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de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francès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s’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encarregui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d’anar a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buscar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-los a l’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aeroport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i venir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amb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ells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amb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tren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.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Convocarem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a les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famílies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doncs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a les </a:t>
            </a:r>
            <a:r>
              <a:rPr lang="fr-FR" sz="2800" b="1" dirty="0" smtClean="0">
                <a:latin typeface="Arial" pitchFamily="18"/>
                <a:ea typeface="Lucida Sans Unicode" pitchFamily="2"/>
                <a:cs typeface="Tahoma" pitchFamily="2"/>
              </a:rPr>
              <a:t>16:00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a l’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estació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de </a:t>
            </a:r>
            <a:r>
              <a:rPr lang="fr-FR" sz="2800" b="1" dirty="0" smtClean="0">
                <a:latin typeface="Arial" pitchFamily="18"/>
                <a:ea typeface="Lucida Sans Unicode" pitchFamily="2"/>
                <a:cs typeface="Tahoma" pitchFamily="2"/>
              </a:rPr>
              <a:t>Sabadell Nord 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per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rebre’ls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. </a:t>
            </a:r>
          </a:p>
          <a:p>
            <a:pPr hangingPunct="0">
              <a:buSzPct val="45000"/>
              <a:buFont typeface="StarSymbol"/>
              <a:buChar char="●"/>
            </a:pP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Durant la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setmana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assistiran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a classe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amb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els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seus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companys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i hem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previst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2 excursions a Barcelona. </a:t>
            </a:r>
          </a:p>
          <a:p>
            <a:pPr hangingPunct="0">
              <a:buSzPct val="45000"/>
              <a:buFont typeface="StarSymbol"/>
              <a:buChar char="●"/>
            </a:pP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El cap de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setmana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les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famílies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es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faran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càrrec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dels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alumnes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francesos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, i els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podran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portar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de visites, al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mercat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, anar de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botigues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, fer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algun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esport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,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veure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un partit de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futbol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… i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organitzar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alguna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activitat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comuna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amb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la resta de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famílies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.</a:t>
            </a:r>
          </a:p>
          <a:p>
            <a:pPr hangingPunct="0">
              <a:buSzPct val="45000"/>
              <a:buFont typeface="StarSymbol"/>
              <a:buChar char="●"/>
            </a:pP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Dilluns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20 de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març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tornen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a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França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, i el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professor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de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francès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també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s’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encarregarà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800" dirty="0" err="1" smtClean="0">
                <a:latin typeface="Arial" pitchFamily="18"/>
                <a:ea typeface="Lucida Sans Unicode" pitchFamily="2"/>
                <a:cs typeface="Tahoma" pitchFamily="2"/>
              </a:rPr>
              <a:t>acompanyar</a:t>
            </a:r>
            <a:r>
              <a:rPr lang="fr-FR" sz="2800" dirty="0" smtClean="0">
                <a:latin typeface="Arial" pitchFamily="18"/>
                <a:ea typeface="Lucida Sans Unicode" pitchFamily="2"/>
                <a:cs typeface="Tahoma" pitchFamily="2"/>
              </a:rPr>
              <a:t>-los.</a:t>
            </a:r>
          </a:p>
          <a:p>
            <a:pPr hangingPunct="0">
              <a:buSzPct val="45000"/>
              <a:buFont typeface="StarSymbol"/>
              <a:buChar char="●"/>
            </a:pPr>
            <a:endParaRPr lang="fr-FR" sz="2800" dirty="0"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0" y="600075"/>
            <a:ext cx="9792840" cy="776707"/>
          </a:xfrm>
          <a:prstGeom prst="rect">
            <a:avLst/>
          </a:prstGeom>
          <a:effectLst/>
        </p:spPr>
        <p:txBody>
          <a:bodyPr vert="horz" wrap="square" lIns="100794" tIns="50397" rIns="100794" bIns="50397" rtlCol="0" anchor="t" anchorCtr="0">
            <a:spAutoFit/>
          </a:bodyPr>
          <a:lstStyle>
            <a:defPPr lvl="0">
              <a:buClr>
                <a:srgbClr val="FFFDD1"/>
              </a:buClr>
              <a:buSzPct val="100000"/>
              <a:buFont typeface="Times New Roman" pitchFamily="18"/>
              <a:buNone/>
              <a:defRPr/>
            </a:defPPr>
            <a:lvl1pPr marL="352780" lvl="0" indent="-352780" algn="r" defTabSz="1007943" rtl="0" eaLnBrk="1" latinLnBrk="0" hangingPunct="1">
              <a:spcBef>
                <a:spcPct val="0"/>
              </a:spcBef>
              <a:buClr>
                <a:srgbClr val="FFFDD1"/>
              </a:buClr>
              <a:buSzPct val="100000"/>
              <a:buFont typeface="Times New Roman" pitchFamily="18"/>
              <a:buChar char="•"/>
              <a:defRPr sz="51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86000"/>
              </a:lnSpc>
              <a:buFont typeface="Times New Roman" pitchFamily="18"/>
              <a:buNone/>
            </a:pPr>
            <a:r>
              <a:rPr lang="en-GB" dirty="0" err="1" smtClean="0"/>
              <a:t>Setmana</a:t>
            </a:r>
            <a:r>
              <a:rPr lang="en-GB" dirty="0" smtClean="0"/>
              <a:t> del 13 al 20 de </a:t>
            </a:r>
            <a:r>
              <a:rPr lang="en-GB" dirty="0" err="1" smtClean="0"/>
              <a:t>març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51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1008063" y="225425"/>
            <a:ext cx="9072562" cy="840083"/>
          </a:xfrm>
        </p:spPr>
        <p:txBody>
          <a:bodyPr wrap="square" lIns="89982" tIns="46790" rIns="89982" bIns="46790" anchorCtr="0">
            <a:spAutoFit/>
          </a:bodyPr>
          <a:lstStyle>
            <a:defPPr lvl="0">
              <a:buClr>
                <a:srgbClr val="FFFDD1"/>
              </a:buClr>
              <a:buSzPct val="100000"/>
              <a:buFont typeface="Times New Roman" pitchFamily="18"/>
              <a:buNone/>
            </a:defPPr>
            <a:lvl1pPr lvl="0">
              <a:buClr>
                <a:srgbClr val="FFFDD1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95000"/>
              </a:lnSpc>
              <a:buNone/>
            </a:pPr>
            <a:r>
              <a:rPr lang="en-GB" dirty="0" err="1" smtClean="0"/>
              <a:t>Pícnic</a:t>
            </a:r>
            <a:r>
              <a:rPr lang="en-GB" dirty="0" smtClean="0"/>
              <a:t> del 1r </a:t>
            </a:r>
            <a:r>
              <a:rPr lang="en-GB" dirty="0" err="1" smtClean="0"/>
              <a:t>dia</a:t>
            </a:r>
            <a:endParaRPr lang="en-GB" dirty="0"/>
          </a:p>
        </p:txBody>
      </p:sp>
      <p:sp>
        <p:nvSpPr>
          <p:cNvPr id="3" name="2 CuadroTexto"/>
          <p:cNvSpPr txBox="1"/>
          <p:nvPr/>
        </p:nvSpPr>
        <p:spPr>
          <a:xfrm>
            <a:off x="468000" y="1294165"/>
            <a:ext cx="9072000" cy="5377094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6790" rIns="89982" bIns="46790" anchor="t" anchorCtr="0" compatLnSpc="0">
            <a:spAutoFit/>
          </a:bodyPr>
          <a:lstStyle/>
          <a:p>
            <a:pPr>
              <a:lnSpc>
                <a:spcPct val="90000"/>
              </a:lnSpc>
              <a:spcBef>
                <a:spcPts val="799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El primer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dia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del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viatge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haureu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preparar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un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pícnic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per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als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vostres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fills,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ja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que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arribaran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allí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després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l’hora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del dinar local. No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oblideu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deixar-los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diners per 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una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ampolla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d’aigua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l’avió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si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tenen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set,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ja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que no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podran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passar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ampolles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per la porta de control.</a:t>
            </a: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endParaRPr lang="en-GB" sz="3200" dirty="0" smtClean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La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resta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dies,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inclós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el del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viatge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tornada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s’encarregarà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la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família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acollidora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. </a:t>
            </a: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endParaRPr lang="en-GB" sz="32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76000"/>
              </a:lnSpc>
              <a:spcBef>
                <a:spcPts val="5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Quan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vinguin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francesos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aquí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les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nostres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famílies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s’encarregaran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dels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seus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pícnics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inclós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el del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dia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tornada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(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dilluns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20 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març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0" y="395461"/>
            <a:ext cx="9072563" cy="840083"/>
          </a:xfrm>
        </p:spPr>
        <p:txBody>
          <a:bodyPr wrap="square" lIns="89982" tIns="46790" rIns="89982" bIns="46790" anchorCtr="0">
            <a:spAutoFit/>
          </a:bodyPr>
          <a:lstStyle>
            <a:defPPr lvl="0">
              <a:buClr>
                <a:srgbClr val="FFFDD1"/>
              </a:buClr>
              <a:buSzPct val="100000"/>
              <a:buFont typeface="Times New Roman" pitchFamily="18"/>
              <a:buNone/>
            </a:defPPr>
            <a:lvl1pPr lvl="0">
              <a:buClr>
                <a:srgbClr val="FFFDD1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95000"/>
              </a:lnSpc>
              <a:buNone/>
            </a:pPr>
            <a:r>
              <a:rPr lang="en-GB" dirty="0" smtClean="0"/>
              <a:t>Professors </a:t>
            </a:r>
            <a:r>
              <a:rPr lang="en-GB" dirty="0" err="1" smtClean="0"/>
              <a:t>acompanyants</a:t>
            </a:r>
            <a:endParaRPr lang="en-GB" dirty="0"/>
          </a:p>
        </p:txBody>
      </p:sp>
      <p:sp>
        <p:nvSpPr>
          <p:cNvPr id="3" name="2 CuadroTexto"/>
          <p:cNvSpPr txBox="1"/>
          <p:nvPr/>
        </p:nvSpPr>
        <p:spPr>
          <a:xfrm>
            <a:off x="468000" y="1643399"/>
            <a:ext cx="9072000" cy="4137588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6790" rIns="89982" bIns="46790" anchor="t" anchorCtr="0" compatLnSpc="0">
            <a:spAutoFit/>
          </a:bodyPr>
          <a:lstStyle/>
          <a:p>
            <a:pPr>
              <a:lnSpc>
                <a:spcPct val="95000"/>
              </a:lnSpc>
              <a:spcBef>
                <a:spcPts val="799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vostres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fills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estaran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sota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>
                <a:latin typeface="Times New Roman" pitchFamily="18"/>
                <a:ea typeface="Lucida Sans Unicode" pitchFamily="2"/>
                <a:cs typeface="Tahoma" pitchFamily="2"/>
              </a:rPr>
              <a:t>la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responsabilitat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>
                <a:latin typeface="Times New Roman" pitchFamily="18"/>
                <a:ea typeface="Lucida Sans Unicode" pitchFamily="2"/>
                <a:cs typeface="Tahoma" pitchFamily="2"/>
              </a:rPr>
              <a:t>de 3 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professors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acompanyants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:</a:t>
            </a:r>
          </a:p>
          <a:p>
            <a:pPr>
              <a:lnSpc>
                <a:spcPct val="95000"/>
              </a:lnSpc>
              <a:spcBef>
                <a:spcPts val="799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endParaRPr lang="en-GB" sz="36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95000"/>
              </a:lnSpc>
              <a:spcBef>
                <a:spcPts val="799"/>
              </a:spcBef>
              <a:buClr>
                <a:srgbClr val="A50021"/>
              </a:buClr>
              <a:buSzPct val="60000"/>
            </a:pP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- Miguel De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Pablos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</a:p>
          <a:p>
            <a:pPr>
              <a:lnSpc>
                <a:spcPct val="95000"/>
              </a:lnSpc>
              <a:spcBef>
                <a:spcPts val="799"/>
              </a:spcBef>
              <a:buClr>
                <a:srgbClr val="A50021"/>
              </a:buClr>
              <a:buSzPct val="60000"/>
            </a:pP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- Celia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Fernández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endParaRPr lang="en-GB" sz="36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95000"/>
              </a:lnSpc>
              <a:spcBef>
                <a:spcPts val="799"/>
              </a:spcBef>
              <a:buClr>
                <a:srgbClr val="A50021"/>
              </a:buClr>
              <a:buSzPct val="60000"/>
            </a:pP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-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Jaume</a:t>
            </a:r>
            <a:r>
              <a:rPr lang="en-GB" sz="3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600" dirty="0" err="1" smtClean="0">
                <a:latin typeface="Times New Roman" pitchFamily="18"/>
                <a:ea typeface="Lucida Sans Unicode" pitchFamily="2"/>
                <a:cs typeface="Tahoma" pitchFamily="2"/>
              </a:rPr>
              <a:t>Campillo</a:t>
            </a:r>
            <a:endParaRPr lang="en-GB" sz="3600" dirty="0" smtClean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95000"/>
              </a:lnSpc>
              <a:spcBef>
                <a:spcPts val="799"/>
              </a:spcBef>
              <a:buClr>
                <a:srgbClr val="A50021"/>
              </a:buClr>
              <a:buSzPct val="60000"/>
            </a:pPr>
            <a:endParaRPr lang="en-GB" sz="3600" dirty="0">
              <a:solidFill>
                <a:srgbClr val="A50021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575816" y="323453"/>
            <a:ext cx="9072562" cy="840083"/>
          </a:xfrm>
        </p:spPr>
        <p:txBody>
          <a:bodyPr wrap="square" lIns="89982" tIns="46790" rIns="89982" bIns="46790" anchorCtr="0">
            <a:spAutoFit/>
          </a:bodyPr>
          <a:lstStyle>
            <a:defPPr lvl="0">
              <a:buClr>
                <a:srgbClr val="FFFDD1"/>
              </a:buClr>
              <a:buSzPct val="100000"/>
              <a:buFont typeface="Times New Roman" pitchFamily="18"/>
              <a:buNone/>
            </a:defPPr>
            <a:lvl1pPr lvl="0">
              <a:buClr>
                <a:srgbClr val="FFFDD1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95000"/>
              </a:lnSpc>
              <a:buNone/>
            </a:pPr>
            <a:r>
              <a:rPr lang="en-GB" dirty="0" smtClean="0"/>
              <a:t>Per </a:t>
            </a:r>
            <a:r>
              <a:rPr lang="en-GB" dirty="0" err="1" smtClean="0"/>
              <a:t>comunicar</a:t>
            </a:r>
            <a:r>
              <a:rPr lang="en-GB" dirty="0" smtClean="0"/>
              <a:t>-se</a:t>
            </a:r>
            <a:endParaRPr lang="en-GB" dirty="0"/>
          </a:p>
        </p:txBody>
      </p:sp>
      <p:sp>
        <p:nvSpPr>
          <p:cNvPr id="3" name="2 CuadroTexto"/>
          <p:cNvSpPr txBox="1"/>
          <p:nvPr/>
        </p:nvSpPr>
        <p:spPr>
          <a:xfrm>
            <a:off x="215776" y="1216824"/>
            <a:ext cx="9720000" cy="5299317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6790" rIns="89982" bIns="46790" anchor="t" anchorCtr="0" compatLnSpc="0">
            <a:spAutoFit/>
          </a:bodyPr>
          <a:lstStyle/>
          <a:p>
            <a:pPr marL="331491" indent="-331491">
              <a:lnSpc>
                <a:spcPct val="86000"/>
              </a:lnSpc>
              <a:spcBef>
                <a:spcPts val="597"/>
              </a:spcBef>
              <a:tabLst>
                <a:tab pos="331491" algn="l"/>
                <a:tab pos="891535" algn="l"/>
                <a:tab pos="1805745" algn="l"/>
                <a:tab pos="2719956" algn="l"/>
                <a:tab pos="3634166" algn="l"/>
                <a:tab pos="4548376" algn="l"/>
                <a:tab pos="5462587" algn="l"/>
                <a:tab pos="6376798" algn="l"/>
                <a:tab pos="7291008" algn="l"/>
                <a:tab pos="8205218" algn="l"/>
                <a:tab pos="9119428" algn="l"/>
                <a:tab pos="10033639" algn="l"/>
                <a:tab pos="10311502" algn="l"/>
                <a:tab pos="10760689" algn="l"/>
                <a:tab pos="10763928" algn="l"/>
                <a:tab pos="10766807" algn="l"/>
                <a:tab pos="10770046" algn="l"/>
                <a:tab pos="10773286" algn="l"/>
                <a:tab pos="10776525" algn="l"/>
                <a:tab pos="10779764" algn="l"/>
              </a:tabLst>
            </a:pPr>
            <a:r>
              <a:rPr lang="en-GB" sz="2400" dirty="0">
                <a:solidFill>
                  <a:srgbClr val="FFFFFF"/>
                </a:solidFill>
                <a:latin typeface="Arial" pitchFamily="18"/>
                <a:ea typeface="Lucida Sans Unicode" pitchFamily="2"/>
                <a:cs typeface="Tahoma" pitchFamily="2"/>
              </a:rPr>
              <a:t>		</a:t>
            </a:r>
          </a:p>
          <a:p>
            <a:pPr>
              <a:lnSpc>
                <a:spcPct val="86000"/>
              </a:lnSpc>
              <a:spcBef>
                <a:spcPts val="5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El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telèfon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fix </a:t>
            </a:r>
            <a:r>
              <a:rPr lang="en-GB" sz="2800" dirty="0">
                <a:latin typeface="Times New Roman" pitchFamily="18"/>
                <a:ea typeface="Lucida Sans Unicode" pitchFamily="2"/>
                <a:cs typeface="Tahoma" pitchFamily="2"/>
              </a:rPr>
              <a:t>: 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per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trucar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a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França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des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d’Espanya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s’ha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marcar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0033 + el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número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telèfon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sense el 0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inicial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.  </a:t>
            </a:r>
          </a:p>
          <a:p>
            <a:pPr>
              <a:lnSpc>
                <a:spcPct val="86000"/>
              </a:lnSpc>
              <a:spcBef>
                <a:spcPts val="597"/>
              </a:spcBef>
              <a:buClr>
                <a:srgbClr val="A50021"/>
              </a:buClr>
              <a:buSzPct val="60000"/>
            </a:pP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Es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a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dir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si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el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telèfon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de la casa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és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08.55.77.22.33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aquest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és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el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número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que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s’ha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marcar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si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es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truca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des d’un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altre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telèfon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França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però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des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d’Espanya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marcarem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: 0033 855.77.22.33</a:t>
            </a:r>
          </a:p>
          <a:p>
            <a:pPr>
              <a:lnSpc>
                <a:spcPct val="86000"/>
              </a:lnSpc>
              <a:spcBef>
                <a:spcPts val="597"/>
              </a:spcBef>
              <a:buClr>
                <a:srgbClr val="A50021"/>
              </a:buClr>
              <a:buSzPct val="60000"/>
            </a:pPr>
            <a:endParaRPr lang="en-GB" sz="28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El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mòbil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(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és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més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car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teniu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en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compte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que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encara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que el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nen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o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nena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només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rebi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trucades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també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paga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!!)</a:t>
            </a: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endParaRPr lang="en-GB" sz="2800" dirty="0" smtClean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86000"/>
              </a:lnSpc>
              <a:spcBef>
                <a:spcPts val="5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Recordeu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desbloquejar</a:t>
            </a:r>
            <a:r>
              <a:rPr lang="en-GB" sz="2800" b="1" dirty="0" smtClean="0">
                <a:latin typeface="Times New Roman" pitchFamily="18"/>
                <a:ea typeface="Lucida Sans Unicode" pitchFamily="2"/>
                <a:cs typeface="Tahoma" pitchFamily="2"/>
              </a:rPr>
              <a:t> el roaming </a:t>
            </a:r>
            <a:r>
              <a:rPr lang="en-GB" sz="28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abans</a:t>
            </a:r>
            <a:r>
              <a:rPr lang="en-GB" sz="2800" b="1" dirty="0" smtClean="0">
                <a:latin typeface="Times New Roman" pitchFamily="18"/>
                <a:ea typeface="Lucida Sans Unicode" pitchFamily="2"/>
                <a:cs typeface="Tahoma" pitchFamily="2"/>
              </a:rPr>
              <a:t> del </a:t>
            </a:r>
            <a:r>
              <a:rPr lang="en-GB" sz="28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viatge</a:t>
            </a:r>
            <a:r>
              <a:rPr lang="en-GB" sz="2800" b="1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28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sinó</a:t>
            </a:r>
            <a:r>
              <a:rPr lang="en-GB" sz="2800" b="1" dirty="0" smtClean="0">
                <a:latin typeface="Times New Roman" pitchFamily="18"/>
                <a:ea typeface="Lucida Sans Unicode" pitchFamily="2"/>
                <a:cs typeface="Tahoma" pitchFamily="2"/>
              </a:rPr>
              <a:t> el </a:t>
            </a:r>
            <a:r>
              <a:rPr lang="en-GB" sz="28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vostre</a:t>
            </a:r>
            <a:r>
              <a:rPr lang="en-GB" sz="2800" b="1" dirty="0" smtClean="0">
                <a:latin typeface="Times New Roman" pitchFamily="18"/>
                <a:ea typeface="Lucida Sans Unicode" pitchFamily="2"/>
                <a:cs typeface="Tahoma" pitchFamily="2"/>
              </a:rPr>
              <a:t> fill no </a:t>
            </a:r>
            <a:r>
              <a:rPr lang="en-GB" sz="28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podrà</a:t>
            </a:r>
            <a:r>
              <a:rPr lang="en-GB" sz="2800" b="1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ni</a:t>
            </a:r>
            <a:r>
              <a:rPr lang="en-GB" sz="2800" b="1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rebre</a:t>
            </a:r>
            <a:r>
              <a:rPr lang="en-GB" sz="2800" b="1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ni</a:t>
            </a:r>
            <a:r>
              <a:rPr lang="en-GB" sz="2800" b="1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fer</a:t>
            </a:r>
            <a:r>
              <a:rPr lang="en-GB" sz="2800" b="1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trucades</a:t>
            </a:r>
            <a:r>
              <a:rPr lang="en-GB" sz="2800" b="1" dirty="0" smtClean="0">
                <a:latin typeface="Times New Roman" pitchFamily="18"/>
                <a:ea typeface="Lucida Sans Unicode" pitchFamily="2"/>
                <a:cs typeface="Tahoma" pitchFamily="2"/>
              </a:rPr>
              <a:t>.</a:t>
            </a:r>
          </a:p>
          <a:p>
            <a:pPr>
              <a:lnSpc>
                <a:spcPct val="86000"/>
              </a:lnSpc>
              <a:spcBef>
                <a:spcPts val="5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endParaRPr lang="en-GB" sz="2800" b="1" dirty="0">
              <a:solidFill>
                <a:srgbClr val="A50021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7824" y="935815"/>
            <a:ext cx="8928992" cy="4500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6000"/>
              </a:lnSpc>
              <a:spcBef>
                <a:spcPts val="5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>
                <a:latin typeface="Times New Roman" pitchFamily="18"/>
                <a:ea typeface="Lucida Sans Unicode" pitchFamily="2"/>
                <a:cs typeface="Tahoma" pitchFamily="2"/>
              </a:rPr>
              <a:t>SMS,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és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l’opció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més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econòmica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!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Però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tingueu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en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compte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també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que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>
                <a:latin typeface="Times New Roman" pitchFamily="18"/>
                <a:ea typeface="Lucida Sans Unicode" pitchFamily="2"/>
                <a:cs typeface="Tahoma" pitchFamily="2"/>
              </a:rPr>
              <a:t>« SMS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il·limitats</a:t>
            </a:r>
            <a:r>
              <a:rPr lang="en-GB" sz="2800" dirty="0">
                <a:latin typeface="Times New Roman" pitchFamily="18"/>
                <a:ea typeface="Lucida Sans Unicode" pitchFamily="2"/>
                <a:cs typeface="Tahoma" pitchFamily="2"/>
              </a:rPr>
              <a:t> » 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no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sempre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funcionen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a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l’estranger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.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Informeu-vos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sobre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les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opcions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de la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vostra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companyia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. </a:t>
            </a:r>
          </a:p>
          <a:p>
            <a:pPr lvl="0">
              <a:lnSpc>
                <a:spcPct val="86000"/>
              </a:lnSpc>
              <a:spcBef>
                <a:spcPts val="5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endParaRPr lang="en-GB" sz="28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lvl="0">
              <a:lnSpc>
                <a:spcPct val="86000"/>
              </a:lnSpc>
              <a:spcBef>
                <a:spcPts val="5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Les </a:t>
            </a:r>
            <a:r>
              <a:rPr lang="en-GB" sz="2800" dirty="0" err="1">
                <a:latin typeface="Times New Roman" pitchFamily="18"/>
                <a:ea typeface="Lucida Sans Unicode" pitchFamily="2"/>
                <a:cs typeface="Tahoma" pitchFamily="2"/>
              </a:rPr>
              <a:t>cabines</a:t>
            </a:r>
            <a:r>
              <a:rPr lang="en-GB" sz="28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telefòniques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no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accepten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monedes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si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les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volen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fer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servir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s’ha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comprar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prèviament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una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targeta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a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l’estanc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. </a:t>
            </a:r>
          </a:p>
          <a:p>
            <a:pPr lvl="0">
              <a:lnSpc>
                <a:spcPct val="86000"/>
              </a:lnSpc>
              <a:spcBef>
                <a:spcPts val="5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endParaRPr lang="en-GB" sz="28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lvl="0">
              <a:lnSpc>
                <a:spcPct val="86000"/>
              </a:lnSpc>
              <a:spcBef>
                <a:spcPts val="5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I la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millor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opció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gratuïta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sempre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que la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família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tingui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internet,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és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comunicar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-se per </a:t>
            </a:r>
            <a:r>
              <a:rPr lang="en-GB" sz="2800" dirty="0" err="1" smtClean="0">
                <a:latin typeface="Times New Roman" pitchFamily="18"/>
                <a:ea typeface="Lucida Sans Unicode" pitchFamily="2"/>
                <a:cs typeface="Tahoma" pitchFamily="2"/>
              </a:rPr>
              <a:t>Whatsapp</a:t>
            </a:r>
            <a:r>
              <a:rPr lang="en-GB" sz="2800" dirty="0" smtClean="0">
                <a:latin typeface="Times New Roman" pitchFamily="18"/>
                <a:ea typeface="Lucida Sans Unicode" pitchFamily="2"/>
                <a:cs typeface="Tahoma" pitchFamily="2"/>
              </a:rPr>
              <a:t>, Skype…  </a:t>
            </a:r>
            <a:endParaRPr lang="en-GB" sz="28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331491" lvl="0" indent="-331491">
              <a:lnSpc>
                <a:spcPct val="86000"/>
              </a:lnSpc>
              <a:spcBef>
                <a:spcPts val="597"/>
              </a:spcBef>
            </a:pPr>
            <a:endParaRPr lang="en-GB" sz="2400" dirty="0">
              <a:solidFill>
                <a:srgbClr val="A50021"/>
              </a:solidFill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0686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40000" y="999376"/>
            <a:ext cx="9072000" cy="3988380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6790" rIns="89982" bIns="46790" anchor="t" anchorCtr="0" compatLnSpc="0">
            <a:spAutoFit/>
          </a:bodyPr>
          <a:lstStyle/>
          <a:p>
            <a:pPr>
              <a:lnSpc>
                <a:spcPct val="95000"/>
              </a:lnSpc>
              <a:spcBef>
                <a:spcPts val="799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professors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també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portarem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sobre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el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mòbil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l’institut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per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estar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comunicats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tot moment (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només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per 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casos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d’urgència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si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us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plau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),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alumnes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ens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puguin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comunicar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qualsevol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incidència</a:t>
            </a:r>
            <a:r>
              <a:rPr lang="en-GB" sz="32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amb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les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famílies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.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També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consultarem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l’email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cada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dia. </a:t>
            </a:r>
          </a:p>
          <a:p>
            <a:pPr>
              <a:lnSpc>
                <a:spcPct val="95000"/>
              </a:lnSpc>
              <a:spcBef>
                <a:spcPts val="799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endParaRPr lang="en-GB" sz="3200" dirty="0" smtClean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95000"/>
              </a:lnSpc>
              <a:spcBef>
                <a:spcPts val="799"/>
              </a:spcBef>
              <a:buClr>
                <a:srgbClr val="A50021"/>
              </a:buClr>
              <a:buSzPct val="60000"/>
            </a:pPr>
            <a:endParaRPr lang="en-GB" sz="3200" dirty="0" smtClean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95000"/>
              </a:lnSpc>
              <a:spcBef>
                <a:spcPts val="799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endParaRPr lang="en-GB" sz="3200" dirty="0">
              <a:solidFill>
                <a:srgbClr val="A50021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5776" y="180001"/>
            <a:ext cx="9721081" cy="5163275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4991" rIns="89982" bIns="44991" anchorCtr="0" compatLnSpc="0">
            <a:spAutoFit/>
          </a:bodyPr>
          <a:lstStyle/>
          <a:p>
            <a:pPr hangingPunct="0"/>
            <a:endParaRPr lang="fr-FR" sz="2800" dirty="0">
              <a:latin typeface="Arial" pitchFamily="18"/>
              <a:ea typeface="Lucida Sans Unicode" pitchFamily="2"/>
              <a:cs typeface="Tahoma" pitchFamily="2"/>
            </a:endParaRPr>
          </a:p>
          <a:p>
            <a:pPr hangingPunct="0"/>
            <a:endParaRPr lang="fr-FR" sz="2800" dirty="0">
              <a:latin typeface="Arial" pitchFamily="18"/>
              <a:ea typeface="Lucida Sans Unicode" pitchFamily="2"/>
              <a:cs typeface="Tahoma" pitchFamily="2"/>
            </a:endParaRPr>
          </a:p>
          <a:p>
            <a:pPr hangingPunct="0"/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Com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ja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sabeu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aquest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any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farem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per primera </a:t>
            </a:r>
            <a:r>
              <a:rPr lang="fr-FR" sz="2400" dirty="0" err="1" smtClean="0">
                <a:latin typeface="Arial" pitchFamily="18"/>
                <a:ea typeface="Lucida Sans Unicode" pitchFamily="2"/>
                <a:cs typeface="Tahoma" pitchFamily="2"/>
              </a:rPr>
              <a:t>vegada</a:t>
            </a:r>
            <a:r>
              <a:rPr lang="fr-FR" sz="24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un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intercanvi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amb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França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, </a:t>
            </a:r>
            <a:r>
              <a:rPr lang="fr-FR" sz="2400" dirty="0" err="1" smtClean="0">
                <a:latin typeface="Arial" pitchFamily="18"/>
                <a:ea typeface="Lucida Sans Unicode" pitchFamily="2"/>
                <a:cs typeface="Tahoma" pitchFamily="2"/>
              </a:rPr>
              <a:t>com</a:t>
            </a:r>
            <a:r>
              <a:rPr lang="fr-FR" sz="24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a part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dels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projectes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 smtClean="0">
                <a:latin typeface="Arial" pitchFamily="18"/>
                <a:ea typeface="Lucida Sans Unicode" pitchFamily="2"/>
                <a:cs typeface="Tahoma" pitchFamily="2"/>
              </a:rPr>
              <a:t>eTwinning</a:t>
            </a:r>
            <a:r>
              <a:rPr lang="fr-FR" sz="2400" dirty="0" smtClean="0">
                <a:latin typeface="Arial" pitchFamily="18"/>
                <a:ea typeface="Lucida Sans Unicode" pitchFamily="2"/>
                <a:cs typeface="Tahoma" pitchFamily="2"/>
              </a:rPr>
              <a:t> de l’</a:t>
            </a:r>
            <a:r>
              <a:rPr lang="fr-FR" sz="2400" dirty="0" err="1" smtClean="0">
                <a:latin typeface="Arial" pitchFamily="18"/>
                <a:ea typeface="Lucida Sans Unicode" pitchFamily="2"/>
                <a:cs typeface="Tahoma" pitchFamily="2"/>
              </a:rPr>
              <a:t>assignatura</a:t>
            </a:r>
            <a:r>
              <a:rPr lang="fr-FR" sz="2400" dirty="0" smtClean="0">
                <a:latin typeface="Arial" pitchFamily="18"/>
                <a:ea typeface="Lucida Sans Unicode" pitchFamily="2"/>
                <a:cs typeface="Tahoma" pitchFamily="2"/>
              </a:rPr>
              <a:t> de </a:t>
            </a:r>
            <a:r>
              <a:rPr lang="fr-FR" sz="2400" dirty="0" err="1" smtClean="0">
                <a:latin typeface="Arial" pitchFamily="18"/>
                <a:ea typeface="Lucida Sans Unicode" pitchFamily="2"/>
                <a:cs typeface="Tahoma" pitchFamily="2"/>
              </a:rPr>
              <a:t>francès</a:t>
            </a:r>
            <a:r>
              <a:rPr lang="fr-FR" sz="2400" dirty="0" smtClean="0">
                <a:latin typeface="Arial" pitchFamily="18"/>
                <a:ea typeface="Lucida Sans Unicode" pitchFamily="2"/>
                <a:cs typeface="Tahoma" pitchFamily="2"/>
              </a:rPr>
              <a:t>. </a:t>
            </a:r>
            <a:endParaRPr lang="fr-FR" sz="2400" dirty="0">
              <a:latin typeface="Arial" pitchFamily="18"/>
              <a:ea typeface="Lucida Sans Unicode" pitchFamily="2"/>
              <a:cs typeface="Tahoma" pitchFamily="2"/>
            </a:endParaRPr>
          </a:p>
          <a:p>
            <a:pPr hangingPunct="0"/>
            <a:r>
              <a:rPr lang="fr-FR" sz="2400" dirty="0" smtClean="0">
                <a:latin typeface="Arial" pitchFamily="18"/>
                <a:ea typeface="Lucida Sans Unicode" pitchFamily="2"/>
                <a:cs typeface="Tahoma" pitchFamily="2"/>
              </a:rPr>
              <a:t>L’</a:t>
            </a:r>
            <a:r>
              <a:rPr lang="fr-FR" sz="2400" dirty="0" err="1" smtClean="0">
                <a:latin typeface="Arial" pitchFamily="18"/>
                <a:ea typeface="Lucida Sans Unicode" pitchFamily="2"/>
                <a:cs typeface="Tahoma" pitchFamily="2"/>
              </a:rPr>
              <a:t>intercanvi</a:t>
            </a:r>
            <a:r>
              <a:rPr lang="fr-FR" sz="24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 smtClean="0">
                <a:latin typeface="Arial" pitchFamily="18"/>
                <a:ea typeface="Lucida Sans Unicode" pitchFamily="2"/>
                <a:cs typeface="Tahoma" pitchFamily="2"/>
              </a:rPr>
              <a:t>físic</a:t>
            </a:r>
            <a:r>
              <a:rPr lang="fr-FR" sz="24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 smtClean="0">
                <a:latin typeface="Arial" pitchFamily="18"/>
                <a:ea typeface="Lucida Sans Unicode" pitchFamily="2"/>
                <a:cs typeface="Tahoma" pitchFamily="2"/>
              </a:rPr>
              <a:t>constarà</a:t>
            </a:r>
            <a:r>
              <a:rPr lang="fr-FR" sz="2400" dirty="0" smtClean="0">
                <a:latin typeface="Arial" pitchFamily="18"/>
                <a:ea typeface="Lucida Sans Unicode" pitchFamily="2"/>
                <a:cs typeface="Tahoma" pitchFamily="2"/>
              </a:rPr>
              <a:t> de 2 </a:t>
            </a:r>
            <a:r>
              <a:rPr lang="fr-FR" sz="2400" dirty="0" err="1" smtClean="0">
                <a:latin typeface="Arial" pitchFamily="18"/>
                <a:ea typeface="Lucida Sans Unicode" pitchFamily="2"/>
                <a:cs typeface="Tahoma" pitchFamily="2"/>
              </a:rPr>
              <a:t>setmanes</a:t>
            </a:r>
            <a:r>
              <a:rPr lang="fr-FR" sz="2400" dirty="0" smtClean="0">
                <a:latin typeface="Arial" pitchFamily="18"/>
                <a:ea typeface="Lucida Sans Unicode" pitchFamily="2"/>
                <a:cs typeface="Tahoma" pitchFamily="2"/>
              </a:rPr>
              <a:t>, </a:t>
            </a:r>
            <a:r>
              <a:rPr lang="fr-FR" sz="2400" dirty="0" err="1" smtClean="0">
                <a:latin typeface="Arial" pitchFamily="18"/>
                <a:ea typeface="Lucida Sans Unicode" pitchFamily="2"/>
                <a:cs typeface="Tahoma" pitchFamily="2"/>
              </a:rPr>
              <a:t>una</a:t>
            </a:r>
            <a:r>
              <a:rPr lang="fr-FR" sz="2400" dirty="0" smtClean="0">
                <a:latin typeface="Arial" pitchFamily="18"/>
                <a:ea typeface="Lucida Sans Unicode" pitchFamily="2"/>
                <a:cs typeface="Tahoma" pitchFamily="2"/>
              </a:rPr>
              <a:t> d’elles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anirem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nosaltres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 smtClean="0">
                <a:latin typeface="Arial" pitchFamily="18"/>
                <a:ea typeface="Lucida Sans Unicode" pitchFamily="2"/>
                <a:cs typeface="Tahoma" pitchFamily="2"/>
              </a:rPr>
              <a:t>allí</a:t>
            </a:r>
            <a:r>
              <a:rPr lang="fr-FR" sz="24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(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del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29 de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gener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al 5 de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febrer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), i </a:t>
            </a:r>
            <a:r>
              <a:rPr lang="fr-FR" sz="2400" dirty="0" err="1" smtClean="0">
                <a:latin typeface="Arial" pitchFamily="18"/>
                <a:ea typeface="Lucida Sans Unicode" pitchFamily="2"/>
                <a:cs typeface="Tahoma" pitchFamily="2"/>
              </a:rPr>
              <a:t>una</a:t>
            </a:r>
            <a:r>
              <a:rPr lang="fr-FR" sz="24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 smtClean="0">
                <a:latin typeface="Arial" pitchFamily="18"/>
                <a:ea typeface="Lucida Sans Unicode" pitchFamily="2"/>
                <a:cs typeface="Tahoma" pitchFamily="2"/>
              </a:rPr>
              <a:t>altra</a:t>
            </a:r>
            <a:r>
              <a:rPr lang="fr-FR" sz="24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 smtClean="0">
                <a:latin typeface="Arial" pitchFamily="18"/>
                <a:ea typeface="Lucida Sans Unicode" pitchFamily="2"/>
                <a:cs typeface="Tahoma" pitchFamily="2"/>
              </a:rPr>
              <a:t>vindran</a:t>
            </a:r>
            <a:r>
              <a:rPr lang="fr-FR" sz="24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ells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 smtClean="0">
                <a:latin typeface="Arial" pitchFamily="18"/>
                <a:ea typeface="Lucida Sans Unicode" pitchFamily="2"/>
                <a:cs typeface="Tahoma" pitchFamily="2"/>
              </a:rPr>
              <a:t>aquí</a:t>
            </a:r>
            <a:r>
              <a:rPr lang="fr-FR" sz="24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(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del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13 al 20 de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març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).</a:t>
            </a:r>
          </a:p>
          <a:p>
            <a:pPr hangingPunct="0"/>
            <a:endParaRPr lang="fr-FR" sz="2400" dirty="0">
              <a:latin typeface="Arial" pitchFamily="18"/>
              <a:ea typeface="Lucida Sans Unicode" pitchFamily="2"/>
              <a:cs typeface="Tahoma" pitchFamily="2"/>
            </a:endParaRPr>
          </a:p>
          <a:p>
            <a:pPr hangingPunct="0"/>
            <a:r>
              <a:rPr lang="fr-FR" sz="2400" dirty="0" smtClean="0">
                <a:latin typeface="Arial" pitchFamily="18"/>
                <a:ea typeface="Lucida Sans Unicode" pitchFamily="2"/>
                <a:cs typeface="Tahoma" pitchFamily="2"/>
              </a:rPr>
              <a:t>Com a </a:t>
            </a:r>
            <a:r>
              <a:rPr lang="fr-FR" sz="2400" dirty="0" err="1" smtClean="0">
                <a:latin typeface="Arial" pitchFamily="18"/>
                <a:ea typeface="Lucida Sans Unicode" pitchFamily="2"/>
                <a:cs typeface="Tahoma" pitchFamily="2"/>
              </a:rPr>
              <a:t>destinació</a:t>
            </a:r>
            <a:r>
              <a:rPr lang="fr-FR" sz="2400" dirty="0" smtClean="0">
                <a:latin typeface="Arial" pitchFamily="18"/>
                <a:ea typeface="Lucida Sans Unicode" pitchFamily="2"/>
                <a:cs typeface="Tahoma" pitchFamily="2"/>
              </a:rPr>
              <a:t> hem </a:t>
            </a:r>
            <a:r>
              <a:rPr lang="fr-FR" sz="2400" dirty="0" err="1" smtClean="0">
                <a:latin typeface="Arial" pitchFamily="18"/>
                <a:ea typeface="Lucida Sans Unicode" pitchFamily="2"/>
                <a:cs typeface="Tahoma" pitchFamily="2"/>
              </a:rPr>
              <a:t>escollit</a:t>
            </a:r>
            <a:r>
              <a:rPr lang="fr-FR" sz="2400" b="1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b="1" dirty="0" err="1" smtClean="0">
                <a:latin typeface="Arial" pitchFamily="18"/>
                <a:ea typeface="Lucida Sans Unicode" pitchFamily="2"/>
                <a:cs typeface="Tahoma" pitchFamily="2"/>
              </a:rPr>
              <a:t>Niça</a:t>
            </a:r>
            <a:r>
              <a:rPr lang="fr-FR" sz="2400" b="1" dirty="0" smtClean="0">
                <a:latin typeface="Arial" pitchFamily="18"/>
                <a:ea typeface="Lucida Sans Unicode" pitchFamily="2"/>
                <a:cs typeface="Tahoma" pitchFamily="2"/>
              </a:rPr>
              <a:t>,</a:t>
            </a:r>
            <a:r>
              <a:rPr lang="fr-FR" sz="24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 smtClean="0">
                <a:latin typeface="Arial" pitchFamily="18"/>
                <a:ea typeface="Lucida Sans Unicode" pitchFamily="2"/>
                <a:cs typeface="Tahoma" pitchFamily="2"/>
              </a:rPr>
              <a:t>una</a:t>
            </a:r>
            <a:r>
              <a:rPr lang="fr-FR" sz="24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ciutat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de 348.000 habitants (1.198.000 si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comptem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tota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l’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àrea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urbana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), a uns 30 km de la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frontera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italiana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, capital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del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Departament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dels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Alps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Marítims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, i la 2a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ciutat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francesa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més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gran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de la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costa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mediterrània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. </a:t>
            </a:r>
          </a:p>
          <a:p>
            <a:pPr hangingPunct="0"/>
            <a:endParaRPr lang="fr-FR" sz="2400" dirty="0">
              <a:latin typeface="Arial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080" y="5190045"/>
            <a:ext cx="5367512" cy="219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0" y="107429"/>
            <a:ext cx="9070975" cy="776707"/>
          </a:xfrm>
          <a:prstGeom prst="rect">
            <a:avLst/>
          </a:prstGeom>
          <a:effectLst/>
        </p:spPr>
        <p:txBody>
          <a:bodyPr vert="horz" wrap="square" lIns="100794" tIns="50397" rIns="100794" bIns="50397" rtlCol="0" anchor="t" anchorCtr="0">
            <a:spAutoFit/>
          </a:bodyPr>
          <a:lstStyle>
            <a:defPPr lvl="0">
              <a:buClr>
                <a:srgbClr val="FFFDD1"/>
              </a:buClr>
              <a:buSzPct val="100000"/>
              <a:buFont typeface="Times New Roman" pitchFamily="18"/>
              <a:buNone/>
              <a:defRPr/>
            </a:defPPr>
            <a:lvl1pPr marL="352780" lvl="0" indent="-352780" algn="r" defTabSz="1007943" rtl="0" eaLnBrk="1" latinLnBrk="0" hangingPunct="1">
              <a:spcBef>
                <a:spcPct val="0"/>
              </a:spcBef>
              <a:buClr>
                <a:srgbClr val="FFFDD1"/>
              </a:buClr>
              <a:buSzPct val="100000"/>
              <a:buFont typeface="Times New Roman" pitchFamily="18"/>
              <a:buChar char="•"/>
              <a:defRPr sz="51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lvl="1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2pPr>
            <a:lvl3pPr lvl="2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3pPr>
            <a:lvl4pPr lvl="3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4pPr>
            <a:lvl5pPr lvl="4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5pPr>
            <a:lvl6pPr lvl="5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6pPr>
            <a:lvl7pPr lvl="6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7pPr>
            <a:lvl8pPr lvl="7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8pPr>
            <a:lvl9pPr lvl="8" eaLnBrk="1" hangingPunct="1">
              <a:buSzPct val="45000"/>
              <a:buFont typeface="StarSymbol"/>
              <a:buChar char="●"/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86000"/>
              </a:lnSpc>
              <a:buFont typeface="Times New Roman" pitchFamily="18"/>
              <a:buNone/>
            </a:pPr>
            <a:r>
              <a:rPr lang="en-GB" dirty="0" err="1" smtClean="0"/>
              <a:t>Presentació</a:t>
            </a:r>
            <a:r>
              <a:rPr lang="en-GB" dirty="0" smtClean="0"/>
              <a:t> de </a:t>
            </a:r>
            <a:r>
              <a:rPr lang="en-GB" dirty="0" err="1" smtClean="0"/>
              <a:t>l’intercanvi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0" y="323453"/>
            <a:ext cx="9072563" cy="840083"/>
          </a:xfrm>
        </p:spPr>
        <p:txBody>
          <a:bodyPr wrap="square" lIns="89982" tIns="46790" rIns="89982" bIns="46790" anchorCtr="0">
            <a:spAutoFit/>
          </a:bodyPr>
          <a:lstStyle>
            <a:defPPr lvl="0">
              <a:buClr>
                <a:srgbClr val="FFFDD1"/>
              </a:buClr>
              <a:buSzPct val="100000"/>
              <a:buFont typeface="Times New Roman" pitchFamily="18"/>
              <a:buNone/>
            </a:defPPr>
            <a:lvl1pPr lvl="0">
              <a:buClr>
                <a:srgbClr val="FFFDD1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95000"/>
              </a:lnSpc>
              <a:buNone/>
            </a:pPr>
            <a:r>
              <a:rPr lang="en-GB" dirty="0"/>
              <a:t>Durant </a:t>
            </a:r>
            <a:r>
              <a:rPr lang="en-GB" dirty="0" smtClean="0"/>
              <a:t>el </a:t>
            </a:r>
            <a:r>
              <a:rPr lang="en-GB" dirty="0" err="1" smtClean="0"/>
              <a:t>viatge</a:t>
            </a:r>
            <a:endParaRPr lang="en-GB" dirty="0"/>
          </a:p>
        </p:txBody>
      </p:sp>
      <p:sp>
        <p:nvSpPr>
          <p:cNvPr id="3" name="2 CuadroTexto"/>
          <p:cNvSpPr txBox="1"/>
          <p:nvPr/>
        </p:nvSpPr>
        <p:spPr>
          <a:xfrm>
            <a:off x="468000" y="1318320"/>
            <a:ext cx="9072000" cy="5876974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6790" rIns="89982" bIns="46790" anchor="t" anchorCtr="0" compatLnSpc="0">
            <a:spAutoFit/>
          </a:bodyPr>
          <a:lstStyle/>
          <a:p>
            <a:pPr>
              <a:lnSpc>
                <a:spcPct val="86000"/>
              </a:lnSpc>
              <a:spcBef>
                <a:spcPts val="5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Recomanem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als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nens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nenes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de no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portar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objectes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valor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, per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evitar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robatoris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(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joies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molts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diners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en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efectiu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…)  ‏</a:t>
            </a:r>
            <a:endParaRPr lang="en-GB" sz="26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86000"/>
              </a:lnSpc>
              <a:spcBef>
                <a:spcPts val="5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Podran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fer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servir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PSP</a:t>
            </a:r>
            <a:r>
              <a:rPr lang="en-GB" sz="2600" dirty="0">
                <a:latin typeface="Times New Roman" pitchFamily="18"/>
                <a:ea typeface="Lucida Sans Unicode" pitchFamily="2"/>
                <a:cs typeface="Tahoma" pitchFamily="2"/>
              </a:rPr>
              <a:t>, MP3, MP4,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ordinadors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portàtils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, tablets</a:t>
            </a:r>
            <a:r>
              <a:rPr lang="en-GB" sz="2600" dirty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2600" dirty="0" err="1">
                <a:latin typeface="Times New Roman" pitchFamily="18"/>
                <a:ea typeface="Lucida Sans Unicode" pitchFamily="2"/>
                <a:cs typeface="Tahoma" pitchFamily="2"/>
              </a:rPr>
              <a:t>ipad</a:t>
            </a:r>
            <a:r>
              <a:rPr lang="en-GB" sz="2600" dirty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2600" dirty="0" err="1">
                <a:latin typeface="Times New Roman" pitchFamily="18"/>
                <a:ea typeface="Lucida Sans Unicode" pitchFamily="2"/>
                <a:cs typeface="Tahoma" pitchFamily="2"/>
              </a:rPr>
              <a:t>ipod</a:t>
            </a:r>
            <a:r>
              <a:rPr lang="en-GB" sz="26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dirty="0" err="1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telèfons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mòbils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dins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l’avió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amb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la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condició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dirty="0">
                <a:latin typeface="Times New Roman" pitchFamily="18"/>
                <a:ea typeface="Lucida Sans Unicode" pitchFamily="2"/>
                <a:cs typeface="Tahoma" pitchFamily="2"/>
              </a:rPr>
              <a:t>de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silenciar-los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.</a:t>
            </a:r>
            <a:endParaRPr lang="en-GB" sz="26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86000"/>
              </a:lnSpc>
              <a:spcBef>
                <a:spcPts val="5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26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Està</a:t>
            </a:r>
            <a:r>
              <a:rPr lang="en-GB" sz="26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 prohibit </a:t>
            </a:r>
            <a:r>
              <a:rPr lang="en-GB" sz="26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sortir</a:t>
            </a:r>
            <a:r>
              <a:rPr lang="en-GB" sz="26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 de nit, sense </a:t>
            </a:r>
            <a:r>
              <a:rPr lang="en-GB" sz="2600" b="1" u="sng" dirty="0">
                <a:latin typeface="Times New Roman" pitchFamily="18"/>
                <a:ea typeface="Lucida Sans Unicode" pitchFamily="2"/>
                <a:cs typeface="Tahoma" pitchFamily="2"/>
              </a:rPr>
              <a:t>la </a:t>
            </a:r>
            <a:r>
              <a:rPr lang="en-GB" sz="26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família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!!!</a:t>
            </a:r>
            <a:endParaRPr lang="en-GB" sz="26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86000"/>
              </a:lnSpc>
              <a:spcBef>
                <a:spcPts val="5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Las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normes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dirty="0">
                <a:latin typeface="Times New Roman" pitchFamily="18"/>
                <a:ea typeface="Lucida Sans Unicode" pitchFamily="2"/>
                <a:cs typeface="Tahoma" pitchFamily="2"/>
              </a:rPr>
              <a:t>de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convivència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del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nostre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centre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seguiran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aplicant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-se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durant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tot el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viatge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(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amb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alguns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matisos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com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l’ús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dels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mòbils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).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Però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les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sancions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son </a:t>
            </a:r>
            <a:r>
              <a:rPr lang="en-GB" sz="2600" dirty="0">
                <a:latin typeface="Times New Roman" pitchFamily="18"/>
                <a:ea typeface="Lucida Sans Unicode" pitchFamily="2"/>
                <a:cs typeface="Tahoma" pitchFamily="2"/>
              </a:rPr>
              <a:t>les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mateixes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…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sempre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que hi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hagi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un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incompliment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 de les </a:t>
            </a:r>
            <a:r>
              <a:rPr lang="en-GB" sz="2600" dirty="0" err="1" smtClean="0">
                <a:latin typeface="Times New Roman" pitchFamily="18"/>
                <a:ea typeface="Lucida Sans Unicode" pitchFamily="2"/>
                <a:cs typeface="Tahoma" pitchFamily="2"/>
              </a:rPr>
              <a:t>normes</a:t>
            </a:r>
            <a:r>
              <a:rPr lang="en-GB" sz="2600" dirty="0" smtClean="0">
                <a:latin typeface="Times New Roman" pitchFamily="18"/>
                <a:ea typeface="Lucida Sans Unicode" pitchFamily="2"/>
                <a:cs typeface="Tahoma" pitchFamily="2"/>
              </a:rPr>
              <a:t>.</a:t>
            </a:r>
            <a:endParaRPr lang="en-GB" sz="26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90000"/>
              </a:lnSpc>
              <a:spcBef>
                <a:spcPts val="799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2600" b="1" dirty="0" smtClean="0">
                <a:latin typeface="Times New Roman" pitchFamily="18"/>
                <a:ea typeface="Lucida Sans Unicode" pitchFamily="2"/>
                <a:cs typeface="Tahoma" pitchFamily="2"/>
              </a:rPr>
              <a:t>El </a:t>
            </a:r>
            <a:r>
              <a:rPr lang="en-GB" sz="26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consum</a:t>
            </a:r>
            <a:r>
              <a:rPr lang="en-GB" sz="2600" b="1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b="1" dirty="0">
                <a:latin typeface="Times New Roman" pitchFamily="18"/>
                <a:ea typeface="Lucida Sans Unicode" pitchFamily="2"/>
                <a:cs typeface="Tahoma" pitchFamily="2"/>
              </a:rPr>
              <a:t>de </a:t>
            </a:r>
            <a:r>
              <a:rPr lang="en-GB" sz="26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qualsevol</a:t>
            </a:r>
            <a:r>
              <a:rPr lang="en-GB" sz="2600" b="1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droga</a:t>
            </a:r>
            <a:r>
              <a:rPr lang="en-GB" sz="2600" b="1" dirty="0" smtClean="0">
                <a:latin typeface="Times New Roman" pitchFamily="18"/>
                <a:ea typeface="Lucida Sans Unicode" pitchFamily="2"/>
                <a:cs typeface="Tahoma" pitchFamily="2"/>
              </a:rPr>
              <a:t> (alcohol</a:t>
            </a:r>
            <a:r>
              <a:rPr lang="en-GB" sz="2600" b="1" dirty="0">
                <a:latin typeface="Times New Roman" pitchFamily="18"/>
                <a:ea typeface="Lucida Sans Unicode" pitchFamily="2"/>
                <a:cs typeface="Tahoma" pitchFamily="2"/>
              </a:rPr>
              <a:t>, cannabis</a:t>
            </a:r>
            <a:r>
              <a:rPr lang="en-GB" sz="2600" b="1" dirty="0" smtClean="0">
                <a:latin typeface="Times New Roman" pitchFamily="18"/>
                <a:ea typeface="Lucida Sans Unicode" pitchFamily="2"/>
                <a:cs typeface="Tahoma" pitchFamily="2"/>
              </a:rPr>
              <a:t>,...)</a:t>
            </a:r>
            <a:r>
              <a:rPr lang="en-GB" sz="2600" b="1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seria</a:t>
            </a:r>
            <a:r>
              <a:rPr lang="en-GB" sz="2600" b="1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estrictament</a:t>
            </a:r>
            <a:r>
              <a:rPr lang="en-GB" sz="2600" b="1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sancionat</a:t>
            </a:r>
            <a:r>
              <a:rPr lang="en-GB" sz="2600" b="1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b="1" dirty="0">
                <a:latin typeface="Times New Roman" pitchFamily="18"/>
                <a:ea typeface="Lucida Sans Unicode" pitchFamily="2"/>
                <a:cs typeface="Tahoma" pitchFamily="2"/>
              </a:rPr>
              <a:t>. </a:t>
            </a:r>
            <a:r>
              <a:rPr lang="en-GB" sz="26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L’alumne</a:t>
            </a:r>
            <a:r>
              <a:rPr lang="en-GB" sz="2600" b="1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seria</a:t>
            </a:r>
            <a:r>
              <a:rPr lang="en-GB" sz="2600" b="1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rapatriat</a:t>
            </a:r>
            <a:r>
              <a:rPr lang="en-GB" sz="2600" b="1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immediatament</a:t>
            </a:r>
            <a:r>
              <a:rPr lang="en-GB" sz="2600" b="1" dirty="0" smtClean="0">
                <a:latin typeface="Times New Roman" pitchFamily="18"/>
                <a:ea typeface="Lucida Sans Unicode" pitchFamily="2"/>
                <a:cs typeface="Tahoma" pitchFamily="2"/>
              </a:rPr>
              <a:t> en el 1r </a:t>
            </a:r>
            <a:r>
              <a:rPr lang="en-GB" sz="26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avió</a:t>
            </a:r>
            <a:r>
              <a:rPr lang="en-GB" sz="2600" b="1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disponible</a:t>
            </a:r>
            <a:r>
              <a:rPr lang="en-GB" sz="2600" b="1" dirty="0" smtClean="0">
                <a:latin typeface="Times New Roman" pitchFamily="18"/>
                <a:ea typeface="Lucida Sans Unicode" pitchFamily="2"/>
                <a:cs typeface="Tahoma" pitchFamily="2"/>
              </a:rPr>
              <a:t>, a </a:t>
            </a:r>
            <a:r>
              <a:rPr lang="en-GB" sz="26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càrrec</a:t>
            </a:r>
            <a:r>
              <a:rPr lang="en-GB" sz="2600" b="1" dirty="0" smtClean="0">
                <a:latin typeface="Times New Roman" pitchFamily="18"/>
                <a:ea typeface="Lucida Sans Unicode" pitchFamily="2"/>
                <a:cs typeface="Tahoma" pitchFamily="2"/>
              </a:rPr>
              <a:t> de la </a:t>
            </a:r>
            <a:r>
              <a:rPr lang="en-GB" sz="26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seva</a:t>
            </a:r>
            <a:r>
              <a:rPr lang="en-GB" sz="2600" b="1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família</a:t>
            </a:r>
            <a:r>
              <a:rPr lang="en-GB" sz="2600" b="1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b="1" dirty="0" smtClean="0">
                <a:latin typeface="Times New Roman" pitchFamily="18"/>
                <a:ea typeface="Lucida Sans Unicode" pitchFamily="2"/>
                <a:cs typeface="Tahoma" pitchFamily="2"/>
              </a:rPr>
              <a:t>(</a:t>
            </a:r>
            <a:r>
              <a:rPr lang="en-GB" sz="26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2600" b="1" dirty="0" smtClean="0">
                <a:latin typeface="Times New Roman" pitchFamily="18"/>
                <a:ea typeface="Lucida Sans Unicode" pitchFamily="2"/>
                <a:cs typeface="Tahoma" pitchFamily="2"/>
              </a:rPr>
              <a:t> pares i mares </a:t>
            </a:r>
            <a:r>
              <a:rPr lang="en-GB" sz="26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signaran</a:t>
            </a:r>
            <a:r>
              <a:rPr lang="en-GB" sz="2600" b="1" dirty="0" smtClean="0">
                <a:latin typeface="Times New Roman" pitchFamily="18"/>
                <a:ea typeface="Lucida Sans Unicode" pitchFamily="2"/>
                <a:cs typeface="Tahoma" pitchFamily="2"/>
              </a:rPr>
              <a:t> un full on </a:t>
            </a:r>
            <a:r>
              <a:rPr lang="en-GB" sz="26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accepten</a:t>
            </a:r>
            <a:r>
              <a:rPr lang="en-GB" sz="2600" b="1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aquestes</a:t>
            </a:r>
            <a:r>
              <a:rPr lang="en-GB" sz="2600" b="1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6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condicions</a:t>
            </a:r>
            <a:r>
              <a:rPr lang="en-GB" sz="2600" b="1" dirty="0" smtClean="0">
                <a:latin typeface="Times New Roman" pitchFamily="18"/>
                <a:ea typeface="Lucida Sans Unicode" pitchFamily="2"/>
                <a:cs typeface="Tahoma" pitchFamily="2"/>
              </a:rPr>
              <a:t>).</a:t>
            </a:r>
            <a:endParaRPr lang="en-GB" sz="2600" b="1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86000"/>
              </a:lnSpc>
              <a:spcBef>
                <a:spcPts val="597"/>
              </a:spcBef>
              <a:buClr>
                <a:srgbClr val="A50021"/>
              </a:buClr>
              <a:buSzPct val="60000"/>
            </a:pPr>
            <a:endParaRPr lang="en-GB" sz="2600" dirty="0">
              <a:solidFill>
                <a:srgbClr val="A50021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0" y="467469"/>
            <a:ext cx="9070975" cy="776707"/>
          </a:xfrm>
        </p:spPr>
        <p:txBody>
          <a:bodyPr wrap="square" anchorCtr="0">
            <a:spAutoFit/>
          </a:bodyPr>
          <a:lstStyle>
            <a:defPPr lvl="0">
              <a:buClr>
                <a:srgbClr val="FFFDD1"/>
              </a:buClr>
              <a:buSzPct val="100000"/>
              <a:buFont typeface="Times New Roman" pitchFamily="18"/>
              <a:buNone/>
            </a:defPPr>
            <a:lvl1pPr lvl="0">
              <a:buClr>
                <a:srgbClr val="FFFDD1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86000"/>
              </a:lnSpc>
              <a:buNone/>
            </a:pPr>
            <a:r>
              <a:rPr lang="en-GB" dirty="0" err="1" smtClean="0"/>
              <a:t>Qüestions</a:t>
            </a:r>
            <a:r>
              <a:rPr lang="en-GB" dirty="0" smtClean="0"/>
              <a:t> </a:t>
            </a:r>
            <a:r>
              <a:rPr lang="en-GB" dirty="0"/>
              <a:t>de </a:t>
            </a:r>
            <a:r>
              <a:rPr lang="en-GB" dirty="0" err="1" smtClean="0"/>
              <a:t>seguretat</a:t>
            </a:r>
            <a:endParaRPr lang="en-GB" dirty="0"/>
          </a:p>
        </p:txBody>
      </p:sp>
      <p:sp>
        <p:nvSpPr>
          <p:cNvPr id="3" name="2 CuadroTexto"/>
          <p:cNvSpPr txBox="1"/>
          <p:nvPr/>
        </p:nvSpPr>
        <p:spPr>
          <a:xfrm>
            <a:off x="469441" y="1764720"/>
            <a:ext cx="9070560" cy="385753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0">
            <a:spAutoFit/>
          </a:bodyPr>
          <a:lstStyle/>
          <a:p>
            <a:pPr>
              <a:lnSpc>
                <a:spcPct val="86000"/>
              </a:lnSpc>
              <a:spcBef>
                <a:spcPts val="799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b="1" dirty="0">
                <a:latin typeface="Times New Roman" pitchFamily="18"/>
                <a:ea typeface="Lucida Sans Unicode" pitchFamily="2"/>
                <a:cs typeface="Tahoma" pitchFamily="2"/>
              </a:rPr>
              <a:t>IMPORTANT</a:t>
            </a:r>
            <a:r>
              <a:rPr lang="en-GB" sz="3200" dirty="0">
                <a:latin typeface="Times New Roman" pitchFamily="18"/>
                <a:ea typeface="Lucida Sans Unicode" pitchFamily="2"/>
                <a:cs typeface="Tahoma" pitchFamily="2"/>
              </a:rPr>
              <a:t>: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s’haurà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tenir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cura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200" b="1" dirty="0" smtClean="0">
                <a:latin typeface="Times New Roman" pitchFamily="18"/>
                <a:ea typeface="Lucida Sans Unicode" pitchFamily="2"/>
                <a:cs typeface="Tahoma" pitchFamily="2"/>
              </a:rPr>
              <a:t>no </a:t>
            </a:r>
            <a:r>
              <a:rPr lang="en-GB" sz="32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descuidar</a:t>
            </a:r>
            <a:r>
              <a:rPr lang="en-GB" sz="3200" b="1" dirty="0" smtClean="0">
                <a:latin typeface="Times New Roman" pitchFamily="18"/>
                <a:ea typeface="Lucida Sans Unicode" pitchFamily="2"/>
                <a:cs typeface="Tahoma" pitchFamily="2"/>
              </a:rPr>
              <a:t> les </a:t>
            </a:r>
            <a:r>
              <a:rPr lang="en-GB" sz="32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seves</a:t>
            </a:r>
            <a:r>
              <a:rPr lang="en-GB" sz="3200" b="1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coses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fins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tot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durant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pícnics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o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moments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d’anar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al lavabo; com 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qualsevol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ciutat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turística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hi ha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molts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carteristes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.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qualsevol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cas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3200" b="1" dirty="0" smtClean="0">
                <a:latin typeface="Times New Roman" pitchFamily="18"/>
                <a:ea typeface="Lucida Sans Unicode" pitchFamily="2"/>
                <a:cs typeface="Tahoma" pitchFamily="2"/>
              </a:rPr>
              <a:t> professors </a:t>
            </a:r>
            <a:r>
              <a:rPr lang="en-GB" sz="32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acompanyants</a:t>
            </a:r>
            <a:r>
              <a:rPr lang="en-GB" sz="3200" b="1" dirty="0" smtClean="0">
                <a:latin typeface="Times New Roman" pitchFamily="18"/>
                <a:ea typeface="Lucida Sans Unicode" pitchFamily="2"/>
                <a:cs typeface="Tahoma" pitchFamily="2"/>
              </a:rPr>
              <a:t> no </a:t>
            </a:r>
            <a:r>
              <a:rPr lang="en-GB" sz="32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es</a:t>
            </a:r>
            <a:r>
              <a:rPr lang="en-GB" sz="3200" b="1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faran</a:t>
            </a:r>
            <a:r>
              <a:rPr lang="en-GB" sz="3200" b="1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responsables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.  </a:t>
            </a:r>
          </a:p>
          <a:p>
            <a:pPr>
              <a:lnSpc>
                <a:spcPct val="86000"/>
              </a:lnSpc>
              <a:spcBef>
                <a:spcPts val="799"/>
              </a:spcBef>
              <a:buClr>
                <a:srgbClr val="A50021"/>
              </a:buClr>
              <a:buSzPct val="60000"/>
            </a:pPr>
            <a:endParaRPr lang="en-GB" sz="32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86000"/>
              </a:lnSpc>
              <a:spcBef>
                <a:spcPts val="799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D'altra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banda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3200" b="1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alumnes</a:t>
            </a:r>
            <a:r>
              <a:rPr lang="en-GB" sz="3200" b="1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han</a:t>
            </a:r>
            <a:r>
              <a:rPr lang="en-GB" sz="3200" b="1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2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procurar</a:t>
            </a:r>
            <a:r>
              <a:rPr lang="en-GB" sz="3200" b="1" dirty="0" smtClean="0">
                <a:latin typeface="Times New Roman" pitchFamily="18"/>
                <a:ea typeface="Lucida Sans Unicode" pitchFamily="2"/>
                <a:cs typeface="Tahoma" pitchFamily="2"/>
              </a:rPr>
              <a:t> no </a:t>
            </a:r>
            <a:r>
              <a:rPr lang="en-GB" sz="32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quedar</a:t>
            </a:r>
            <a:r>
              <a:rPr lang="en-GB" sz="3200" b="1" dirty="0" smtClean="0">
                <a:latin typeface="Times New Roman" pitchFamily="18"/>
                <a:ea typeface="Lucida Sans Unicode" pitchFamily="2"/>
                <a:cs typeface="Tahoma" pitchFamily="2"/>
              </a:rPr>
              <a:t>-se </a:t>
            </a:r>
            <a:r>
              <a:rPr lang="en-GB" sz="3200" b="1" dirty="0" err="1" smtClean="0">
                <a:latin typeface="Times New Roman" pitchFamily="18"/>
                <a:ea typeface="Lucida Sans Unicode" pitchFamily="2"/>
                <a:cs typeface="Tahoma" pitchFamily="2"/>
              </a:rPr>
              <a:t>mai</a:t>
            </a:r>
            <a:r>
              <a:rPr lang="en-GB" sz="3200" b="1" dirty="0" smtClean="0">
                <a:latin typeface="Times New Roman" pitchFamily="18"/>
                <a:ea typeface="Lucida Sans Unicode" pitchFamily="2"/>
                <a:cs typeface="Tahoma" pitchFamily="2"/>
              </a:rPr>
              <a:t> sols</a:t>
            </a:r>
            <a:r>
              <a:rPr lang="en-GB" sz="32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(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estar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sempre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grups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3 o 4 com 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mínim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).</a:t>
            </a:r>
            <a:endParaRPr lang="en-GB" sz="3200" dirty="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0" y="467469"/>
            <a:ext cx="9072563" cy="840083"/>
          </a:xfrm>
        </p:spPr>
        <p:txBody>
          <a:bodyPr wrap="square" lIns="89982" tIns="46790" rIns="89982" bIns="46790" anchorCtr="0">
            <a:spAutoFit/>
          </a:bodyPr>
          <a:lstStyle>
            <a:defPPr lvl="0">
              <a:buClr>
                <a:srgbClr val="FFFDD1"/>
              </a:buClr>
              <a:buSzPct val="100000"/>
              <a:buFont typeface="Times New Roman" pitchFamily="18"/>
              <a:buNone/>
            </a:defPPr>
            <a:lvl1pPr lvl="0">
              <a:buClr>
                <a:srgbClr val="FFFDD1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95000"/>
              </a:lnSpc>
              <a:buNone/>
            </a:pPr>
            <a:r>
              <a:rPr lang="en-GB" dirty="0"/>
              <a:t>Les </a:t>
            </a:r>
            <a:r>
              <a:rPr lang="en-GB" dirty="0" err="1" smtClean="0"/>
              <a:t>quedades</a:t>
            </a:r>
            <a:endParaRPr lang="en-GB" dirty="0"/>
          </a:p>
        </p:txBody>
      </p:sp>
      <p:sp>
        <p:nvSpPr>
          <p:cNvPr id="3" name="2 CuadroTexto"/>
          <p:cNvSpPr txBox="1"/>
          <p:nvPr/>
        </p:nvSpPr>
        <p:spPr>
          <a:xfrm>
            <a:off x="503999" y="1763280"/>
            <a:ext cx="9072000" cy="4665617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6790" rIns="89982" bIns="46790" anchor="t" anchorCtr="0" compatLnSpc="0">
            <a:spAutoFit/>
          </a:bodyPr>
          <a:lstStyle/>
          <a:p>
            <a:pPr>
              <a:lnSpc>
                <a:spcPct val="86000"/>
              </a:lnSpc>
              <a:spcBef>
                <a:spcPts val="799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Cada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matí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alumnes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han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presentar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-se  </a:t>
            </a:r>
            <a:r>
              <a:rPr lang="en-GB" sz="3200" u="sng" dirty="0" smtClean="0">
                <a:latin typeface="Times New Roman" pitchFamily="18"/>
                <a:ea typeface="Lucida Sans Unicode" pitchFamily="2"/>
                <a:cs typeface="Tahoma" pitchFamily="2"/>
              </a:rPr>
              <a:t>a </a:t>
            </a:r>
            <a:r>
              <a:rPr lang="en-GB" sz="3200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l’hora</a:t>
            </a:r>
            <a:r>
              <a:rPr lang="en-GB" sz="3200" u="sng" dirty="0" smtClean="0">
                <a:latin typeface="Times New Roman" pitchFamily="18"/>
                <a:ea typeface="Lucida Sans Unicode" pitchFamily="2"/>
                <a:cs typeface="Tahoma" pitchFamily="2"/>
              </a:rPr>
              <a:t> exacta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el punt </a:t>
            </a:r>
            <a:r>
              <a:rPr lang="en-GB" sz="3200" dirty="0">
                <a:latin typeface="Times New Roman" pitchFamily="18"/>
                <a:ea typeface="Lucida Sans Unicode" pitchFamily="2"/>
                <a:cs typeface="Tahoma" pitchFamily="2"/>
              </a:rPr>
              <a:t>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trobada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>
                <a:latin typeface="Times New Roman" pitchFamily="18"/>
                <a:ea typeface="Lucida Sans Unicode" pitchFamily="2"/>
                <a:cs typeface="Tahoma" pitchFamily="2"/>
              </a:rPr>
              <a:t>(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davant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del </a:t>
            </a:r>
            <a:r>
              <a:rPr lang="en-GB" sz="3200" i="1" dirty="0" err="1" smtClean="0">
                <a:latin typeface="Times New Roman" pitchFamily="18"/>
                <a:ea typeface="Lucida Sans Unicode" pitchFamily="2"/>
                <a:cs typeface="Tahoma" pitchFamily="2"/>
              </a:rPr>
              <a:t>collège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)</a:t>
            </a:r>
          </a:p>
          <a:p>
            <a:pPr>
              <a:lnSpc>
                <a:spcPct val="86000"/>
              </a:lnSpc>
              <a:spcBef>
                <a:spcPts val="799"/>
              </a:spcBef>
              <a:buClr>
                <a:srgbClr val="A50021"/>
              </a:buClr>
              <a:buSzPct val="60000"/>
            </a:pPr>
            <a:endParaRPr lang="en-GB" sz="32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86000"/>
              </a:lnSpc>
              <a:spcBef>
                <a:spcPts val="799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Igualment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sempre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que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tinguin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una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estona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descans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hauran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tornar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puntuals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al punt 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quedada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acordat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pels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professors. </a:t>
            </a:r>
          </a:p>
          <a:p>
            <a:pPr>
              <a:lnSpc>
                <a:spcPct val="86000"/>
              </a:lnSpc>
              <a:spcBef>
                <a:spcPts val="799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endParaRPr lang="en-GB" sz="32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86000"/>
              </a:lnSpc>
              <a:spcBef>
                <a:spcPts val="799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retards,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especialment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casos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reincidència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seran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sancionats</a:t>
            </a:r>
            <a:endParaRPr lang="en-GB" sz="3200" dirty="0" smtClean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86000"/>
              </a:lnSpc>
              <a:spcBef>
                <a:spcPts val="799"/>
              </a:spcBef>
              <a:buClr>
                <a:srgbClr val="A50021"/>
              </a:buClr>
              <a:buSzPct val="60000"/>
            </a:pPr>
            <a:r>
              <a:rPr lang="en-GB" sz="3200" dirty="0" smtClean="0">
                <a:solidFill>
                  <a:srgbClr val="A50021"/>
                </a:solidFill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endParaRPr lang="en-GB" sz="3200" dirty="0">
              <a:solidFill>
                <a:srgbClr val="A50021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0" y="406400"/>
            <a:ext cx="9070975" cy="840083"/>
          </a:xfrm>
        </p:spPr>
        <p:txBody>
          <a:bodyPr wrap="square" lIns="89982" tIns="46790" rIns="89982" bIns="46790" anchorCtr="0">
            <a:spAutoFit/>
          </a:bodyPr>
          <a:lstStyle>
            <a:defPPr lvl="0">
              <a:buClr>
                <a:srgbClr val="FFFDD1"/>
              </a:buClr>
              <a:buSzPct val="100000"/>
              <a:buFont typeface="Times New Roman" pitchFamily="18"/>
              <a:buNone/>
            </a:defPPr>
            <a:lvl1pPr lvl="0">
              <a:buClr>
                <a:srgbClr val="FFFDD1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95000"/>
              </a:lnSpc>
              <a:buNone/>
            </a:pPr>
            <a:r>
              <a:rPr lang="en-GB" dirty="0" err="1" smtClean="0"/>
              <a:t>Viatge</a:t>
            </a:r>
            <a:r>
              <a:rPr lang="en-GB" dirty="0" smtClean="0"/>
              <a:t> </a:t>
            </a:r>
            <a:r>
              <a:rPr lang="en-GB" dirty="0"/>
              <a:t>= </a:t>
            </a:r>
            <a:r>
              <a:rPr lang="en-GB" dirty="0" err="1" smtClean="0"/>
              <a:t>Llibertat</a:t>
            </a:r>
            <a:r>
              <a:rPr lang="en-GB" dirty="0" smtClean="0"/>
              <a:t>(?)</a:t>
            </a:r>
            <a:r>
              <a:rPr lang="en-GB" dirty="0"/>
              <a:t>‏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504000" y="1434933"/>
            <a:ext cx="9360848" cy="5818946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6790" rIns="89982" bIns="46790" anchor="t" anchorCtr="0" compatLnSpc="0">
            <a:spAutoFit/>
          </a:bodyPr>
          <a:lstStyle/>
          <a:p>
            <a:pPr>
              <a:lnSpc>
                <a:spcPct val="86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Estar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lluny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casa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seva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no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vol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dir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llibertat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per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fer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tot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allò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que no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fa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habitualment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.</a:t>
            </a:r>
            <a:endParaRPr lang="en-GB" sz="32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86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Seguirem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posant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sancions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avisarem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als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pares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mares.</a:t>
            </a:r>
            <a:endParaRPr lang="en-GB" sz="32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86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u="sng" dirty="0" smtClean="0">
                <a:latin typeface="Times New Roman" pitchFamily="18"/>
                <a:ea typeface="Lucida Sans Unicode" pitchFamily="2"/>
                <a:cs typeface="Tahoma" pitchFamily="2"/>
              </a:rPr>
              <a:t>El </a:t>
            </a:r>
            <a:r>
              <a:rPr lang="en-GB" sz="3200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tabac</a:t>
            </a:r>
            <a:r>
              <a:rPr lang="en-GB" sz="3200" u="sng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l’alcohol</a:t>
            </a:r>
            <a:r>
              <a:rPr lang="en-GB" sz="3200" u="sng" dirty="0" smtClean="0">
                <a:latin typeface="Times New Roman" pitchFamily="18"/>
                <a:ea typeface="Lucida Sans Unicode" pitchFamily="2"/>
                <a:cs typeface="Tahoma" pitchFamily="2"/>
              </a:rPr>
              <a:t> i drogues… </a:t>
            </a:r>
            <a:r>
              <a:rPr lang="en-GB" sz="3200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recordem</a:t>
            </a:r>
            <a:r>
              <a:rPr lang="en-GB" sz="3200" u="sng" dirty="0" smtClean="0">
                <a:latin typeface="Times New Roman" pitchFamily="18"/>
                <a:ea typeface="Lucida Sans Unicode" pitchFamily="2"/>
                <a:cs typeface="Tahoma" pitchFamily="2"/>
              </a:rPr>
              <a:t> un cop </a:t>
            </a:r>
            <a:r>
              <a:rPr lang="en-GB" sz="3200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més</a:t>
            </a:r>
            <a:r>
              <a:rPr lang="en-GB" sz="3200" u="sng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que</a:t>
            </a:r>
            <a:r>
              <a:rPr lang="en-GB" sz="3200" u="sng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estan</a:t>
            </a:r>
            <a:r>
              <a:rPr lang="en-GB" sz="3200" u="sng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estrictament</a:t>
            </a:r>
            <a:r>
              <a:rPr lang="en-GB" sz="3200" u="sng" dirty="0" smtClean="0">
                <a:latin typeface="Times New Roman" pitchFamily="18"/>
                <a:ea typeface="Lucida Sans Unicode" pitchFamily="2"/>
                <a:cs typeface="Tahoma" pitchFamily="2"/>
              </a:rPr>
              <a:t> prohibits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!!</a:t>
            </a:r>
            <a:endParaRPr lang="en-GB" sz="32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86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32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alumnes</a:t>
            </a:r>
            <a:r>
              <a:rPr lang="en-GB" sz="32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estan</a:t>
            </a:r>
            <a:r>
              <a:rPr lang="en-GB" sz="32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sota</a:t>
            </a:r>
            <a:r>
              <a:rPr lang="en-GB" sz="32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b="1" u="sng" dirty="0">
                <a:latin typeface="Times New Roman" pitchFamily="18"/>
                <a:ea typeface="Lucida Sans Unicode" pitchFamily="2"/>
                <a:cs typeface="Tahoma" pitchFamily="2"/>
              </a:rPr>
              <a:t>la </a:t>
            </a:r>
            <a:r>
              <a:rPr lang="en-GB" sz="32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responsabilitat</a:t>
            </a:r>
            <a:r>
              <a:rPr lang="en-GB" sz="32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 TOTAL </a:t>
            </a:r>
            <a:r>
              <a:rPr lang="en-GB" sz="32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dels</a:t>
            </a:r>
            <a:r>
              <a:rPr lang="en-GB" sz="32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 professors </a:t>
            </a:r>
            <a:r>
              <a:rPr lang="en-GB" sz="32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accompanyants</a:t>
            </a:r>
            <a:r>
              <a:rPr lang="en-GB" sz="32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durant</a:t>
            </a:r>
            <a:r>
              <a:rPr lang="en-GB" sz="32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 el </a:t>
            </a:r>
            <a:r>
              <a:rPr lang="en-GB" sz="32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dia</a:t>
            </a:r>
            <a:r>
              <a:rPr lang="en-GB" sz="32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2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 per </a:t>
            </a:r>
            <a:r>
              <a:rPr lang="en-GB" sz="32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tant</a:t>
            </a:r>
            <a:r>
              <a:rPr lang="en-GB" sz="32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32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han</a:t>
            </a:r>
            <a:r>
              <a:rPr lang="en-GB" sz="32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d’obeir</a:t>
            </a:r>
            <a:r>
              <a:rPr lang="en-GB" sz="32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. </a:t>
            </a:r>
            <a:endParaRPr lang="en-GB" sz="3200" b="1" u="sng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86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A la nit </a:t>
            </a:r>
            <a:r>
              <a:rPr lang="en-GB" sz="32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2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 el cap de </a:t>
            </a:r>
            <a:r>
              <a:rPr lang="en-GB" sz="32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setmana</a:t>
            </a:r>
            <a:r>
              <a:rPr lang="en-GB" sz="32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estaran</a:t>
            </a:r>
            <a:r>
              <a:rPr lang="en-GB" sz="32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sota</a:t>
            </a:r>
            <a:r>
              <a:rPr lang="en-GB" sz="32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 la </a:t>
            </a:r>
            <a:r>
              <a:rPr lang="en-GB" sz="32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responsabilitat</a:t>
            </a:r>
            <a:r>
              <a:rPr lang="en-GB" sz="32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 de la </a:t>
            </a:r>
            <a:r>
              <a:rPr lang="en-GB" sz="32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família</a:t>
            </a:r>
            <a:r>
              <a:rPr lang="en-GB" sz="32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acollidora</a:t>
            </a:r>
            <a:r>
              <a:rPr lang="en-GB" sz="32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, que </a:t>
            </a:r>
            <a:r>
              <a:rPr lang="en-GB" sz="32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ens</a:t>
            </a:r>
            <a:r>
              <a:rPr lang="en-GB" sz="32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informarà</a:t>
            </a:r>
            <a:r>
              <a:rPr lang="en-GB" sz="32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si</a:t>
            </a:r>
            <a:r>
              <a:rPr lang="en-GB" sz="32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 hi </a:t>
            </a:r>
            <a:r>
              <a:rPr lang="en-GB" sz="32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hagués</a:t>
            </a:r>
            <a:r>
              <a:rPr lang="en-GB" sz="32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b="1" u="sng" dirty="0" err="1" smtClean="0">
                <a:latin typeface="Times New Roman" pitchFamily="18"/>
                <a:ea typeface="Lucida Sans Unicode" pitchFamily="2"/>
                <a:cs typeface="Tahoma" pitchFamily="2"/>
              </a:rPr>
              <a:t>algun</a:t>
            </a:r>
            <a:r>
              <a:rPr lang="en-GB" sz="3200" b="1" u="sng" dirty="0" smtClean="0">
                <a:latin typeface="Times New Roman" pitchFamily="18"/>
                <a:ea typeface="Lucida Sans Unicode" pitchFamily="2"/>
                <a:cs typeface="Tahoma" pitchFamily="2"/>
              </a:rPr>
              <a:t> incident.</a:t>
            </a:r>
            <a:endParaRPr lang="en-GB" sz="3200" b="1" u="sng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86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dirty="0">
                <a:latin typeface="Times New Roman" pitchFamily="18"/>
                <a:ea typeface="Lucida Sans Unicode" pitchFamily="2"/>
                <a:cs typeface="Tahoma" pitchFamily="2"/>
              </a:rPr>
              <a:t>La 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nota </a:t>
            </a:r>
            <a:r>
              <a:rPr lang="en-GB" sz="3200" dirty="0">
                <a:latin typeface="Times New Roman" pitchFamily="18"/>
                <a:ea typeface="Lucida Sans Unicode" pitchFamily="2"/>
                <a:cs typeface="Tahoma" pitchFamily="2"/>
              </a:rPr>
              <a:t>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comportament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sancionarà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o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recompensarà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l’actitud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>
                <a:latin typeface="Times New Roman" pitchFamily="18"/>
                <a:ea typeface="Lucida Sans Unicode" pitchFamily="2"/>
                <a:cs typeface="Tahoma" pitchFamily="2"/>
              </a:rPr>
              <a:t>de 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tots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alumnes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durant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el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viatge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…</a:t>
            </a:r>
            <a:endParaRPr lang="en-GB" sz="3200" dirty="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0" y="179437"/>
            <a:ext cx="9648824" cy="620792"/>
          </a:xfrm>
        </p:spPr>
        <p:txBody>
          <a:bodyPr wrap="square" lIns="89982" tIns="46790" rIns="89982" bIns="46790" anchorCtr="0">
            <a:spAutoFit/>
          </a:bodyPr>
          <a:lstStyle>
            <a:defPPr lvl="0">
              <a:buClr>
                <a:srgbClr val="FFFDD1"/>
              </a:buClr>
              <a:buSzPct val="100000"/>
              <a:buFont typeface="Times New Roman" pitchFamily="18"/>
              <a:buNone/>
            </a:defPPr>
            <a:lvl1pPr lvl="0">
              <a:buClr>
                <a:srgbClr val="FFFDD1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95000"/>
              </a:lnSpc>
              <a:buNone/>
            </a:pPr>
            <a:r>
              <a:rPr lang="en-GB" sz="3600" dirty="0" err="1" smtClean="0"/>
              <a:t>Recordatoris</a:t>
            </a:r>
            <a:r>
              <a:rPr lang="en-GB" sz="3600" dirty="0" smtClean="0"/>
              <a:t> </a:t>
            </a:r>
            <a:r>
              <a:rPr lang="en-GB" sz="3600" dirty="0" smtClean="0"/>
              <a:t>a </a:t>
            </a:r>
            <a:r>
              <a:rPr lang="en-GB" sz="3600" dirty="0" err="1" smtClean="0"/>
              <a:t>l’hora</a:t>
            </a:r>
            <a:r>
              <a:rPr lang="en-GB" sz="3600" dirty="0" smtClean="0"/>
              <a:t> de </a:t>
            </a:r>
            <a:r>
              <a:rPr lang="en-GB" sz="3600" dirty="0" err="1" smtClean="0"/>
              <a:t>preparar</a:t>
            </a:r>
            <a:r>
              <a:rPr lang="en-GB" sz="3600" dirty="0" smtClean="0"/>
              <a:t> la </a:t>
            </a:r>
            <a:r>
              <a:rPr lang="en-GB" sz="3600" dirty="0" err="1" smtClean="0"/>
              <a:t>maleta</a:t>
            </a:r>
            <a:endParaRPr lang="en-GB" sz="3600" dirty="0"/>
          </a:p>
        </p:txBody>
      </p:sp>
      <p:sp>
        <p:nvSpPr>
          <p:cNvPr id="3" name="2 CuadroTexto"/>
          <p:cNvSpPr txBox="1"/>
          <p:nvPr/>
        </p:nvSpPr>
        <p:spPr>
          <a:xfrm>
            <a:off x="396647" y="971525"/>
            <a:ext cx="9756233" cy="6191804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6790" rIns="89982" bIns="46790" anchor="t" anchorCtr="0" compatLnSpc="0">
            <a:spAutoFit/>
          </a:bodyPr>
          <a:lstStyle/>
          <a:p>
            <a:pPr>
              <a:lnSpc>
                <a:spcPct val="95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Diners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en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efectiu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(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però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no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massa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!)</a:t>
            </a:r>
          </a:p>
          <a:p>
            <a:pPr>
              <a:lnSpc>
                <a:spcPct val="95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Medicaments que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pugui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necessitar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un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necesser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viatge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amb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tot el material personal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d’higiene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(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raspall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dents,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dentifrici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una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pinta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un gel 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dutxa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tàmpax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etc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)</a:t>
            </a:r>
          </a:p>
          <a:p>
            <a:pPr>
              <a:lnSpc>
                <a:spcPct val="95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Roba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d’abric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(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serem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al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Mediterrani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però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és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el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mes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gener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!) </a:t>
            </a:r>
            <a:r>
              <a:rPr lang="en-GB" sz="3200" dirty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roba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interior per 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tota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la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setmana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.</a:t>
            </a:r>
          </a:p>
          <a:p>
            <a:pPr>
              <a:lnSpc>
                <a:spcPct val="95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Sabates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còmodes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preferiblement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bambes</a:t>
            </a:r>
            <a:endParaRPr lang="en-GB" sz="3200" dirty="0" smtClean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95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Un petit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detall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per a la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família</a:t>
            </a:r>
            <a:endParaRPr lang="en-GB" sz="3200" dirty="0" smtClean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95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Una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càmera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fotos</a:t>
            </a:r>
            <a:r>
              <a:rPr lang="en-GB" sz="32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o el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mòbil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per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fer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moltes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fotos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!</a:t>
            </a:r>
          </a:p>
          <a:p>
            <a:pPr>
              <a:lnSpc>
                <a:spcPct val="95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L’adreça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 la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seva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família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i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amics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per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enviar-los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postals</a:t>
            </a:r>
            <a:endParaRPr lang="en-GB" sz="3200" dirty="0" smtClean="0">
              <a:latin typeface="Times New Roman" pitchFamily="18"/>
              <a:ea typeface="Lucida Sans Unicode" pitchFamily="2"/>
              <a:cs typeface="Tahoma" pitchFamily="2"/>
            </a:endParaRPr>
          </a:p>
          <a:p>
            <a:pPr>
              <a:lnSpc>
                <a:spcPct val="95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El dossier del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viatge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bolis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diccionari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…</a:t>
            </a:r>
          </a:p>
          <a:p>
            <a:pPr>
              <a:lnSpc>
                <a:spcPct val="95000"/>
              </a:lnSpc>
              <a:spcBef>
                <a:spcPts val="697"/>
              </a:spcBef>
              <a:buClr>
                <a:srgbClr val="A50021"/>
              </a:buClr>
              <a:buSzPct val="60000"/>
              <a:buFont typeface="Wingdings" pitchFamily="2"/>
              <a:buChar char=""/>
            </a:pP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Una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bossa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pícnic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per al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dia</a:t>
            </a:r>
            <a:r>
              <a:rPr lang="en-GB" sz="3200" dirty="0" smtClean="0">
                <a:latin typeface="Times New Roman" pitchFamily="18"/>
                <a:ea typeface="Lucida Sans Unicode" pitchFamily="2"/>
                <a:cs typeface="Tahoma" pitchFamily="2"/>
              </a:rPr>
              <a:t> del </a:t>
            </a:r>
            <a:r>
              <a:rPr lang="en-GB" sz="3200" dirty="0" err="1" smtClean="0">
                <a:latin typeface="Times New Roman" pitchFamily="18"/>
                <a:ea typeface="Lucida Sans Unicode" pitchFamily="2"/>
                <a:cs typeface="Tahoma" pitchFamily="2"/>
              </a:rPr>
              <a:t>viatge</a:t>
            </a:r>
            <a:endParaRPr lang="en-GB" sz="3200" dirty="0" smtClean="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144982" y="4283893"/>
            <a:ext cx="9071794" cy="1527194"/>
          </a:xfrm>
        </p:spPr>
        <p:txBody>
          <a:bodyPr wrap="square" lIns="89982" tIns="46790" rIns="89982" bIns="46790" anchorCtr="0">
            <a:spAutoFit/>
          </a:bodyPr>
          <a:lstStyle>
            <a:defPPr lvl="0">
              <a:buClr>
                <a:srgbClr val="FFFDD1"/>
              </a:buClr>
              <a:buSzPct val="100000"/>
              <a:buFont typeface="Times New Roman" pitchFamily="18"/>
              <a:buNone/>
            </a:defPPr>
            <a:lvl1pPr lvl="0">
              <a:buClr>
                <a:srgbClr val="FFFDD1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95000"/>
              </a:lnSpc>
              <a:buNone/>
            </a:pPr>
            <a:r>
              <a:rPr lang="en-GB" sz="4900" i="1" dirty="0"/>
              <a:t/>
            </a:r>
            <a:br>
              <a:rPr lang="en-GB" sz="4900" i="1" dirty="0"/>
            </a:br>
            <a:r>
              <a:rPr lang="en-GB" sz="4900" i="1" dirty="0" err="1" smtClean="0"/>
              <a:t>Merci</a:t>
            </a:r>
            <a:r>
              <a:rPr lang="en-GB" sz="4900" i="1" dirty="0" smtClean="0"/>
              <a:t> pour </a:t>
            </a:r>
            <a:r>
              <a:rPr lang="en-GB" sz="4900" i="1" dirty="0" err="1" smtClean="0"/>
              <a:t>votre</a:t>
            </a:r>
            <a:r>
              <a:rPr lang="en-GB" sz="4900" i="1" dirty="0" smtClean="0"/>
              <a:t> attention</a:t>
            </a:r>
            <a:r>
              <a:rPr lang="en-GB" sz="4900" dirty="0" smtClean="0"/>
              <a:t>!</a:t>
            </a:r>
            <a:endParaRPr lang="en-GB" sz="4900" dirty="0"/>
          </a:p>
        </p:txBody>
      </p:sp>
      <p:sp>
        <p:nvSpPr>
          <p:cNvPr id="3" name="2 Subtítulo"/>
          <p:cNvSpPr txBox="1">
            <a:spLocks noGrp="1"/>
          </p:cNvSpPr>
          <p:nvPr>
            <p:ph type="subTitle" idx="4294967295"/>
          </p:nvPr>
        </p:nvSpPr>
        <p:spPr>
          <a:xfrm>
            <a:off x="0" y="4725420"/>
            <a:ext cx="10079038" cy="1853437"/>
          </a:xfrm>
        </p:spPr>
        <p:txBody>
          <a:bodyPr wrap="square" lIns="89982" tIns="46790" rIns="89982" bIns="46790" anchor="t" anchorCtr="0">
            <a:spAutoFit/>
          </a:bodyPr>
          <a:lstStyle>
            <a:defPPr lvl="0">
              <a:buClr>
                <a:srgbClr val="A50021"/>
              </a:buClr>
              <a:buSzPct val="60000"/>
              <a:buFont typeface="Wingdings" pitchFamily="2"/>
              <a:buNone/>
            </a:defPPr>
            <a:lvl1pPr lvl="0">
              <a:buClr>
                <a:srgbClr val="A50021"/>
              </a:buClr>
              <a:buSzPct val="60000"/>
              <a:buFont typeface="Wingdings" pitchFamily="2"/>
              <a:buChar char=""/>
            </a:lvl1pPr>
            <a:lvl2pPr lvl="1">
              <a:buClr>
                <a:srgbClr val="FFFDD1"/>
              </a:buClr>
              <a:buSzPct val="60000"/>
              <a:buFont typeface="Wingdings" pitchFamily="2"/>
              <a:buChar char=""/>
            </a:lvl2pPr>
            <a:lvl3pPr lvl="2">
              <a:buClr>
                <a:srgbClr val="666633"/>
              </a:buClr>
              <a:buSzPct val="60000"/>
              <a:buFont typeface="Wingdings" pitchFamily="2"/>
              <a:buChar char=""/>
            </a:lvl3pPr>
            <a:lvl4pPr lvl="3">
              <a:buClr>
                <a:srgbClr val="FFFFFF"/>
              </a:buClr>
              <a:buSzPct val="60000"/>
              <a:buFont typeface="Wingdings" pitchFamily="2"/>
              <a:buChar char=""/>
            </a:lvl4pPr>
            <a:lvl5pPr lvl="4">
              <a:buClr>
                <a:srgbClr val="A50021"/>
              </a:buClr>
              <a:buSzPct val="60000"/>
              <a:buFont typeface="Wingdings" pitchFamily="2"/>
              <a:buChar char=""/>
            </a:lvl5pPr>
            <a:lvl6pPr lvl="5">
              <a:buClr>
                <a:srgbClr val="A50021"/>
              </a:buClr>
              <a:buSzPct val="60000"/>
              <a:buFont typeface="Wingdings" pitchFamily="2"/>
              <a:buChar char=""/>
            </a:lvl6pPr>
            <a:lvl7pPr lvl="6">
              <a:buClr>
                <a:srgbClr val="A50021"/>
              </a:buClr>
              <a:buSzPct val="60000"/>
              <a:buFont typeface="Wingdings" pitchFamily="2"/>
              <a:buChar char=""/>
            </a:lvl7pPr>
            <a:lvl8pPr lvl="7">
              <a:buClr>
                <a:srgbClr val="A50021"/>
              </a:buClr>
              <a:buSzPct val="60000"/>
              <a:buFont typeface="Wingdings" pitchFamily="2"/>
              <a:buChar char=""/>
            </a:lvl8pPr>
            <a:lvl9pPr lvl="8">
              <a:buClr>
                <a:srgbClr val="A50021"/>
              </a:buClr>
              <a:buSzPct val="60000"/>
              <a:buFont typeface="Wingdings" pitchFamily="2"/>
              <a:buChar char=""/>
            </a:lvl9pPr>
          </a:lstStyle>
          <a:p>
            <a:pPr marL="457105" indent="0" algn="ctr">
              <a:lnSpc>
                <a:spcPct val="95000"/>
              </a:lnSpc>
              <a:buNone/>
              <a:tabLst>
                <a:tab pos="457105" algn="l"/>
                <a:tab pos="905932" algn="l"/>
                <a:tab pos="1355118" algn="l"/>
                <a:tab pos="1804306" algn="l"/>
                <a:tab pos="2253493" algn="l"/>
                <a:tab pos="2702680" algn="l"/>
                <a:tab pos="3151866" algn="l"/>
                <a:tab pos="3601053" algn="l"/>
                <a:tab pos="4050240" algn="l"/>
                <a:tab pos="4499427" algn="l"/>
                <a:tab pos="4948613" algn="l"/>
                <a:tab pos="5397799" algn="l"/>
                <a:tab pos="5846987" algn="l"/>
                <a:tab pos="6296174" algn="l"/>
                <a:tab pos="6745362" algn="l"/>
                <a:tab pos="7194548" algn="l"/>
                <a:tab pos="7643735" algn="l"/>
                <a:tab pos="8092922" algn="l"/>
                <a:tab pos="8542109" algn="l"/>
                <a:tab pos="8991295" algn="l"/>
                <a:tab pos="9440482" algn="l"/>
              </a:tabLst>
            </a:pPr>
            <a:endParaRPr lang="en-GB" dirty="0">
              <a:solidFill>
                <a:srgbClr val="A50021"/>
              </a:solidFill>
            </a:endParaRPr>
          </a:p>
          <a:p>
            <a:pPr marL="457105" indent="0" algn="ctr">
              <a:lnSpc>
                <a:spcPct val="95000"/>
              </a:lnSpc>
              <a:buNone/>
              <a:tabLst>
                <a:tab pos="457105" algn="l"/>
                <a:tab pos="905932" algn="l"/>
                <a:tab pos="1355118" algn="l"/>
                <a:tab pos="1804306" algn="l"/>
                <a:tab pos="2253493" algn="l"/>
                <a:tab pos="2702680" algn="l"/>
                <a:tab pos="3151866" algn="l"/>
                <a:tab pos="3601053" algn="l"/>
                <a:tab pos="4050240" algn="l"/>
                <a:tab pos="4499427" algn="l"/>
                <a:tab pos="4948613" algn="l"/>
                <a:tab pos="5397799" algn="l"/>
                <a:tab pos="5846987" algn="l"/>
                <a:tab pos="6296174" algn="l"/>
                <a:tab pos="6745362" algn="l"/>
                <a:tab pos="7194548" algn="l"/>
                <a:tab pos="7643735" algn="l"/>
                <a:tab pos="8092922" algn="l"/>
                <a:tab pos="8542109" algn="l"/>
                <a:tab pos="8991295" algn="l"/>
                <a:tab pos="9440482" algn="l"/>
              </a:tabLst>
            </a:pPr>
            <a:endParaRPr lang="en-GB" dirty="0">
              <a:solidFill>
                <a:srgbClr val="A50021"/>
              </a:solidFill>
            </a:endParaRPr>
          </a:p>
          <a:p>
            <a:pPr marL="457105" indent="0" algn="ctr">
              <a:lnSpc>
                <a:spcPct val="95000"/>
              </a:lnSpc>
              <a:buNone/>
              <a:tabLst>
                <a:tab pos="457105" algn="l"/>
                <a:tab pos="905932" algn="l"/>
                <a:tab pos="1355118" algn="l"/>
                <a:tab pos="1804306" algn="l"/>
                <a:tab pos="2253493" algn="l"/>
                <a:tab pos="2702680" algn="l"/>
                <a:tab pos="3151866" algn="l"/>
                <a:tab pos="3601053" algn="l"/>
                <a:tab pos="4050240" algn="l"/>
                <a:tab pos="4499427" algn="l"/>
                <a:tab pos="4948613" algn="l"/>
                <a:tab pos="5397799" algn="l"/>
                <a:tab pos="5846987" algn="l"/>
                <a:tab pos="6296174" algn="l"/>
                <a:tab pos="6745362" algn="l"/>
                <a:tab pos="7194548" algn="l"/>
                <a:tab pos="7643735" algn="l"/>
                <a:tab pos="8092922" algn="l"/>
                <a:tab pos="8542109" algn="l"/>
                <a:tab pos="8991295" algn="l"/>
                <a:tab pos="9440482" algn="l"/>
              </a:tabLst>
            </a:pPr>
            <a:endParaRPr lang="en-GB" dirty="0">
              <a:solidFill>
                <a:srgbClr val="A50021"/>
              </a:solidFill>
            </a:endParaRPr>
          </a:p>
          <a:p>
            <a:pPr marL="0" indent="0" algn="ctr">
              <a:buNone/>
              <a:tabLst>
                <a:tab pos="0" algn="l"/>
                <a:tab pos="448826" algn="l"/>
                <a:tab pos="898013" algn="l"/>
                <a:tab pos="1347200" algn="l"/>
                <a:tab pos="1796387" algn="l"/>
                <a:tab pos="2245575" algn="l"/>
                <a:tab pos="2694762" algn="l"/>
                <a:tab pos="3143948" algn="l"/>
                <a:tab pos="3593135" algn="l"/>
                <a:tab pos="4042320" algn="l"/>
                <a:tab pos="4491509" algn="l"/>
                <a:tab pos="4940694" algn="l"/>
                <a:tab pos="5389882" algn="l"/>
                <a:tab pos="5839069" algn="l"/>
                <a:tab pos="6288256" algn="l"/>
                <a:tab pos="6737444" algn="l"/>
                <a:tab pos="7186630" algn="l"/>
                <a:tab pos="7635817" algn="l"/>
                <a:tab pos="8085002" algn="l"/>
                <a:tab pos="8534191" algn="l"/>
                <a:tab pos="8983377" algn="l"/>
              </a:tabLst>
            </a:pPr>
            <a:endParaRPr lang="en-GB" b="1" dirty="0">
              <a:solidFill>
                <a:srgbClr val="A5002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92" y="430463"/>
            <a:ext cx="4968552" cy="4339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9832" y="615784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i="1" dirty="0"/>
              <a:t>« Pour chaque langue que l’on parle, on vit une nouvelle vie. Celui qui ne connaît qu’une seule langue ne vit qu’une seule fois » </a:t>
            </a:r>
            <a:r>
              <a:rPr lang="fr-FR" b="1" i="1" dirty="0" smtClean="0"/>
              <a:t> </a:t>
            </a:r>
            <a:r>
              <a:rPr lang="fr-FR" b="1" dirty="0" smtClean="0"/>
              <a:t>(proverbe tchèque)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15776" y="180002"/>
            <a:ext cx="9721081" cy="5517154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4991" rIns="89982" bIns="44991" anchorCtr="0" compatLnSpc="0">
            <a:spAutoFit/>
          </a:bodyPr>
          <a:lstStyle/>
          <a:p>
            <a:pPr hangingPunct="0"/>
            <a:endParaRPr lang="fr-FR" sz="2800" dirty="0">
              <a:latin typeface="Arial" pitchFamily="18"/>
              <a:ea typeface="Lucida Sans Unicode" pitchFamily="2"/>
              <a:cs typeface="Tahoma" pitchFamily="2"/>
            </a:endParaRPr>
          </a:p>
          <a:p>
            <a:pPr hangingPunct="0"/>
            <a:endParaRPr lang="fr-FR" sz="2800" dirty="0">
              <a:latin typeface="Arial" pitchFamily="18"/>
              <a:ea typeface="Lucida Sans Unicode" pitchFamily="2"/>
              <a:cs typeface="Tahoma" pitchFamily="2"/>
            </a:endParaRPr>
          </a:p>
          <a:p>
            <a:pPr hangingPunct="0"/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El </a:t>
            </a:r>
            <a:r>
              <a:rPr lang="fr-FR" sz="2400" b="1" dirty="0">
                <a:latin typeface="Arial" pitchFamily="18"/>
                <a:ea typeface="Lucida Sans Unicode" pitchFamily="2"/>
                <a:cs typeface="Tahoma" pitchFamily="2"/>
              </a:rPr>
              <a:t>Collège Roland Garros 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es un centre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públic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d’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educació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secundària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que es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troba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en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ple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centre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ciutat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de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Niça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. En el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curs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actual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compta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amb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una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mica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més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de 650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alumnes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, </a:t>
            </a:r>
            <a:r>
              <a:rPr lang="fr-FR" sz="2400" dirty="0" err="1">
                <a:latin typeface="Arial" pitchFamily="18"/>
                <a:ea typeface="Lucida Sans Unicode" pitchFamily="2"/>
                <a:cs typeface="Tahoma" pitchFamily="2"/>
              </a:rPr>
              <a:t>repartits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en 24 </a:t>
            </a:r>
            <a:r>
              <a:rPr lang="fr-FR" sz="2400" dirty="0" err="1" smtClean="0">
                <a:latin typeface="Arial" pitchFamily="18"/>
                <a:ea typeface="Lucida Sans Unicode" pitchFamily="2"/>
                <a:cs typeface="Tahoma" pitchFamily="2"/>
              </a:rPr>
              <a:t>grups</a:t>
            </a:r>
            <a:r>
              <a:rPr lang="fr-FR" sz="2400" dirty="0" smtClean="0">
                <a:latin typeface="Arial" pitchFamily="18"/>
                <a:ea typeface="Lucida Sans Unicode" pitchFamily="2"/>
                <a:cs typeface="Tahoma" pitchFamily="2"/>
              </a:rPr>
              <a:t>.</a:t>
            </a:r>
            <a:endParaRPr lang="fr-FR" sz="2400" dirty="0">
              <a:latin typeface="Arial" pitchFamily="18"/>
              <a:ea typeface="Lucida Sans Unicode" pitchFamily="2"/>
              <a:cs typeface="Tahoma" pitchFamily="2"/>
            </a:endParaRPr>
          </a:p>
          <a:p>
            <a:pPr hangingPunct="0"/>
            <a:endParaRPr lang="fr-FR" sz="2400" dirty="0">
              <a:latin typeface="Arial" pitchFamily="18"/>
              <a:ea typeface="Lucida Sans Unicode" pitchFamily="2"/>
              <a:cs typeface="Tahoma" pitchFamily="2"/>
            </a:endParaRPr>
          </a:p>
          <a:p>
            <a:pPr hangingPunct="0"/>
            <a:endParaRPr lang="fr-FR" sz="2400" dirty="0">
              <a:latin typeface="Arial" pitchFamily="18"/>
              <a:ea typeface="Lucida Sans Unicode" pitchFamily="2"/>
              <a:cs typeface="Tahoma" pitchFamily="2"/>
            </a:endParaRPr>
          </a:p>
          <a:p>
            <a:pPr hangingPunct="0"/>
            <a:endParaRPr lang="fr-FR" sz="2400" dirty="0">
              <a:latin typeface="Arial" pitchFamily="18"/>
              <a:ea typeface="Lucida Sans Unicode" pitchFamily="2"/>
              <a:cs typeface="Tahoma" pitchFamily="2"/>
            </a:endParaRPr>
          </a:p>
          <a:p>
            <a:pPr hangingPunct="0"/>
            <a:endParaRPr lang="fr-FR" sz="2400" dirty="0">
              <a:latin typeface="Arial" pitchFamily="18"/>
              <a:ea typeface="Lucida Sans Unicode" pitchFamily="2"/>
              <a:cs typeface="Tahoma" pitchFamily="2"/>
            </a:endParaRPr>
          </a:p>
          <a:p>
            <a:pPr hangingPunct="0"/>
            <a:endParaRPr lang="fr-FR" sz="2400" dirty="0">
              <a:latin typeface="Arial" pitchFamily="18"/>
              <a:ea typeface="Lucida Sans Unicode" pitchFamily="2"/>
              <a:cs typeface="Tahoma" pitchFamily="2"/>
            </a:endParaRPr>
          </a:p>
          <a:p>
            <a:pPr hangingPunct="0"/>
            <a:endParaRPr lang="fr-FR" sz="2400" dirty="0">
              <a:latin typeface="Arial" pitchFamily="18"/>
              <a:ea typeface="Lucida Sans Unicode" pitchFamily="2"/>
              <a:cs typeface="Tahoma" pitchFamily="2"/>
            </a:endParaRPr>
          </a:p>
          <a:p>
            <a:pPr hangingPunct="0"/>
            <a:endParaRPr lang="fr-FR" sz="2400" dirty="0">
              <a:latin typeface="Arial" pitchFamily="18"/>
              <a:ea typeface="Lucida Sans Unicode" pitchFamily="2"/>
              <a:cs typeface="Tahoma" pitchFamily="2"/>
            </a:endParaRPr>
          </a:p>
          <a:p>
            <a:pPr hangingPunct="0"/>
            <a:endParaRPr lang="fr-FR" sz="2400" dirty="0" smtClean="0">
              <a:latin typeface="Arial" pitchFamily="18"/>
              <a:ea typeface="Lucida Sans Unicode" pitchFamily="2"/>
              <a:cs typeface="Tahoma" pitchFamily="2"/>
            </a:endParaRPr>
          </a:p>
          <a:p>
            <a:pPr hangingPunct="0"/>
            <a:endParaRPr lang="fr-FR" sz="2400" dirty="0">
              <a:latin typeface="Arial" pitchFamily="18"/>
              <a:ea typeface="Lucida Sans Unicode" pitchFamily="2"/>
              <a:cs typeface="Tahoma" pitchFamily="2"/>
            </a:endParaRPr>
          </a:p>
          <a:p>
            <a:pPr lvl="0" algn="ctr" hangingPunct="0"/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Arial" pitchFamily="18"/>
                <a:ea typeface="Lucida Sans Unicode" pitchFamily="2"/>
                <a:cs typeface="Tahoma" pitchFamily="2"/>
                <a:hlinkClick r:id="rId3"/>
              </a:rPr>
              <a:t>http://www.ac-nice.fr/wrne/college-roland-garros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  <a:hlinkClick r:id="rId3"/>
              </a:rPr>
              <a:t>/</a:t>
            </a:r>
            <a:r>
              <a:rPr lang="fr-FR" sz="24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078" y="2860565"/>
            <a:ext cx="2885306" cy="1927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290" y="2843733"/>
            <a:ext cx="3018773" cy="192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34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31802" y="460215"/>
            <a:ext cx="9361041" cy="7817463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4991" rIns="89982" bIns="44991" anchorCtr="0" compatLnSpc="0">
            <a:spAutoFit/>
          </a:bodyPr>
          <a:lstStyle/>
          <a:p>
            <a:pPr hangingPunct="0"/>
            <a:endParaRPr lang="fr-FR" sz="2600" dirty="0">
              <a:latin typeface="Arial" pitchFamily="18"/>
              <a:ea typeface="Lucida Sans Unicode" pitchFamily="2"/>
              <a:cs typeface="Tahoma" pitchFamily="2"/>
            </a:endParaRPr>
          </a:p>
          <a:p>
            <a:pPr hangingPunct="0"/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Els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alumnes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francesos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d’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aquest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centre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tenen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classe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cada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dia de 8h a 12h,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dinen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a la cantina de 12h a 13h, i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tornen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a classe a la tarda fins a les 17h (excepte els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dimecres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que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tenen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la tarda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lliure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),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però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la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setmana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600" dirty="0" smtClean="0">
                <a:latin typeface="Arial" pitchFamily="18"/>
                <a:ea typeface="Lucida Sans Unicode" pitchFamily="2"/>
                <a:cs typeface="Tahoma" pitchFamily="2"/>
              </a:rPr>
              <a:t>de l’</a:t>
            </a:r>
            <a:r>
              <a:rPr lang="fr-FR" sz="2600" dirty="0" err="1" smtClean="0">
                <a:latin typeface="Arial" pitchFamily="18"/>
                <a:ea typeface="Lucida Sans Unicode" pitchFamily="2"/>
                <a:cs typeface="Tahoma" pitchFamily="2"/>
              </a:rPr>
              <a:t>intercanvi</a:t>
            </a:r>
            <a:r>
              <a:rPr lang="fr-FR" sz="2600" dirty="0" smtClean="0">
                <a:latin typeface="Arial" pitchFamily="18"/>
                <a:ea typeface="Lucida Sans Unicode" pitchFamily="2"/>
                <a:cs typeface="Tahoma" pitchFamily="2"/>
              </a:rPr>
              <a:t> en </a:t>
            </a:r>
            <a:r>
              <a:rPr lang="fr-FR" sz="2600" dirty="0" err="1" smtClean="0">
                <a:latin typeface="Arial" pitchFamily="18"/>
                <a:ea typeface="Lucida Sans Unicode" pitchFamily="2"/>
                <a:cs typeface="Tahoma" pitchFamily="2"/>
              </a:rPr>
              <a:t>què</a:t>
            </a:r>
            <a:r>
              <a:rPr lang="fr-FR" sz="26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serem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nosaltres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allí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(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del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30 de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gener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al 3 de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febrer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)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ens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alliberaran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les </a:t>
            </a:r>
            <a:r>
              <a:rPr lang="fr-FR" sz="2600" dirty="0" smtClean="0">
                <a:latin typeface="Arial" pitchFamily="18"/>
                <a:ea typeface="Lucida Sans Unicode" pitchFamily="2"/>
                <a:cs typeface="Tahoma" pitchFamily="2"/>
              </a:rPr>
              <a:t>tardes de </a:t>
            </a:r>
            <a:r>
              <a:rPr lang="fr-FR" sz="2600" dirty="0" err="1" smtClean="0">
                <a:latin typeface="Arial" pitchFamily="18"/>
                <a:ea typeface="Lucida Sans Unicode" pitchFamily="2"/>
                <a:cs typeface="Tahoma" pitchFamily="2"/>
              </a:rPr>
              <a:t>dilluns</a:t>
            </a:r>
            <a:r>
              <a:rPr lang="fr-FR" sz="2600" dirty="0" smtClean="0">
                <a:latin typeface="Arial" pitchFamily="18"/>
                <a:ea typeface="Lucida Sans Unicode" pitchFamily="2"/>
                <a:cs typeface="Tahoma" pitchFamily="2"/>
              </a:rPr>
              <a:t> i </a:t>
            </a:r>
            <a:r>
              <a:rPr lang="fr-FR" sz="2600" dirty="0" err="1" smtClean="0">
                <a:latin typeface="Arial" pitchFamily="18"/>
                <a:ea typeface="Lucida Sans Unicode" pitchFamily="2"/>
                <a:cs typeface="Tahoma" pitchFamily="2"/>
              </a:rPr>
              <a:t>dimarts</a:t>
            </a:r>
            <a:r>
              <a:rPr lang="fr-FR" sz="2600" dirty="0" smtClean="0">
                <a:latin typeface="Arial" pitchFamily="18"/>
                <a:ea typeface="Lucida Sans Unicode" pitchFamily="2"/>
                <a:cs typeface="Tahoma" pitchFamily="2"/>
              </a:rPr>
              <a:t> per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facilitar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les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activitats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600" dirty="0" err="1" smtClean="0">
                <a:latin typeface="Arial" pitchFamily="18"/>
                <a:ea typeface="Lucida Sans Unicode" pitchFamily="2"/>
                <a:cs typeface="Tahoma" pitchFamily="2"/>
              </a:rPr>
              <a:t>previstes</a:t>
            </a:r>
            <a:r>
              <a:rPr lang="fr-FR" sz="2600" dirty="0" smtClean="0">
                <a:latin typeface="Arial" pitchFamily="18"/>
                <a:ea typeface="Lucida Sans Unicode" pitchFamily="2"/>
                <a:cs typeface="Tahoma" pitchFamily="2"/>
              </a:rPr>
              <a:t> al centre de </a:t>
            </a:r>
            <a:r>
              <a:rPr lang="fr-FR" sz="2600" dirty="0" err="1" smtClean="0">
                <a:latin typeface="Arial" pitchFamily="18"/>
                <a:ea typeface="Lucida Sans Unicode" pitchFamily="2"/>
                <a:cs typeface="Tahoma" pitchFamily="2"/>
              </a:rPr>
              <a:t>Niça</a:t>
            </a:r>
            <a:r>
              <a:rPr lang="fr-FR" sz="2600" dirty="0" smtClean="0">
                <a:latin typeface="Arial" pitchFamily="18"/>
                <a:ea typeface="Lucida Sans Unicode" pitchFamily="2"/>
                <a:cs typeface="Tahoma" pitchFamily="2"/>
              </a:rPr>
              <a:t> d’</a:t>
            </a:r>
            <a:r>
              <a:rPr lang="fr-FR" sz="2600" dirty="0" err="1" smtClean="0">
                <a:latin typeface="Arial" pitchFamily="18"/>
                <a:ea typeface="Lucida Sans Unicode" pitchFamily="2"/>
                <a:cs typeface="Tahoma" pitchFamily="2"/>
              </a:rPr>
              <a:t>aquells</a:t>
            </a:r>
            <a:r>
              <a:rPr lang="fr-FR" sz="2600" dirty="0" smtClean="0">
                <a:latin typeface="Arial" pitchFamily="18"/>
                <a:ea typeface="Lucida Sans Unicode" pitchFamily="2"/>
                <a:cs typeface="Tahoma" pitchFamily="2"/>
              </a:rPr>
              <a:t> 2 dies, i </a:t>
            </a:r>
            <a:r>
              <a:rPr lang="fr-FR" sz="2600" dirty="0" err="1" smtClean="0">
                <a:latin typeface="Arial" pitchFamily="18"/>
                <a:ea typeface="Lucida Sans Unicode" pitchFamily="2"/>
                <a:cs typeface="Tahoma" pitchFamily="2"/>
              </a:rPr>
              <a:t>dijous</a:t>
            </a:r>
            <a:r>
              <a:rPr lang="fr-FR" sz="2600" dirty="0" smtClean="0">
                <a:latin typeface="Arial" pitchFamily="18"/>
                <a:ea typeface="Lucida Sans Unicode" pitchFamily="2"/>
                <a:cs typeface="Tahoma" pitchFamily="2"/>
              </a:rPr>
              <a:t> i </a:t>
            </a:r>
            <a:r>
              <a:rPr lang="fr-FR" sz="2600" dirty="0" err="1" smtClean="0">
                <a:latin typeface="Arial" pitchFamily="18"/>
                <a:ea typeface="Lucida Sans Unicode" pitchFamily="2"/>
                <a:cs typeface="Tahoma" pitchFamily="2"/>
              </a:rPr>
              <a:t>divendres</a:t>
            </a:r>
            <a:r>
              <a:rPr lang="fr-FR" sz="2600" dirty="0" smtClean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600" dirty="0" err="1" smtClean="0">
                <a:latin typeface="Arial" pitchFamily="18"/>
                <a:ea typeface="Lucida Sans Unicode" pitchFamily="2"/>
                <a:cs typeface="Tahoma" pitchFamily="2"/>
              </a:rPr>
              <a:t>tot</a:t>
            </a:r>
            <a:r>
              <a:rPr lang="fr-FR" sz="2600" dirty="0" smtClean="0">
                <a:latin typeface="Arial" pitchFamily="18"/>
                <a:ea typeface="Lucida Sans Unicode" pitchFamily="2"/>
                <a:cs typeface="Tahoma" pitchFamily="2"/>
              </a:rPr>
              <a:t> el dia per a les excursions de </a:t>
            </a:r>
            <a:r>
              <a:rPr lang="fr-FR" sz="2600" dirty="0" err="1" smtClean="0">
                <a:latin typeface="Arial" pitchFamily="18"/>
                <a:ea typeface="Lucida Sans Unicode" pitchFamily="2"/>
                <a:cs typeface="Tahoma" pitchFamily="2"/>
              </a:rPr>
              <a:t>Mònaco</a:t>
            </a:r>
            <a:r>
              <a:rPr lang="fr-FR" sz="2600" dirty="0" smtClean="0">
                <a:latin typeface="Arial" pitchFamily="18"/>
                <a:ea typeface="Lucida Sans Unicode" pitchFamily="2"/>
                <a:cs typeface="Tahoma" pitchFamily="2"/>
              </a:rPr>
              <a:t> i Cannes. </a:t>
            </a:r>
            <a:endParaRPr lang="fr-FR" sz="2600" dirty="0">
              <a:latin typeface="Arial" pitchFamily="18"/>
              <a:ea typeface="Lucida Sans Unicode" pitchFamily="2"/>
              <a:cs typeface="Tahoma" pitchFamily="2"/>
            </a:endParaRPr>
          </a:p>
          <a:p>
            <a:pPr hangingPunct="0"/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</a:p>
          <a:p>
            <a:pPr hangingPunct="0"/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Depenent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de la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sortida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, si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és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una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activitat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o visita a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Niça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, o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una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excursió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a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Mònaco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o Cannes,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tornarem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a la porta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del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centre a les 17h o 18h,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com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a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molt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tard, on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vindran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les </a:t>
            </a:r>
            <a:r>
              <a:rPr lang="fr-FR" sz="2600" dirty="0" err="1">
                <a:latin typeface="Arial" pitchFamily="18"/>
                <a:ea typeface="Lucida Sans Unicode" pitchFamily="2"/>
                <a:cs typeface="Tahoma" pitchFamily="2"/>
              </a:rPr>
              <a:t>famílies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a </a:t>
            </a:r>
            <a:r>
              <a:rPr lang="fr-FR" sz="2600" dirty="0" err="1" smtClean="0">
                <a:latin typeface="Arial" pitchFamily="18"/>
                <a:ea typeface="Lucida Sans Unicode" pitchFamily="2"/>
                <a:cs typeface="Tahoma" pitchFamily="2"/>
              </a:rPr>
              <a:t>recollir</a:t>
            </a:r>
            <a:r>
              <a:rPr lang="fr-FR" sz="2600" dirty="0" smtClean="0">
                <a:latin typeface="Arial" pitchFamily="18"/>
                <a:ea typeface="Lucida Sans Unicode" pitchFamily="2"/>
                <a:cs typeface="Tahoma" pitchFamily="2"/>
              </a:rPr>
              <a:t>-nos</a:t>
            </a:r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. </a:t>
            </a:r>
          </a:p>
          <a:p>
            <a:pPr hangingPunct="0"/>
            <a:r>
              <a:rPr lang="fr-FR" sz="2600" dirty="0">
                <a:latin typeface="Arial" pitchFamily="18"/>
                <a:ea typeface="Lucida Sans Unicode" pitchFamily="2"/>
                <a:cs typeface="Tahoma" pitchFamily="2"/>
              </a:rPr>
              <a:t> </a:t>
            </a:r>
          </a:p>
          <a:p>
            <a:pPr hangingPunct="0"/>
            <a:endParaRPr lang="fr-FR" sz="2600" dirty="0">
              <a:latin typeface="Arial" pitchFamily="18"/>
              <a:ea typeface="Lucida Sans Unicode" pitchFamily="2"/>
              <a:cs typeface="Tahoma" pitchFamily="2"/>
            </a:endParaRPr>
          </a:p>
          <a:p>
            <a:pPr hangingPunct="0"/>
            <a:endParaRPr lang="fr-FR" sz="2600" dirty="0">
              <a:latin typeface="Arial" pitchFamily="18"/>
              <a:ea typeface="Lucida Sans Unicode" pitchFamily="2"/>
              <a:cs typeface="Tahoma" pitchFamily="2"/>
            </a:endParaRPr>
          </a:p>
          <a:p>
            <a:pPr hangingPunct="0"/>
            <a:endParaRPr lang="fr-FR" sz="2600" dirty="0">
              <a:latin typeface="Arial" pitchFamily="18"/>
              <a:ea typeface="Lucida Sans Unicode" pitchFamily="2"/>
              <a:cs typeface="Tahoma" pitchFamily="2"/>
            </a:endParaRPr>
          </a:p>
          <a:p>
            <a:pPr hangingPunct="0"/>
            <a:endParaRPr lang="fr-FR" sz="2800" dirty="0">
              <a:latin typeface="Arial" pitchFamily="18"/>
              <a:ea typeface="Lucida Sans Unicode" pitchFamily="2"/>
              <a:cs typeface="Tahoma" pitchFamily="2"/>
            </a:endParaRPr>
          </a:p>
          <a:p>
            <a:pPr hangingPunct="0"/>
            <a:endParaRPr lang="fr-FR" sz="2800" dirty="0"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 noGrp="1"/>
          </p:cNvSpPr>
          <p:nvPr>
            <p:ph type="title" idx="4294967295"/>
          </p:nvPr>
        </p:nvSpPr>
        <p:spPr>
          <a:xfrm>
            <a:off x="144213" y="107429"/>
            <a:ext cx="9072563" cy="674688"/>
          </a:xfrm>
        </p:spPr>
        <p:txBody>
          <a:bodyPr wrap="square" lIns="89982" tIns="46790" rIns="89982" bIns="46790" anchorCtr="0">
            <a:spAutoFit/>
          </a:bodyPr>
          <a:lstStyle>
            <a:defPPr lvl="0">
              <a:buClr>
                <a:srgbClr val="FFFDD1"/>
              </a:buClr>
              <a:buSzPct val="100000"/>
              <a:buFont typeface="Times New Roman" pitchFamily="18"/>
              <a:buNone/>
            </a:defPPr>
            <a:lvl1pPr lvl="0">
              <a:buClr>
                <a:srgbClr val="FFFDD1"/>
              </a:buClr>
              <a:buSzPct val="100000"/>
              <a:buFont typeface="Times New Roman" pitchFamily="18"/>
              <a:buChar char="•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95000"/>
              </a:lnSpc>
              <a:buNone/>
            </a:pPr>
            <a:r>
              <a:rPr lang="en-GB" dirty="0" err="1" smtClean="0"/>
              <a:t>Programa</a:t>
            </a:r>
            <a:r>
              <a:rPr lang="en-GB" dirty="0" smtClean="0"/>
              <a:t> del </a:t>
            </a:r>
            <a:r>
              <a:rPr lang="en-GB" dirty="0" err="1" smtClean="0"/>
              <a:t>viatge</a:t>
            </a:r>
            <a:endParaRPr lang="en-GB" dirty="0"/>
          </a:p>
        </p:txBody>
      </p:sp>
      <p:sp>
        <p:nvSpPr>
          <p:cNvPr id="3" name="2 CuadroTexto"/>
          <p:cNvSpPr txBox="1"/>
          <p:nvPr/>
        </p:nvSpPr>
        <p:spPr>
          <a:xfrm>
            <a:off x="13320" y="864002"/>
            <a:ext cx="9923536" cy="6730670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6790" rIns="89982" bIns="46790" anchor="t" anchorCtr="0" compatLnSpc="0">
            <a:spAutoFit/>
          </a:bodyPr>
          <a:lstStyle/>
          <a:p>
            <a:pPr marL="895134" indent="3958" hangingPunct="0"/>
            <a:r>
              <a:rPr lang="en-GB" sz="2000" dirty="0">
                <a:solidFill>
                  <a:srgbClr val="8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t>          </a:t>
            </a:r>
            <a:endParaRPr lang="en-GB" sz="2000" dirty="0" smtClean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en-GB" sz="2000" dirty="0" smtClean="0">
                <a:latin typeface="Times New Roman" pitchFamily="18"/>
                <a:ea typeface="Lucida Sans Unicode" pitchFamily="2"/>
                <a:cs typeface="Tahoma" pitchFamily="2"/>
              </a:rPr>
              <a:t>  </a:t>
            </a:r>
            <a:r>
              <a:rPr lang="en-GB" sz="2000" dirty="0">
                <a:latin typeface="Times New Roman" pitchFamily="18"/>
                <a:ea typeface="Lucida Sans Unicode" pitchFamily="2"/>
                <a:cs typeface="Tahoma" pitchFamily="2"/>
              </a:rPr>
              <a:t>*  El </a:t>
            </a:r>
            <a:r>
              <a:rPr lang="en-GB" sz="2000" dirty="0" err="1">
                <a:latin typeface="Times New Roman" pitchFamily="18"/>
                <a:ea typeface="Lucida Sans Unicode" pitchFamily="2"/>
                <a:cs typeface="Tahoma" pitchFamily="2"/>
              </a:rPr>
              <a:t>programa</a:t>
            </a:r>
            <a:r>
              <a:rPr lang="en-GB" sz="2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000" dirty="0" err="1">
                <a:latin typeface="Times New Roman" pitchFamily="18"/>
                <a:ea typeface="Lucida Sans Unicode" pitchFamily="2"/>
                <a:cs typeface="Tahoma" pitchFamily="2"/>
              </a:rPr>
              <a:t>podria</a:t>
            </a:r>
            <a:r>
              <a:rPr lang="en-GB" sz="2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000" dirty="0" err="1">
                <a:latin typeface="Times New Roman" pitchFamily="18"/>
                <a:ea typeface="Lucida Sans Unicode" pitchFamily="2"/>
                <a:cs typeface="Tahoma" pitchFamily="2"/>
              </a:rPr>
              <a:t>tenir</a:t>
            </a:r>
            <a:r>
              <a:rPr lang="en-GB" sz="2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000" dirty="0" err="1">
                <a:latin typeface="Times New Roman" pitchFamily="18"/>
                <a:ea typeface="Lucida Sans Unicode" pitchFamily="2"/>
                <a:cs typeface="Tahoma" pitchFamily="2"/>
              </a:rPr>
              <a:t>alguna</a:t>
            </a:r>
            <a:r>
              <a:rPr lang="en-GB" sz="2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000" dirty="0" err="1">
                <a:latin typeface="Times New Roman" pitchFamily="18"/>
                <a:ea typeface="Lucida Sans Unicode" pitchFamily="2"/>
                <a:cs typeface="Tahoma" pitchFamily="2"/>
              </a:rPr>
              <a:t>modificació</a:t>
            </a:r>
            <a:r>
              <a:rPr lang="en-GB" sz="2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en-GB" sz="2000" dirty="0" err="1">
                <a:latin typeface="Times New Roman" pitchFamily="18"/>
                <a:ea typeface="Lucida Sans Unicode" pitchFamily="2"/>
                <a:cs typeface="Tahoma" pitchFamily="2"/>
              </a:rPr>
              <a:t>d’última</a:t>
            </a:r>
            <a:r>
              <a:rPr lang="en-GB" sz="2000" dirty="0">
                <a:latin typeface="Times New Roman" pitchFamily="18"/>
                <a:ea typeface="Lucida Sans Unicode" pitchFamily="2"/>
                <a:cs typeface="Tahoma" pitchFamily="2"/>
              </a:rPr>
              <a:t> hora</a:t>
            </a:r>
          </a:p>
          <a:p>
            <a:pPr marL="895134" indent="3958" hangingPunct="0"/>
            <a:endParaRPr lang="en-GB" sz="4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en-GB" sz="3000" b="1" u="sng" dirty="0">
                <a:latin typeface="Times New Roman" pitchFamily="18"/>
                <a:ea typeface="Lucida Sans Unicode" pitchFamily="2"/>
                <a:cs typeface="Tahoma" pitchFamily="2"/>
              </a:rPr>
              <a:t>1r </a:t>
            </a:r>
            <a:r>
              <a:rPr lang="en-GB" sz="3000" b="1" u="sng" dirty="0" err="1">
                <a:latin typeface="Times New Roman" pitchFamily="18"/>
                <a:ea typeface="Lucida Sans Unicode" pitchFamily="2"/>
                <a:cs typeface="Tahoma" pitchFamily="2"/>
              </a:rPr>
              <a:t>dia</a:t>
            </a:r>
            <a:r>
              <a:rPr lang="en-GB" sz="3000" b="1" u="sng" dirty="0">
                <a:latin typeface="Times New Roman" pitchFamily="18"/>
                <a:ea typeface="Lucida Sans Unicode" pitchFamily="2"/>
                <a:cs typeface="Tahoma" pitchFamily="2"/>
              </a:rPr>
              <a:t> (</a:t>
            </a:r>
            <a:r>
              <a:rPr lang="en-GB" sz="3000" b="1" u="sng" dirty="0" err="1">
                <a:latin typeface="Times New Roman" pitchFamily="18"/>
                <a:ea typeface="Lucida Sans Unicode" pitchFamily="2"/>
                <a:cs typeface="Tahoma" pitchFamily="2"/>
              </a:rPr>
              <a:t>diumenge</a:t>
            </a:r>
            <a:r>
              <a:rPr lang="en-GB" sz="3000" b="1" u="sng" dirty="0">
                <a:latin typeface="Times New Roman" pitchFamily="18"/>
                <a:ea typeface="Lucida Sans Unicode" pitchFamily="2"/>
                <a:cs typeface="Tahoma" pitchFamily="2"/>
              </a:rPr>
              <a:t> 29/01/2017)</a:t>
            </a:r>
            <a:endParaRPr lang="en-GB" sz="3000" b="1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en-GB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en-GB" sz="3000" dirty="0" err="1">
                <a:latin typeface="Times New Roman" pitchFamily="18"/>
                <a:ea typeface="Lucida Sans Unicode" pitchFamily="2"/>
                <a:cs typeface="Tahoma" pitchFamily="2"/>
              </a:rPr>
              <a:t>Sortida</a:t>
            </a:r>
            <a:r>
              <a:rPr lang="en-GB" sz="3000" dirty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en-GB" sz="3000" dirty="0" err="1">
                <a:latin typeface="Times New Roman" pitchFamily="18"/>
                <a:ea typeface="Lucida Sans Unicode" pitchFamily="2"/>
                <a:cs typeface="Tahoma" pitchFamily="2"/>
              </a:rPr>
              <a:t>l’avió</a:t>
            </a:r>
            <a:r>
              <a:rPr lang="en-GB" sz="3000" dirty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l’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aeroport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de Barcelona (T1) a les 10:50.</a:t>
            </a:r>
          </a:p>
          <a:p>
            <a:pPr marL="895134" indent="3958" hangingPunct="0"/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Haurem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d’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estar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tots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allí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a les 9:20 per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facturar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les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maletes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!!</a:t>
            </a:r>
          </a:p>
          <a:p>
            <a:pPr marL="895134" indent="3958" hangingPunct="0"/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Recordeu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que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podeu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portar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una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motxilla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o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similar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com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a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equipatge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mà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, i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una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maleta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de fins a 20 kg que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haurem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facturar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fins a 1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hora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abans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del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vol.</a:t>
            </a:r>
          </a:p>
          <a:p>
            <a:pPr marL="895134" indent="3958" hangingPunct="0"/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Arribada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a l’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aeroport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Niça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a les 12:10.</a:t>
            </a:r>
          </a:p>
          <a:p>
            <a:pPr marL="895134" indent="3958" hangingPunct="0"/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Les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famílies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i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professors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vindran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a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recollir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-nos.</a:t>
            </a:r>
          </a:p>
          <a:p>
            <a:pPr marL="895134" indent="3958" hangingPunct="0"/>
            <a:endParaRPr lang="fr-FR" sz="4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20" y="-698609"/>
            <a:ext cx="9923536" cy="8942942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6790" rIns="89982" bIns="46790" anchor="t" anchorCtr="0" compatLnSpc="0">
            <a:spAutoFit/>
          </a:bodyPr>
          <a:lstStyle/>
          <a:p>
            <a:pPr marL="895134" indent="3958" hangingPunct="0"/>
            <a:endParaRPr lang="en-GB" sz="2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en-GB" sz="4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en-GB" sz="3000" b="1" u="sng" dirty="0">
                <a:latin typeface="Times New Roman" pitchFamily="18"/>
                <a:ea typeface="Lucida Sans Unicode" pitchFamily="2"/>
                <a:cs typeface="Tahoma" pitchFamily="2"/>
              </a:rPr>
              <a:t>2n </a:t>
            </a:r>
            <a:r>
              <a:rPr lang="en-GB" sz="3000" b="1" u="sng" dirty="0" err="1">
                <a:latin typeface="Times New Roman" pitchFamily="18"/>
                <a:ea typeface="Lucida Sans Unicode" pitchFamily="2"/>
                <a:cs typeface="Tahoma" pitchFamily="2"/>
              </a:rPr>
              <a:t>dia</a:t>
            </a:r>
            <a:r>
              <a:rPr lang="en-GB" sz="3000" b="1" u="sng" dirty="0">
                <a:latin typeface="Times New Roman" pitchFamily="18"/>
                <a:ea typeface="Lucida Sans Unicode" pitchFamily="2"/>
                <a:cs typeface="Tahoma" pitchFamily="2"/>
              </a:rPr>
              <a:t> (</a:t>
            </a:r>
            <a:r>
              <a:rPr lang="en-GB" sz="3000" b="1" u="sng" dirty="0" err="1">
                <a:latin typeface="Times New Roman" pitchFamily="18"/>
                <a:ea typeface="Lucida Sans Unicode" pitchFamily="2"/>
                <a:cs typeface="Tahoma" pitchFamily="2"/>
              </a:rPr>
              <a:t>dilluns</a:t>
            </a:r>
            <a:r>
              <a:rPr lang="en-GB" sz="3000" b="1" u="sng" dirty="0">
                <a:latin typeface="Times New Roman" pitchFamily="18"/>
                <a:ea typeface="Lucida Sans Unicode" pitchFamily="2"/>
                <a:cs typeface="Tahoma" pitchFamily="2"/>
              </a:rPr>
              <a:t> 30/01/2017)</a:t>
            </a:r>
            <a:r>
              <a:rPr lang="en-GB" sz="3000" b="1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</a:p>
          <a:p>
            <a:pPr marL="895134" indent="3958" hangingPunct="0"/>
            <a:endParaRPr lang="en-GB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8:00–9:00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Esmorzar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benvinguda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amb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els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professors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,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alumnes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i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directiva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del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centre.</a:t>
            </a:r>
          </a:p>
          <a:p>
            <a:pPr marL="895134" indent="3958" hangingPunct="0"/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9:00- 12:00 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Assistència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a 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classe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amb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els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seus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companys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francesos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.</a:t>
            </a:r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12:00-13:00  Dinar al restaurant de 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l’</a:t>
            </a:r>
            <a:r>
              <a:rPr lang="fr-F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escola</a:t>
            </a:r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13:00  Visita de la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ciutat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de NIÇA</a:t>
            </a:r>
          </a:p>
          <a:p>
            <a:pPr marL="895134" indent="3958" hangingPunct="0"/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*Place Masséna</a:t>
            </a:r>
          </a:p>
          <a:p>
            <a:pPr marL="895134" indent="3958" hangingPunct="0"/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*Vieux-Nice</a:t>
            </a:r>
          </a:p>
          <a:p>
            <a:pPr marL="895134" indent="3958" hangingPunct="0"/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*Promenade des Anglais</a:t>
            </a:r>
          </a:p>
          <a:p>
            <a:pPr marL="895134" indent="3958" hangingPunct="0"/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17:00  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Tornada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amb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les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famílies</a:t>
            </a:r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en-GB" sz="3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en-GB" sz="3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7487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320" y="35421"/>
            <a:ext cx="9526680" cy="8943090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6790" rIns="89982" bIns="46790" anchor="t" anchorCtr="0" compatLnSpc="0">
            <a:spAutoFit/>
          </a:bodyPr>
          <a:lstStyle/>
          <a:p>
            <a:pPr marL="895134" indent="3958" hangingPunct="0"/>
            <a:endParaRPr lang="en-GB" sz="3000" b="1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en-GB" sz="3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fr-FR" sz="3000" dirty="0">
                <a:solidFill>
                  <a:srgbClr val="8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smtClean="0">
                <a:solidFill>
                  <a:srgbClr val="800000"/>
                </a:solidFill>
                <a:latin typeface="Times New Roman" pitchFamily="18"/>
                <a:ea typeface="Lucida Sans Unicode" pitchFamily="2"/>
                <a:cs typeface="Tahoma" pitchFamily="2"/>
              </a:rPr>
              <a:t>   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Place 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Masséna                        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        Vieux-Nice</a:t>
            </a:r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                                                         </a:t>
            </a:r>
          </a:p>
          <a:p>
            <a:pPr marL="895134" indent="3958" hangingPunct="0"/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          </a:t>
            </a:r>
            <a:r>
              <a:rPr lang="fr-F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          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Promenade des Anglais</a:t>
            </a:r>
          </a:p>
          <a:p>
            <a:pPr marL="895134" indent="3958" hangingPunct="0"/>
            <a:endParaRPr lang="fr-FR" sz="3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en-GB" sz="3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en-GB" sz="3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179437"/>
            <a:ext cx="4429573" cy="2952328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367" y="179437"/>
            <a:ext cx="4193647" cy="2952328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48" y="3707829"/>
            <a:ext cx="4466042" cy="296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44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3320" y="35421"/>
            <a:ext cx="9526680" cy="5845940"/>
          </a:xfrm>
          <a:prstGeom prst="rect">
            <a:avLst/>
          </a:prstGeom>
          <a:noFill/>
          <a:ln>
            <a:noFill/>
          </a:ln>
        </p:spPr>
        <p:txBody>
          <a:bodyPr vert="horz" wrap="square" lIns="89982" tIns="46790" rIns="89982" bIns="46790" anchor="t" anchorCtr="0" compatLnSpc="0">
            <a:spAutoFit/>
          </a:bodyPr>
          <a:lstStyle/>
          <a:p>
            <a:pPr marL="895134" indent="3958" hangingPunct="0"/>
            <a:endParaRPr lang="en-GB" sz="2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en-GB" sz="4000" dirty="0">
              <a:solidFill>
                <a:srgbClr val="8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en-GB" sz="3000" b="1" u="sng" dirty="0">
                <a:latin typeface="Times New Roman" pitchFamily="18"/>
                <a:ea typeface="Lucida Sans Unicode" pitchFamily="2"/>
                <a:cs typeface="Tahoma" pitchFamily="2"/>
              </a:rPr>
              <a:t>3r </a:t>
            </a:r>
            <a:r>
              <a:rPr lang="en-GB" sz="3000" b="1" u="sng" dirty="0" err="1">
                <a:latin typeface="Times New Roman" pitchFamily="18"/>
                <a:ea typeface="Lucida Sans Unicode" pitchFamily="2"/>
                <a:cs typeface="Tahoma" pitchFamily="2"/>
              </a:rPr>
              <a:t>dia</a:t>
            </a:r>
            <a:r>
              <a:rPr lang="en-GB" sz="3000" b="1" u="sng" dirty="0">
                <a:latin typeface="Times New Roman" pitchFamily="18"/>
                <a:ea typeface="Lucida Sans Unicode" pitchFamily="2"/>
                <a:cs typeface="Tahoma" pitchFamily="2"/>
              </a:rPr>
              <a:t> (</a:t>
            </a:r>
            <a:r>
              <a:rPr lang="en-GB" sz="3000" b="1" u="sng" dirty="0" err="1">
                <a:latin typeface="Times New Roman" pitchFamily="18"/>
                <a:ea typeface="Lucida Sans Unicode" pitchFamily="2"/>
                <a:cs typeface="Tahoma" pitchFamily="2"/>
              </a:rPr>
              <a:t>dimarts</a:t>
            </a:r>
            <a:r>
              <a:rPr lang="en-GB" sz="3000" b="1" u="sng" dirty="0">
                <a:latin typeface="Times New Roman" pitchFamily="18"/>
                <a:ea typeface="Lucida Sans Unicode" pitchFamily="2"/>
                <a:cs typeface="Tahoma" pitchFamily="2"/>
              </a:rPr>
              <a:t> 31/01/2017)</a:t>
            </a:r>
            <a:endParaRPr lang="en-GB" sz="3000" b="1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en-GB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pt-BR" sz="3000" dirty="0">
                <a:latin typeface="Times New Roman" pitchFamily="18"/>
                <a:ea typeface="Lucida Sans Unicode" pitchFamily="2"/>
                <a:cs typeface="Tahoma" pitchFamily="2"/>
              </a:rPr>
              <a:t>8:00–12:00  </a:t>
            </a:r>
            <a:r>
              <a:rPr lang="pt-BR" sz="3000" dirty="0" err="1">
                <a:latin typeface="Times New Roman" pitchFamily="18"/>
                <a:ea typeface="Lucida Sans Unicode" pitchFamily="2"/>
                <a:cs typeface="Tahoma" pitchFamily="2"/>
              </a:rPr>
              <a:t>Assistència</a:t>
            </a:r>
            <a:r>
              <a:rPr lang="pt-BR" sz="3000" dirty="0">
                <a:latin typeface="Times New Roman" pitchFamily="18"/>
                <a:ea typeface="Lucida Sans Unicode" pitchFamily="2"/>
                <a:cs typeface="Tahoma" pitchFamily="2"/>
              </a:rPr>
              <a:t> a </a:t>
            </a:r>
            <a:r>
              <a:rPr lang="pt-BR" sz="3000" dirty="0" smtClean="0">
                <a:latin typeface="Times New Roman" pitchFamily="18"/>
                <a:ea typeface="Lucida Sans Unicode" pitchFamily="2"/>
                <a:cs typeface="Tahoma" pitchFamily="2"/>
              </a:rPr>
              <a:t>classe </a:t>
            </a:r>
            <a:r>
              <a:rPr lang="pt-B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amb</a:t>
            </a:r>
            <a:r>
              <a:rPr lang="pt-B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pt-B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els</a:t>
            </a:r>
            <a:r>
              <a:rPr lang="pt-B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seus </a:t>
            </a:r>
            <a:r>
              <a:rPr lang="pt-B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companys</a:t>
            </a:r>
            <a:r>
              <a:rPr lang="pt-BR" sz="3000" dirty="0" smtClean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pt-BR" sz="3000" dirty="0" err="1" smtClean="0">
                <a:latin typeface="Times New Roman" pitchFamily="18"/>
                <a:ea typeface="Lucida Sans Unicode" pitchFamily="2"/>
                <a:cs typeface="Tahoma" pitchFamily="2"/>
              </a:rPr>
              <a:t>francesos</a:t>
            </a:r>
            <a:r>
              <a:rPr lang="pt-BR" sz="3000" dirty="0" smtClean="0">
                <a:latin typeface="Times New Roman" pitchFamily="18"/>
                <a:ea typeface="Lucida Sans Unicode" pitchFamily="2"/>
                <a:cs typeface="Tahoma" pitchFamily="2"/>
              </a:rPr>
              <a:t>.</a:t>
            </a:r>
            <a:endParaRPr lang="pt-B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pt-B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pt-BR" sz="3000" dirty="0">
                <a:latin typeface="Times New Roman" pitchFamily="18"/>
                <a:ea typeface="Lucida Sans Unicode" pitchFamily="2"/>
                <a:cs typeface="Tahoma" pitchFamily="2"/>
              </a:rPr>
              <a:t>12:00-13:00  Dinar al </a:t>
            </a:r>
            <a:r>
              <a:rPr lang="pt-BR" sz="3000" dirty="0" err="1">
                <a:latin typeface="Times New Roman" pitchFamily="18"/>
                <a:ea typeface="Lucida Sans Unicode" pitchFamily="2"/>
                <a:cs typeface="Tahoma" pitchFamily="2"/>
              </a:rPr>
              <a:t>restaurant</a:t>
            </a:r>
            <a:r>
              <a:rPr lang="pt-BR" sz="3000" dirty="0">
                <a:latin typeface="Times New Roman" pitchFamily="18"/>
                <a:ea typeface="Lucida Sans Unicode" pitchFamily="2"/>
                <a:cs typeface="Tahoma" pitchFamily="2"/>
              </a:rPr>
              <a:t> de </a:t>
            </a:r>
            <a:r>
              <a:rPr lang="pt-BR" sz="3000" dirty="0" err="1">
                <a:latin typeface="Times New Roman" pitchFamily="18"/>
                <a:ea typeface="Lucida Sans Unicode" pitchFamily="2"/>
                <a:cs typeface="Tahoma" pitchFamily="2"/>
              </a:rPr>
              <a:t>l’escola</a:t>
            </a:r>
            <a:endParaRPr lang="pt-B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	</a:t>
            </a:r>
          </a:p>
          <a:p>
            <a:pPr marL="895134" indent="3958" hangingPunct="0"/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13:00 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Joc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de pistes al centre de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Niça</a:t>
            </a:r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endParaRPr lang="fr-FR" sz="3000" dirty="0">
              <a:latin typeface="Times New Roman" pitchFamily="18"/>
              <a:ea typeface="Lucida Sans Unicode" pitchFamily="2"/>
              <a:cs typeface="Tahoma" pitchFamily="2"/>
            </a:endParaRPr>
          </a:p>
          <a:p>
            <a:pPr marL="895134" indent="3958" hangingPunct="0"/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17:00 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Tornada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amb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 les </a:t>
            </a:r>
            <a:r>
              <a:rPr lang="fr-FR" sz="3000" dirty="0" err="1">
                <a:latin typeface="Times New Roman" pitchFamily="18"/>
                <a:ea typeface="Lucida Sans Unicode" pitchFamily="2"/>
                <a:cs typeface="Tahoma" pitchFamily="2"/>
              </a:rPr>
              <a:t>famílies</a:t>
            </a:r>
            <a:r>
              <a:rPr lang="fr-FR" sz="3000" dirty="0">
                <a:latin typeface="Times New Roman" pitchFamily="18"/>
                <a:ea typeface="Lucida Sans Unicode" pitchFamily="2"/>
                <a:cs typeface="Tahoma" pitchFamily="2"/>
              </a:rPr>
              <a:t>.</a:t>
            </a:r>
          </a:p>
          <a:p>
            <a:pPr marL="895134" indent="3958" hangingPunct="0"/>
            <a:endParaRPr lang="en-GB" sz="3000" dirty="0"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472" y="4728856"/>
            <a:ext cx="23812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9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nsmisión de listas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ansmisión de listas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nsmisión de listas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5847</TotalTime>
  <Words>2337</Words>
  <Application>Microsoft Office PowerPoint</Application>
  <PresentationFormat>Personalizado</PresentationFormat>
  <Paragraphs>299</Paragraphs>
  <Slides>35</Slides>
  <Notes>35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Transmisión de listas</vt:lpstr>
      <vt:lpstr>             Presentació de                    l’intercanvi  amb el        Collège Roland Garros            de Niça (França)         29/01/17-05/02/17  </vt:lpstr>
      <vt:lpstr>Documents</vt:lpstr>
      <vt:lpstr>Presentación de PowerPoint</vt:lpstr>
      <vt:lpstr>Presentación de PowerPoint</vt:lpstr>
      <vt:lpstr>Presentación de PowerPoint</vt:lpstr>
      <vt:lpstr>Programa del viatge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Viatge pedagògic</vt:lpstr>
      <vt:lpstr>Dossier</vt:lpstr>
      <vt:lpstr>Allotjament</vt:lpstr>
      <vt:lpstr>Presentación de PowerPoint</vt:lpstr>
      <vt:lpstr>Pel que fa a les famílies</vt:lpstr>
      <vt:lpstr>Presentación de PowerPoint</vt:lpstr>
      <vt:lpstr>Presentación de PowerPoint</vt:lpstr>
      <vt:lpstr>Pícnic del 1r dia</vt:lpstr>
      <vt:lpstr>Professors acompanyants</vt:lpstr>
      <vt:lpstr>Per comunicar-se</vt:lpstr>
      <vt:lpstr>Presentación de PowerPoint</vt:lpstr>
      <vt:lpstr>Presentación de PowerPoint</vt:lpstr>
      <vt:lpstr>Durant el viatge</vt:lpstr>
      <vt:lpstr>Qüestions de seguretat</vt:lpstr>
      <vt:lpstr>Les quedades</vt:lpstr>
      <vt:lpstr>Viatge = Llibertat(?)‏</vt:lpstr>
      <vt:lpstr>Recordatoris a l’hora de preparar la maleta</vt:lpstr>
      <vt:lpstr> Merci pour votre attention!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                       l’intercanvi  amb     el Collège Roland Garros           de Niça (França)           29/01/17-05/02/17</dc:title>
  <dc:creator>Miguel</dc:creator>
  <cp:lastModifiedBy>User</cp:lastModifiedBy>
  <cp:revision>222</cp:revision>
  <dcterms:modified xsi:type="dcterms:W3CDTF">2017-01-12T08:37:34Z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