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70" r:id="rId3"/>
    <p:sldId id="257" r:id="rId4"/>
    <p:sldId id="258" r:id="rId5"/>
    <p:sldId id="259" r:id="rId6"/>
    <p:sldId id="267" r:id="rId7"/>
    <p:sldId id="266" r:id="rId8"/>
    <p:sldId id="260" r:id="rId9"/>
    <p:sldId id="268" r:id="rId10"/>
    <p:sldId id="261" r:id="rId11"/>
    <p:sldId id="269" r:id="rId12"/>
    <p:sldId id="264" r:id="rId13"/>
    <p:sldId id="265" r:id="rId1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00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728" autoAdjust="0"/>
  </p:normalViewPr>
  <p:slideViewPr>
    <p:cSldViewPr>
      <p:cViewPr>
        <p:scale>
          <a:sx n="70" d="100"/>
          <a:sy n="70" d="100"/>
        </p:scale>
        <p:origin x="-2814" y="-9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BDE-9A70-480E-BEEE-4852F013A10E}" type="datetimeFigureOut">
              <a:rPr lang="es-ES" smtClean="0"/>
              <a:pPr/>
              <a:t>01/12/2015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D9850E-D63B-4FA6-B27E-76395D0C12F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D9850E-D63B-4FA6-B27E-76395D0C12F6}" type="slidenum">
              <a:rPr lang="es-ES" smtClean="0"/>
              <a:pPr/>
              <a:t>4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D9850E-D63B-4FA6-B27E-76395D0C12F6}" type="slidenum">
              <a:rPr lang="es-ES" smtClean="0"/>
              <a:pPr/>
              <a:t>7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FF26CC0-46DD-47C8-9CAC-241CE5133445}" type="datetimeFigureOut">
              <a:rPr lang="es-ES" smtClean="0"/>
              <a:pPr/>
              <a:t>01/12/2015</a:t>
            </a:fld>
            <a:endParaRPr lang="es-E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0F55027-F182-4EA7-A39E-C1D258E800F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F26CC0-46DD-47C8-9CAC-241CE5133445}" type="datetimeFigureOut">
              <a:rPr lang="es-ES" smtClean="0"/>
              <a:pPr/>
              <a:t>01/12/2015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F55027-F182-4EA7-A39E-C1D258E800F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9FF26CC0-46DD-47C8-9CAC-241CE5133445}" type="datetimeFigureOut">
              <a:rPr lang="es-ES" smtClean="0"/>
              <a:pPr/>
              <a:t>01/12/2015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0F55027-F182-4EA7-A39E-C1D258E800F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F26CC0-46DD-47C8-9CAC-241CE5133445}" type="datetimeFigureOut">
              <a:rPr lang="es-ES" smtClean="0"/>
              <a:pPr/>
              <a:t>01/12/2015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F55027-F182-4EA7-A39E-C1D258E800F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FF26CC0-46DD-47C8-9CAC-241CE5133445}" type="datetimeFigureOut">
              <a:rPr lang="es-ES" smtClean="0"/>
              <a:pPr/>
              <a:t>01/12/2015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0F55027-F182-4EA7-A39E-C1D258E800F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F26CC0-46DD-47C8-9CAC-241CE5133445}" type="datetimeFigureOut">
              <a:rPr lang="es-ES" smtClean="0"/>
              <a:pPr/>
              <a:t>01/12/2015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F55027-F182-4EA7-A39E-C1D258E800F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F26CC0-46DD-47C8-9CAC-241CE5133445}" type="datetimeFigureOut">
              <a:rPr lang="es-ES" smtClean="0"/>
              <a:pPr/>
              <a:t>01/12/2015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F55027-F182-4EA7-A39E-C1D258E800F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F26CC0-46DD-47C8-9CAC-241CE5133445}" type="datetimeFigureOut">
              <a:rPr lang="es-ES" smtClean="0"/>
              <a:pPr/>
              <a:t>01/12/2015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F55027-F182-4EA7-A39E-C1D258E800F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FF26CC0-46DD-47C8-9CAC-241CE5133445}" type="datetimeFigureOut">
              <a:rPr lang="es-ES" smtClean="0"/>
              <a:pPr/>
              <a:t>01/12/2015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F55027-F182-4EA7-A39E-C1D258E800F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F26CC0-46DD-47C8-9CAC-241CE5133445}" type="datetimeFigureOut">
              <a:rPr lang="es-ES" smtClean="0"/>
              <a:pPr/>
              <a:t>01/12/2015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F55027-F182-4EA7-A39E-C1D258E800F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F26CC0-46DD-47C8-9CAC-241CE5133445}" type="datetimeFigureOut">
              <a:rPr lang="es-ES" smtClean="0"/>
              <a:pPr/>
              <a:t>01/12/2015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F55027-F182-4EA7-A39E-C1D258E800F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9FF26CC0-46DD-47C8-9CAC-241CE5133445}" type="datetimeFigureOut">
              <a:rPr lang="es-ES" smtClean="0"/>
              <a:pPr/>
              <a:t>01/12/2015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0F55027-F182-4EA7-A39E-C1D258E800F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4.xml"/><Relationship Id="rId1" Type="http://schemas.openxmlformats.org/officeDocument/2006/relationships/video" Target="file:///E:\JUDITH\TRABALL%20DE%20LES%20CASTAYOLES\Video%20danza%20con%20castanyoles.mp4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4.xml"/><Relationship Id="rId1" Type="http://schemas.openxmlformats.org/officeDocument/2006/relationships/video" Target="file:///E:\JUDITH\TRABALL%20DE%20LES%20CASTAYOLES\Casta&#241;uelas%20-%20Lecci&#243;n%201.mp4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1959496"/>
          </a:xfrm>
        </p:spPr>
        <p:txBody>
          <a:bodyPr/>
          <a:lstStyle/>
          <a:p>
            <a:pPr algn="ctr"/>
            <a:r>
              <a:rPr lang="ca-ES" dirty="0" smtClean="0"/>
              <a:t>Treball de</a:t>
            </a:r>
            <a:br>
              <a:rPr lang="ca-ES" dirty="0" smtClean="0"/>
            </a:br>
            <a:r>
              <a:rPr lang="ca-ES" dirty="0" err="1" smtClean="0"/>
              <a:t>MÚsica</a:t>
            </a:r>
            <a:r>
              <a:rPr lang="ca-ES" dirty="0" smtClean="0"/>
              <a:t> </a:t>
            </a:r>
            <a:r>
              <a:rPr lang="ca-ES" dirty="0" smtClean="0"/>
              <a:t>  </a:t>
            </a:r>
            <a:r>
              <a:rPr lang="ca-ES" dirty="0" smtClean="0"/>
              <a:t/>
            </a:r>
            <a:br>
              <a:rPr lang="ca-ES" dirty="0" smtClean="0"/>
            </a:br>
            <a:r>
              <a:rPr lang="ca-ES" dirty="0" smtClean="0"/>
              <a:t>les castanyoles</a:t>
            </a:r>
            <a:endParaRPr lang="ca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J. </a:t>
            </a:r>
            <a:r>
              <a:rPr lang="es-ES" dirty="0" err="1" smtClean="0"/>
              <a:t>Ch.</a:t>
            </a:r>
            <a:r>
              <a:rPr lang="es-ES" dirty="0" smtClean="0"/>
              <a:t> A.</a:t>
            </a:r>
          </a:p>
          <a:p>
            <a:r>
              <a:rPr lang="es-ES" dirty="0" smtClean="0"/>
              <a:t>5ºA</a:t>
            </a:r>
            <a:endParaRPr lang="es-ES" dirty="0"/>
          </a:p>
        </p:txBody>
      </p:sp>
      <p:pic>
        <p:nvPicPr>
          <p:cNvPr id="3074" name="Picture 2" descr="http://tshop.r10s.com/19d/84f/4040/7f6d/2004/cac1/be22/1102e4aae0005056b71b3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63888" y="4005064"/>
            <a:ext cx="2880320" cy="230425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91680" y="2708920"/>
            <a:ext cx="1656184" cy="770344"/>
          </a:xfrm>
        </p:spPr>
        <p:txBody>
          <a:bodyPr>
            <a:noAutofit/>
          </a:bodyPr>
          <a:lstStyle/>
          <a:p>
            <a:r>
              <a:rPr lang="es-ES" dirty="0" err="1" smtClean="0"/>
              <a:t>fotos+videos</a:t>
            </a:r>
            <a:r>
              <a:rPr lang="es-ES" dirty="0" smtClean="0"/>
              <a:t> ;)</a:t>
            </a:r>
            <a:endParaRPr lang="es-ES" dirty="0"/>
          </a:p>
        </p:txBody>
      </p:sp>
      <p:pic>
        <p:nvPicPr>
          <p:cNvPr id="17410" name="Picture 2" descr="http://educacionmusical.es/wiki/images/c/c6/Casta%C3%B1uela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270661">
            <a:off x="325322" y="642910"/>
            <a:ext cx="3630277" cy="3222708"/>
          </a:xfrm>
          <a:prstGeom prst="rect">
            <a:avLst/>
          </a:prstGeom>
          <a:noFill/>
        </p:spPr>
      </p:pic>
      <p:pic>
        <p:nvPicPr>
          <p:cNvPr id="17414" name="Picture 6" descr="https://encrypted-tbn3.gstatic.com/images?q=tbn:ANd9GcRUPry-6ZAZHJqEIgXGTRbVqQPlTFVJKRCvWm5Amb45J9mXduX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670324">
            <a:off x="4051377" y="809402"/>
            <a:ext cx="3744416" cy="3168352"/>
          </a:xfrm>
          <a:prstGeom prst="rect">
            <a:avLst/>
          </a:prstGeom>
          <a:noFill/>
        </p:spPr>
      </p:pic>
      <p:pic>
        <p:nvPicPr>
          <p:cNvPr id="17416" name="Picture 8" descr="http://www.escuelademusicaonline.net/IMAGENES_ESCUELA_DE_MUSICA/Folklore_esp_Castanuela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7704" y="4077072"/>
            <a:ext cx="4012152" cy="2476029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59632" y="188640"/>
            <a:ext cx="5760640" cy="770344"/>
          </a:xfrm>
        </p:spPr>
        <p:txBody>
          <a:bodyPr/>
          <a:lstStyle/>
          <a:p>
            <a:r>
              <a:rPr lang="es-ES" dirty="0" smtClean="0"/>
              <a:t>VIDEO DE DEMOSTRACIÓ</a:t>
            </a:r>
            <a:endParaRPr lang="es-ES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796136" y="4581128"/>
            <a:ext cx="1903112" cy="1545035"/>
          </a:xfrm>
        </p:spPr>
        <p:txBody>
          <a:bodyPr/>
          <a:lstStyle/>
          <a:p>
            <a:endParaRPr lang="es-ES" dirty="0"/>
          </a:p>
        </p:txBody>
      </p:sp>
      <p:pic>
        <p:nvPicPr>
          <p:cNvPr id="7" name="Video danza con castanyoles.mp4">
            <a:hlinkClick r:id="" action="ppaction://media"/>
          </p:cNvPr>
          <p:cNvPicPr>
            <a:picLocks noGrp="1" noRot="1" noChangeAspect="1"/>
          </p:cNvPicPr>
          <p:nvPr>
            <p:ph sz="half"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395536" y="1196752"/>
            <a:ext cx="7416824" cy="5400600"/>
          </a:xfrm>
          <a:prstGeom prst="rect">
            <a:avLst/>
          </a:prstGeom>
        </p:spPr>
      </p:pic>
      <p:sp>
        <p:nvSpPr>
          <p:cNvPr id="5" name="4 Rectángulo"/>
          <p:cNvSpPr/>
          <p:nvPr/>
        </p:nvSpPr>
        <p:spPr>
          <a:xfrm>
            <a:off x="857224" y="3105835"/>
            <a:ext cx="6786610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s-ES" dirty="0" smtClean="0"/>
              <a:t>https://www.youtube.com/watch?v=nqUBDQ7MAAI</a:t>
            </a:r>
            <a:endParaRPr lang="es-E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91680" y="260648"/>
            <a:ext cx="4834880" cy="842352"/>
          </a:xfrm>
        </p:spPr>
        <p:txBody>
          <a:bodyPr/>
          <a:lstStyle/>
          <a:p>
            <a:r>
              <a:rPr lang="es-ES" dirty="0" err="1" smtClean="0"/>
              <a:t>Opinió</a:t>
            </a:r>
            <a:r>
              <a:rPr lang="es-ES" dirty="0" smtClean="0"/>
              <a:t> personal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a-ES" sz="2400" b="1" dirty="0" smtClean="0"/>
              <a:t>He triat aquest instrument de percussió anomenat castanyoles per un motiu important.   La meva mare quan era petita vivia a Sevilla i va aprendre amb 10 anys a tocar les castanyoles perquè li va ensenyar la seva professora de ball i des de llavors les guarda amb molt afecte.                                               I també l’he escollit perquè és un instrument de percussió molt important.</a:t>
            </a:r>
            <a:endParaRPr lang="es-ES" sz="2400" b="1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355976" y="4077072"/>
            <a:ext cx="442392" cy="338296"/>
          </a:xfrm>
        </p:spPr>
        <p:txBody>
          <a:bodyPr>
            <a:normAutofit/>
          </a:bodyPr>
          <a:lstStyle/>
          <a:p>
            <a:r>
              <a:rPr lang="es-ES" sz="800" dirty="0" smtClean="0"/>
              <a:t>final</a:t>
            </a:r>
            <a:endParaRPr lang="es-ES" sz="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08720"/>
            <a:ext cx="7239000" cy="5547016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s-ES" sz="5900" dirty="0" smtClean="0">
                <a:solidFill>
                  <a:schemeClr val="accent1">
                    <a:lumMod val="75000"/>
                  </a:schemeClr>
                </a:solidFill>
                <a:latin typeface="Algerian" pitchFamily="82" charset="0"/>
              </a:rPr>
              <a:t>                                </a:t>
            </a:r>
            <a:r>
              <a:rPr lang="es-ES" sz="5900" dirty="0" err="1" smtClean="0">
                <a:solidFill>
                  <a:schemeClr val="accent1">
                    <a:lumMod val="75000"/>
                  </a:schemeClr>
                </a:solidFill>
                <a:latin typeface="Algerian" pitchFamily="82" charset="0"/>
              </a:rPr>
              <a:t>GRACIeS</a:t>
            </a:r>
            <a:endParaRPr lang="es-ES" sz="5900" dirty="0" smtClean="0">
              <a:solidFill>
                <a:schemeClr val="accent1">
                  <a:lumMod val="75000"/>
                </a:schemeClr>
              </a:solidFill>
              <a:latin typeface="Algerian" pitchFamily="82" charset="0"/>
            </a:endParaRPr>
          </a:p>
          <a:p>
            <a:pPr>
              <a:buNone/>
            </a:pPr>
            <a:r>
              <a:rPr lang="es-ES" sz="5900" dirty="0" smtClean="0">
                <a:solidFill>
                  <a:schemeClr val="accent1">
                    <a:lumMod val="75000"/>
                  </a:schemeClr>
                </a:solidFill>
                <a:latin typeface="Algerian" pitchFamily="82" charset="0"/>
              </a:rPr>
              <a:t>                      COMPANYS I COMPANYES</a:t>
            </a:r>
          </a:p>
          <a:p>
            <a:pPr>
              <a:buNone/>
            </a:pPr>
            <a:r>
              <a:rPr lang="es-ES" sz="5900" dirty="0" smtClean="0">
                <a:solidFill>
                  <a:schemeClr val="accent1">
                    <a:lumMod val="75000"/>
                  </a:schemeClr>
                </a:solidFill>
                <a:latin typeface="Algerian" pitchFamily="82" charset="0"/>
              </a:rPr>
              <a:t>                PER POSAR TOTES LES VOSTRES </a:t>
            </a:r>
          </a:p>
          <a:p>
            <a:pPr>
              <a:buNone/>
            </a:pPr>
            <a:r>
              <a:rPr lang="es-ES" sz="5900" dirty="0" smtClean="0">
                <a:solidFill>
                  <a:schemeClr val="accent1">
                    <a:lumMod val="75000"/>
                  </a:schemeClr>
                </a:solidFill>
                <a:latin typeface="Algerian" pitchFamily="82" charset="0"/>
              </a:rPr>
              <a:t>                               ATENCIONS.</a:t>
            </a:r>
          </a:p>
          <a:p>
            <a:pPr>
              <a:buNone/>
            </a:pPr>
            <a:endParaRPr lang="es-ES" sz="4000" dirty="0" smtClean="0">
              <a:solidFill>
                <a:schemeClr val="accent1">
                  <a:lumMod val="75000"/>
                </a:schemeClr>
              </a:solidFill>
              <a:latin typeface="Algerian" pitchFamily="82" charset="0"/>
            </a:endParaRPr>
          </a:p>
          <a:p>
            <a:pPr>
              <a:buNone/>
            </a:pPr>
            <a:r>
              <a:rPr lang="es-ES" sz="5100" dirty="0" smtClean="0">
                <a:solidFill>
                  <a:schemeClr val="accent1">
                    <a:lumMod val="75000"/>
                  </a:schemeClr>
                </a:solidFill>
                <a:latin typeface="Algerian" pitchFamily="82" charset="0"/>
              </a:rPr>
              <a:t>                             </a:t>
            </a:r>
            <a:r>
              <a:rPr lang="es-ES" sz="20200" dirty="0" smtClean="0">
                <a:solidFill>
                  <a:schemeClr val="accent1">
                    <a:lumMod val="75000"/>
                  </a:schemeClr>
                </a:solidFill>
                <a:latin typeface="Algerian" pitchFamily="82" charset="0"/>
              </a:rPr>
              <a:t>FI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sz="10800" dirty="0" smtClean="0"/>
              <a:t>                                </a:t>
            </a:r>
          </a:p>
          <a:p>
            <a:pPr>
              <a:buNone/>
            </a:pPr>
            <a:endParaRPr lang="es-ES" sz="1000" dirty="0" smtClean="0"/>
          </a:p>
          <a:p>
            <a:pPr>
              <a:buNone/>
            </a:pPr>
            <a:r>
              <a:rPr lang="es-ES" sz="1000" dirty="0" smtClean="0"/>
              <a:t>8</a:t>
            </a:r>
          </a:p>
          <a:p>
            <a:pPr>
              <a:buNone/>
            </a:pPr>
            <a:r>
              <a:rPr lang="es-ES" sz="10000" dirty="0" smtClean="0"/>
              <a:t>  </a:t>
            </a:r>
            <a:r>
              <a:rPr lang="es-ES" dirty="0" smtClean="0"/>
              <a:t>               </a:t>
            </a:r>
            <a:endParaRPr lang="es-ES" dirty="0"/>
          </a:p>
        </p:txBody>
      </p:sp>
      <p:sp>
        <p:nvSpPr>
          <p:cNvPr id="4" name="3 Estrella de 5 puntas"/>
          <p:cNvSpPr/>
          <p:nvPr/>
        </p:nvSpPr>
        <p:spPr>
          <a:xfrm>
            <a:off x="3203848" y="3212976"/>
            <a:ext cx="2520280" cy="208823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ransition spd="slow">
    <p:wipe dir="r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260648"/>
            <a:ext cx="7239000" cy="770344"/>
          </a:xfrm>
        </p:spPr>
        <p:txBody>
          <a:bodyPr/>
          <a:lstStyle/>
          <a:p>
            <a:pPr algn="ctr"/>
            <a:r>
              <a:rPr lang="es-ES" dirty="0" err="1" smtClean="0"/>
              <a:t>index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500174"/>
            <a:ext cx="7239000" cy="4929222"/>
          </a:xfrm>
        </p:spPr>
        <p:txBody>
          <a:bodyPr>
            <a:normAutofit/>
          </a:bodyPr>
          <a:lstStyle/>
          <a:p>
            <a:r>
              <a:rPr lang="es-ES" b="1" dirty="0" smtClean="0"/>
              <a:t>QUE SÓN LES CASTANYOLES?</a:t>
            </a:r>
          </a:p>
          <a:p>
            <a:r>
              <a:rPr lang="es-ES" b="1" dirty="0" smtClean="0"/>
              <a:t>LOCALITZACIÓ DE LES CASTANYOLES</a:t>
            </a:r>
          </a:p>
          <a:p>
            <a:r>
              <a:rPr lang="es-ES" b="1" dirty="0" smtClean="0"/>
              <a:t>COM ES TOQUEN LES CASTANYOLES?</a:t>
            </a:r>
          </a:p>
          <a:p>
            <a:r>
              <a:rPr lang="es-ES" b="1" dirty="0" smtClean="0"/>
              <a:t>VIDEO D’INICIACIÓ</a:t>
            </a:r>
          </a:p>
          <a:p>
            <a:r>
              <a:rPr lang="es-ES" b="1" dirty="0" smtClean="0"/>
              <a:t>EL SONS DE CADA MÀ</a:t>
            </a:r>
          </a:p>
          <a:p>
            <a:r>
              <a:rPr lang="es-ES" b="1" dirty="0" smtClean="0"/>
              <a:t>ELS MATERIALS</a:t>
            </a:r>
          </a:p>
          <a:p>
            <a:r>
              <a:rPr lang="es-ES" b="1" dirty="0" smtClean="0"/>
              <a:t>DIFERENTS TIPUS DE CASTANYOLES</a:t>
            </a:r>
          </a:p>
          <a:p>
            <a:r>
              <a:rPr lang="es-ES" b="1" dirty="0" smtClean="0"/>
              <a:t>VIDEO DE DEMOSTRACIÓ</a:t>
            </a:r>
          </a:p>
          <a:p>
            <a:r>
              <a:rPr lang="es-ES" b="1" dirty="0" smtClean="0"/>
              <a:t>OPINIÓ PERSONAL</a:t>
            </a:r>
          </a:p>
          <a:p>
            <a:r>
              <a:rPr lang="es-ES" b="1" dirty="0" smtClean="0"/>
              <a:t>FI</a:t>
            </a:r>
          </a:p>
          <a:p>
            <a:endParaRPr lang="es-ES" b="1" dirty="0" smtClean="0"/>
          </a:p>
          <a:p>
            <a:pPr>
              <a:buNone/>
            </a:pPr>
            <a:endParaRPr lang="es-ES" b="1" dirty="0" smtClean="0"/>
          </a:p>
          <a:p>
            <a:pPr>
              <a:buNone/>
            </a:pPr>
            <a:endParaRPr lang="es-ES" b="1" dirty="0" smtClean="0"/>
          </a:p>
          <a:p>
            <a:endParaRPr lang="es-ES" b="1" dirty="0" smtClean="0"/>
          </a:p>
          <a:p>
            <a:endParaRPr lang="es-ES" b="1" dirty="0" smtClean="0"/>
          </a:p>
          <a:p>
            <a:endParaRPr lang="es-ES" b="1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88640"/>
            <a:ext cx="7242048" cy="842352"/>
          </a:xfrm>
        </p:spPr>
        <p:txBody>
          <a:bodyPr/>
          <a:lstStyle/>
          <a:p>
            <a:r>
              <a:rPr lang="es-ES" dirty="0" smtClean="0"/>
              <a:t>QUÉ SÓN LES CASTENYOLES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67544" y="1385392"/>
            <a:ext cx="3610744" cy="5472608"/>
          </a:xfrm>
        </p:spPr>
        <p:txBody>
          <a:bodyPr>
            <a:noAutofit/>
          </a:bodyPr>
          <a:lstStyle/>
          <a:p>
            <a:r>
              <a:rPr lang="ca-ES" sz="2000" b="1" dirty="0" smtClean="0"/>
              <a:t>Les castanyoles són un instrument de percussió amb segles d'antiguitat.</a:t>
            </a:r>
          </a:p>
          <a:p>
            <a:r>
              <a:rPr lang="ca-ES" sz="2000" b="1" dirty="0" smtClean="0"/>
              <a:t>Són també un instrument popular, tocat per ballarins a tota la Mediterrània des de molt antic.</a:t>
            </a:r>
          </a:p>
          <a:p>
            <a:r>
              <a:rPr lang="ca-ES" sz="2000" b="1" dirty="0" smtClean="0"/>
              <a:t>Als Països Catalans es tocaven de manera intuïtiva, sense cap formació especial.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211960" y="1412776"/>
            <a:ext cx="3520440" cy="5257800"/>
          </a:xfrm>
        </p:spPr>
        <p:txBody>
          <a:bodyPr>
            <a:noAutofit/>
          </a:bodyPr>
          <a:lstStyle/>
          <a:p>
            <a:r>
              <a:rPr lang="ca-ES" sz="2000" b="1" dirty="0" smtClean="0"/>
              <a:t>Avui existeixen cors formats exclusivament per tocadors de castanyoles.</a:t>
            </a:r>
          </a:p>
          <a:p>
            <a:r>
              <a:rPr lang="ca-ES" sz="2000" b="1" dirty="0" smtClean="0"/>
              <a:t>També són utilitzades per molts grups de dansa catalana. </a:t>
            </a:r>
          </a:p>
          <a:p>
            <a:r>
              <a:rPr lang="ca-ES" sz="2000" b="1" dirty="0" smtClean="0"/>
              <a:t>La bolera de Barcelona les va incloure com a ensenyament dins de la dansa. </a:t>
            </a:r>
          </a:p>
          <a:p>
            <a:endParaRPr lang="ca-ES" sz="2000" dirty="0" smtClean="0"/>
          </a:p>
          <a:p>
            <a:pPr>
              <a:buNone/>
            </a:pPr>
            <a:endParaRPr lang="ca-ES" sz="2000" b="1" dirty="0" smtClean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15616" y="0"/>
            <a:ext cx="7702482" cy="576064"/>
          </a:xfrm>
        </p:spPr>
        <p:txBody>
          <a:bodyPr/>
          <a:lstStyle/>
          <a:p>
            <a:r>
              <a:rPr lang="ca-ES" dirty="0" smtClean="0"/>
              <a:t>Localització de les castanyoles</a:t>
            </a:r>
            <a:endParaRPr lang="ca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2"/>
          </p:nvPr>
        </p:nvSpPr>
        <p:spPr>
          <a:xfrm>
            <a:off x="5076056" y="1052736"/>
            <a:ext cx="3861048" cy="5448098"/>
          </a:xfrm>
        </p:spPr>
        <p:txBody>
          <a:bodyPr>
            <a:noAutofit/>
          </a:bodyPr>
          <a:lstStyle/>
          <a:p>
            <a:pPr algn="just"/>
            <a:r>
              <a:rPr lang="ca-ES" sz="1900" b="1" dirty="0" smtClean="0"/>
              <a:t>El seu origen es remunta a l'any 1000 AC. amb els fenicis, una cultura imminentment comercial, que va prosperar als països de la conca del mediterrani: Grècia, Turquia, Itàlia, Espanya, etc., </a:t>
            </a:r>
          </a:p>
          <a:p>
            <a:pPr algn="just"/>
            <a:r>
              <a:rPr lang="ca-ES" sz="1900" b="1" dirty="0" smtClean="0"/>
              <a:t>A través de la història, ha estat Espanya el país que ha conservat i ha desenvolupat el seu ús des de llavors. Les castanyoles són part del patrimoni cultural d'Espanya (es consideren </a:t>
            </a:r>
            <a:r>
              <a:rPr lang="ca-ES" sz="1900" b="1" dirty="0" err="1" smtClean="0"/>
              <a:t>l'instrument</a:t>
            </a:r>
            <a:r>
              <a:rPr lang="ca-ES" sz="1900" b="1" dirty="0" smtClean="0"/>
              <a:t> nacional del país). Així, les castanyoles s'utilitzen generalment per donar color i un caràcter espanyol a la música.</a:t>
            </a:r>
          </a:p>
          <a:p>
            <a:pPr algn="just"/>
            <a:r>
              <a:rPr lang="ca-ES" sz="1900" b="1" dirty="0" smtClean="0"/>
              <a:t>Són molt típiques a Andalusia.</a:t>
            </a:r>
            <a:endParaRPr lang="ca-ES" sz="1900" b="1" dirty="0"/>
          </a:p>
        </p:txBody>
      </p:sp>
      <p:pic>
        <p:nvPicPr>
          <p:cNvPr id="6" name="5 Imagen" descr="andalucia2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21331282">
            <a:off x="547514" y="1140541"/>
            <a:ext cx="4251925" cy="4058758"/>
          </a:xfrm>
          <a:prstGeom prst="rect">
            <a:avLst/>
          </a:prstGeom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260648"/>
            <a:ext cx="7427168" cy="698336"/>
          </a:xfrm>
        </p:spPr>
        <p:txBody>
          <a:bodyPr>
            <a:normAutofit fontScale="90000"/>
          </a:bodyPr>
          <a:lstStyle/>
          <a:p>
            <a:r>
              <a:rPr lang="es-ES" dirty="0" err="1" smtClean="0"/>
              <a:t>Com</a:t>
            </a:r>
            <a:r>
              <a:rPr lang="es-ES" dirty="0" smtClean="0"/>
              <a:t> es toquen les </a:t>
            </a:r>
            <a:r>
              <a:rPr lang="es-ES" dirty="0" err="1" smtClean="0"/>
              <a:t>castanyoles</a:t>
            </a:r>
            <a:r>
              <a:rPr lang="es-ES" dirty="0" smtClean="0"/>
              <a:t>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79512" y="1268760"/>
            <a:ext cx="7848872" cy="5328592"/>
          </a:xfrm>
        </p:spPr>
        <p:txBody>
          <a:bodyPr>
            <a:noAutofit/>
          </a:bodyPr>
          <a:lstStyle/>
          <a:p>
            <a:r>
              <a:rPr lang="ca-ES" sz="2000" b="1" dirty="0" smtClean="0">
                <a:solidFill>
                  <a:srgbClr val="FF0000"/>
                </a:solidFill>
              </a:rPr>
              <a:t>Tocs de castanyoles : </a:t>
            </a:r>
            <a:r>
              <a:rPr lang="ca-ES" sz="2000" b="1" dirty="0" smtClean="0"/>
              <a:t>Les castanyoles es colpegen amb dits entre elles.                                                 </a:t>
            </a:r>
          </a:p>
          <a:p>
            <a:pPr algn="just">
              <a:buNone/>
            </a:pPr>
            <a:r>
              <a:rPr lang="ca-ES" sz="2000" b="1" dirty="0" smtClean="0"/>
              <a:t>    S'introdueixen els cordons de les castanyoles en els dits polzes. Les castanyoles tenen diferent so. Una , un so més agut , que es col·loca a la mà dreta i l'altra amb un so més greu es col·loca a la mà esquerra.</a:t>
            </a:r>
          </a:p>
        </p:txBody>
      </p:sp>
      <p:pic>
        <p:nvPicPr>
          <p:cNvPr id="5" name="4 Marcador de contenido" descr="castanuelas-2-t18582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7812088" y="7264772"/>
            <a:ext cx="46037" cy="32594"/>
          </a:xfrm>
        </p:spPr>
      </p:pic>
      <p:pic>
        <p:nvPicPr>
          <p:cNvPr id="6" name="5 Imagen" descr="castanuelas-2-t1858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21116627">
            <a:off x="478716" y="3791117"/>
            <a:ext cx="3284748" cy="244598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7" name="6 Imagen" descr="castañuela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263516">
            <a:off x="4381126" y="3639104"/>
            <a:ext cx="3443184" cy="252390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19672" y="188640"/>
            <a:ext cx="5338936" cy="710952"/>
          </a:xfrm>
        </p:spPr>
        <p:txBody>
          <a:bodyPr/>
          <a:lstStyle/>
          <a:p>
            <a:r>
              <a:rPr lang="ca-ES" dirty="0" smtClean="0"/>
              <a:t>VIDEO DE INICIACIÓ</a:t>
            </a:r>
            <a:endParaRPr lang="es-ES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 flipH="1" flipV="1">
            <a:off x="4427984" y="2852936"/>
            <a:ext cx="2448272" cy="2696068"/>
          </a:xfrm>
        </p:spPr>
        <p:txBody>
          <a:bodyPr>
            <a:normAutofit/>
          </a:bodyPr>
          <a:lstStyle/>
          <a:p>
            <a:endParaRPr lang="es-ES" dirty="0"/>
          </a:p>
        </p:txBody>
      </p:sp>
      <p:pic>
        <p:nvPicPr>
          <p:cNvPr id="5" name="Castañuelas - Lección 1.mp4">
            <a:hlinkClick r:id="" action="ppaction://media"/>
          </p:cNvPr>
          <p:cNvPicPr>
            <a:picLocks noGrp="1" noRot="1" noChangeAspect="1"/>
          </p:cNvPicPr>
          <p:nvPr>
            <p:ph sz="half"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79512" y="1159364"/>
            <a:ext cx="7776864" cy="5509995"/>
          </a:xfrm>
          <a:prstGeom prst="rect">
            <a:avLst/>
          </a:prstGeom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31640" y="260648"/>
            <a:ext cx="5760640" cy="842352"/>
          </a:xfrm>
        </p:spPr>
        <p:txBody>
          <a:bodyPr/>
          <a:lstStyle/>
          <a:p>
            <a:r>
              <a:rPr lang="ca-ES" dirty="0" smtClean="0"/>
              <a:t>ELS SONS DE CADA MÀ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997152"/>
          </a:xfrm>
        </p:spPr>
        <p:txBody>
          <a:bodyPr>
            <a:normAutofit/>
          </a:bodyPr>
          <a:lstStyle/>
          <a:p>
            <a:r>
              <a:rPr lang="es-ES" sz="2000" b="1" dirty="0" err="1" smtClean="0">
                <a:solidFill>
                  <a:srgbClr val="FF0000"/>
                </a:solidFill>
              </a:rPr>
              <a:t>Ma</a:t>
            </a:r>
            <a:r>
              <a:rPr lang="es-ES" sz="2000" b="1" dirty="0" smtClean="0">
                <a:solidFill>
                  <a:srgbClr val="FF0000"/>
                </a:solidFill>
              </a:rPr>
              <a:t> </a:t>
            </a:r>
            <a:r>
              <a:rPr lang="es-ES" sz="2000" b="1" dirty="0" err="1" smtClean="0">
                <a:solidFill>
                  <a:srgbClr val="FF0000"/>
                </a:solidFill>
              </a:rPr>
              <a:t>dreta</a:t>
            </a:r>
            <a:r>
              <a:rPr lang="es-ES" sz="2000" b="1" dirty="0" smtClean="0">
                <a:solidFill>
                  <a:srgbClr val="FF0000"/>
                </a:solidFill>
              </a:rPr>
              <a:t>:                      </a:t>
            </a:r>
            <a:r>
              <a:rPr lang="ca-ES" sz="2000" b="1" dirty="0" smtClean="0"/>
              <a:t>La castanyola de la mà dreta es toca amb els dits: petit,anul·lar,cor i índex.                Començar lentament colpejant obtenint</a:t>
            </a:r>
            <a:r>
              <a:rPr lang="ca-ES" sz="2000" dirty="0" smtClean="0"/>
              <a:t> </a:t>
            </a:r>
            <a:r>
              <a:rPr lang="ca-ES" sz="2000" b="1" dirty="0" smtClean="0"/>
              <a:t>així quatre sons que formen la..</a:t>
            </a:r>
          </a:p>
          <a:p>
            <a:pPr>
              <a:buNone/>
            </a:pPr>
            <a:r>
              <a:rPr lang="ca-ES" sz="2000" b="1" dirty="0" smtClean="0"/>
              <a:t> CARRETÓ- CA ( 1),RRE(2) TI ( 3),LLA(4 ).           </a:t>
            </a:r>
          </a:p>
          <a:p>
            <a:pPr>
              <a:buNone/>
            </a:pPr>
            <a:r>
              <a:rPr lang="ca-ES" sz="2000" b="1" dirty="0" smtClean="0"/>
              <a:t>   </a:t>
            </a:r>
            <a:endParaRPr lang="es-ES" sz="2000" b="1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ca-ES" sz="2000" b="1" dirty="0" smtClean="0"/>
              <a:t> </a:t>
            </a:r>
            <a:r>
              <a:rPr lang="ca-ES" sz="2000" b="1" dirty="0" smtClean="0">
                <a:solidFill>
                  <a:srgbClr val="FF0000"/>
                </a:solidFill>
              </a:rPr>
              <a:t>Mà esquerra :                </a:t>
            </a:r>
            <a:r>
              <a:rPr lang="ca-ES" sz="2000" b="1" dirty="0" smtClean="0"/>
              <a:t>La  castanyola de la mà esquerra es toca amb els dits anular (5 ) i cor ( 6) , obtenint un so TAN .</a:t>
            </a:r>
            <a:endParaRPr lang="es-ES" sz="2000" b="1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23728" y="260648"/>
            <a:ext cx="3466728" cy="698336"/>
          </a:xfrm>
        </p:spPr>
        <p:txBody>
          <a:bodyPr>
            <a:normAutofit/>
          </a:bodyPr>
          <a:lstStyle/>
          <a:p>
            <a:r>
              <a:rPr lang="es-ES" dirty="0" smtClean="0"/>
              <a:t>ELS </a:t>
            </a:r>
            <a:r>
              <a:rPr lang="es-ES" dirty="0" err="1" smtClean="0"/>
              <a:t>materials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340768"/>
            <a:ext cx="7239000" cy="524858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s-ES" sz="2000" b="1" dirty="0" smtClean="0"/>
              <a:t>   </a:t>
            </a:r>
            <a:r>
              <a:rPr lang="ca-ES" sz="2000" b="1" dirty="0" smtClean="0"/>
              <a:t>El millor material per a la construcció de castanyoles és la fusta, com més dura sigui millor.    </a:t>
            </a:r>
          </a:p>
          <a:p>
            <a:pPr algn="just">
              <a:buNone/>
            </a:pPr>
            <a:r>
              <a:rPr lang="ca-ES" sz="2000" b="1" dirty="0" smtClean="0"/>
              <a:t>   Consisteixen en dos trossos de fustes especial que són en forma de plat profund, generalment de castanyer , encara que s'han utilitzat altres fustes com: noguera , pal sant, de banús ...    </a:t>
            </a:r>
          </a:p>
          <a:p>
            <a:pPr algn="just">
              <a:buNone/>
            </a:pPr>
            <a:r>
              <a:rPr lang="ca-ES" sz="2000" b="1" dirty="0" smtClean="0"/>
              <a:t>   Es perfora cada parell per posar una corda ornamental , que es col·loca al voltant del polze .  </a:t>
            </a:r>
          </a:p>
          <a:p>
            <a:pPr algn="just">
              <a:buNone/>
            </a:pPr>
            <a:r>
              <a:rPr lang="ca-ES" sz="2000" b="1" dirty="0" smtClean="0"/>
              <a:t>  </a:t>
            </a:r>
            <a:endParaRPr lang="es-ES" sz="2000" b="1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051720" y="0"/>
            <a:ext cx="5112568" cy="1296144"/>
          </a:xfrm>
        </p:spPr>
        <p:txBody>
          <a:bodyPr>
            <a:normAutofit/>
          </a:bodyPr>
          <a:lstStyle/>
          <a:p>
            <a:r>
              <a:rPr lang="ca-ES" dirty="0" smtClean="0"/>
              <a:t>Diferents  tipus </a:t>
            </a:r>
            <a:br>
              <a:rPr lang="ca-ES" dirty="0" smtClean="0"/>
            </a:br>
            <a:r>
              <a:rPr lang="ca-ES" dirty="0" smtClean="0"/>
              <a:t>de castanyoles</a:t>
            </a:r>
            <a:endParaRPr lang="ca-ES" dirty="0"/>
          </a:p>
        </p:txBody>
      </p:sp>
      <p:pic>
        <p:nvPicPr>
          <p:cNvPr id="4" name="Picture 2" descr="https://albherto.files.wordpress.com/2010/03/semi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652569"/>
            <a:ext cx="7239000" cy="476094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510</TotalTime>
  <Words>476</Words>
  <Application>Microsoft Office PowerPoint</Application>
  <PresentationFormat>Presentación en pantalla (4:3)</PresentationFormat>
  <Paragraphs>63</Paragraphs>
  <Slides>13</Slides>
  <Notes>2</Notes>
  <HiddenSlides>0</HiddenSlides>
  <MMClips>2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Opulento</vt:lpstr>
      <vt:lpstr>Treball de MÚsica    les castanyoles</vt:lpstr>
      <vt:lpstr>index</vt:lpstr>
      <vt:lpstr>QUÉ SÓN LES CASTENYOLES</vt:lpstr>
      <vt:lpstr>Localització de les castanyoles</vt:lpstr>
      <vt:lpstr>Com es toquen les castanyoles?</vt:lpstr>
      <vt:lpstr>VIDEO DE INICIACIÓ</vt:lpstr>
      <vt:lpstr>ELS SONS DE CADA MÀ</vt:lpstr>
      <vt:lpstr>ELS materials</vt:lpstr>
      <vt:lpstr>Diferents  tipus  de castanyoles</vt:lpstr>
      <vt:lpstr>fotos+videos ;)</vt:lpstr>
      <vt:lpstr>VIDEO DE DEMOSTRACIÓ</vt:lpstr>
      <vt:lpstr>Opinió personal</vt:lpstr>
      <vt:lpstr>final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Treball de mùsica les castanyoles</dc:title>
  <dc:creator>Leticia Arias Tebas</dc:creator>
  <cp:lastModifiedBy>super</cp:lastModifiedBy>
  <cp:revision>124</cp:revision>
  <dcterms:created xsi:type="dcterms:W3CDTF">2015-10-04T07:37:15Z</dcterms:created>
  <dcterms:modified xsi:type="dcterms:W3CDTF">2015-12-01T15:04:06Z</dcterms:modified>
</cp:coreProperties>
</file>