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3" r:id="rId3"/>
    <p:sldId id="281" r:id="rId4"/>
    <p:sldId id="256" r:id="rId5"/>
    <p:sldId id="257" r:id="rId6"/>
    <p:sldId id="258" r:id="rId7"/>
    <p:sldId id="259" r:id="rId8"/>
    <p:sldId id="260" r:id="rId9"/>
    <p:sldId id="284" r:id="rId10"/>
    <p:sldId id="285" r:id="rId11"/>
    <p:sldId id="261" r:id="rId12"/>
    <p:sldId id="262" r:id="rId13"/>
    <p:sldId id="263" r:id="rId14"/>
    <p:sldId id="264" r:id="rId15"/>
    <p:sldId id="274" r:id="rId16"/>
    <p:sldId id="276" r:id="rId17"/>
    <p:sldId id="277" r:id="rId18"/>
    <p:sldId id="273" r:id="rId19"/>
    <p:sldId id="278" r:id="rId20"/>
    <p:sldId id="265" r:id="rId21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7827-347A-4601-A5F5-AC51B0ADF95A}" type="datetimeFigureOut">
              <a:rPr lang="ca-ES" smtClean="0"/>
              <a:t>13/11/2016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B42-1A99-45C9-8236-4A45A47B82A0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9048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7827-347A-4601-A5F5-AC51B0ADF95A}" type="datetimeFigureOut">
              <a:rPr lang="ca-ES" smtClean="0"/>
              <a:t>13/11/2016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B42-1A99-45C9-8236-4A45A47B82A0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1077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7827-347A-4601-A5F5-AC51B0ADF95A}" type="datetimeFigureOut">
              <a:rPr lang="ca-ES" smtClean="0"/>
              <a:t>13/11/2016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B42-1A99-45C9-8236-4A45A47B82A0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078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7827-347A-4601-A5F5-AC51B0ADF95A}" type="datetimeFigureOut">
              <a:rPr lang="ca-ES" smtClean="0"/>
              <a:t>13/11/2016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B42-1A99-45C9-8236-4A45A47B82A0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7955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7827-347A-4601-A5F5-AC51B0ADF95A}" type="datetimeFigureOut">
              <a:rPr lang="ca-ES" smtClean="0"/>
              <a:t>13/11/2016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B42-1A99-45C9-8236-4A45A47B82A0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5846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7827-347A-4601-A5F5-AC51B0ADF95A}" type="datetimeFigureOut">
              <a:rPr lang="ca-ES" smtClean="0"/>
              <a:t>13/11/2016</a:t>
            </a:fld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B42-1A99-45C9-8236-4A45A47B82A0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1828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7827-347A-4601-A5F5-AC51B0ADF95A}" type="datetimeFigureOut">
              <a:rPr lang="ca-ES" smtClean="0"/>
              <a:t>13/11/2016</a:t>
            </a:fld>
            <a:endParaRPr lang="ca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B42-1A99-45C9-8236-4A45A47B82A0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7092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7827-347A-4601-A5F5-AC51B0ADF95A}" type="datetimeFigureOut">
              <a:rPr lang="ca-ES" smtClean="0"/>
              <a:t>13/11/2016</a:t>
            </a:fld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B42-1A99-45C9-8236-4A45A47B82A0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750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7827-347A-4601-A5F5-AC51B0ADF95A}" type="datetimeFigureOut">
              <a:rPr lang="ca-ES" smtClean="0"/>
              <a:t>13/11/2016</a:t>
            </a:fld>
            <a:endParaRPr lang="ca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B42-1A99-45C9-8236-4A45A47B82A0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6637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7827-347A-4601-A5F5-AC51B0ADF95A}" type="datetimeFigureOut">
              <a:rPr lang="ca-ES" smtClean="0"/>
              <a:t>13/11/2016</a:t>
            </a:fld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B42-1A99-45C9-8236-4A45A47B82A0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5406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7827-347A-4601-A5F5-AC51B0ADF95A}" type="datetimeFigureOut">
              <a:rPr lang="ca-ES" smtClean="0"/>
              <a:t>13/11/2016</a:t>
            </a:fld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B42-1A99-45C9-8236-4A45A47B82A0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235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E7827-347A-4601-A5F5-AC51B0ADF95A}" type="datetimeFigureOut">
              <a:rPr lang="ca-ES" smtClean="0"/>
              <a:t>13/11/2016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F7B42-1A99-45C9-8236-4A45A47B82A0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8625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53436" y="188640"/>
            <a:ext cx="3494695" cy="2041954"/>
          </a:xfrm>
        </p:spPr>
        <p:txBody>
          <a:bodyPr>
            <a:normAutofit/>
          </a:bodyPr>
          <a:lstStyle/>
          <a:p>
            <a:r>
              <a:rPr lang="ca-ES" sz="3000" b="1" dirty="0" smtClean="0">
                <a:solidFill>
                  <a:schemeClr val="accent6"/>
                </a:solidFill>
              </a:rPr>
              <a:t>LLEGEIX! </a:t>
            </a:r>
            <a:br>
              <a:rPr lang="ca-ES" sz="3000" b="1" dirty="0" smtClean="0">
                <a:solidFill>
                  <a:schemeClr val="accent6"/>
                </a:solidFill>
              </a:rPr>
            </a:br>
            <a:r>
              <a:rPr lang="ca-ES" sz="3000" b="1" dirty="0" smtClean="0">
                <a:solidFill>
                  <a:schemeClr val="accent6"/>
                </a:solidFill>
              </a:rPr>
              <a:t>És la millor manera d’arribar al coneixement.</a:t>
            </a:r>
            <a:endParaRPr lang="ca-ES" sz="3000" b="1" dirty="0">
              <a:solidFill>
                <a:schemeClr val="accent6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99992" y="4509120"/>
            <a:ext cx="4139952" cy="1440160"/>
          </a:xfrm>
        </p:spPr>
        <p:txBody>
          <a:bodyPr>
            <a:normAutofit fontScale="92500" lnSpcReduction="20000"/>
          </a:bodyPr>
          <a:lstStyle/>
          <a:p>
            <a:r>
              <a:rPr lang="ca-ES" dirty="0" err="1" smtClean="0">
                <a:solidFill>
                  <a:schemeClr val="accent6"/>
                </a:solidFill>
              </a:rPr>
              <a:t>L’</a:t>
            </a:r>
            <a:r>
              <a:rPr lang="ca-ES" sz="4000" b="1" dirty="0" err="1" smtClean="0">
                <a:solidFill>
                  <a:schemeClr val="accent6"/>
                </a:solidFill>
              </a:rPr>
              <a:t>epèrgam</a:t>
            </a:r>
            <a:r>
              <a:rPr lang="ca-ES" dirty="0" smtClean="0">
                <a:solidFill>
                  <a:schemeClr val="accent6"/>
                </a:solidFill>
              </a:rPr>
              <a:t> a la Bibliomont! </a:t>
            </a:r>
          </a:p>
          <a:p>
            <a:r>
              <a:rPr lang="ca-ES" dirty="0" smtClean="0">
                <a:solidFill>
                  <a:schemeClr val="accent6"/>
                </a:solidFill>
              </a:rPr>
              <a:t>Com funciona?</a:t>
            </a:r>
            <a:endParaRPr lang="ca-ES" dirty="0">
              <a:solidFill>
                <a:schemeClr val="accent6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16424" cy="538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49280"/>
            <a:ext cx="5143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25824"/>
            <a:ext cx="1800200" cy="120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t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90" y="2924944"/>
            <a:ext cx="1791353" cy="14424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QuadreDeText 3"/>
          <p:cNvSpPr txBox="1"/>
          <p:nvPr/>
        </p:nvSpPr>
        <p:spPr>
          <a:xfrm>
            <a:off x="6732240" y="256539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rgbClr val="00B050"/>
                </a:solidFill>
              </a:rPr>
              <a:t> </a:t>
            </a:r>
            <a:r>
              <a:rPr lang="ca-ES" sz="1400" dirty="0" smtClean="0">
                <a:solidFill>
                  <a:srgbClr val="00B050"/>
                </a:solidFill>
                <a:latin typeface="Jokerman" panose="04090605060D06020702" pitchFamily="82" charset="0"/>
              </a:rPr>
              <a:t>La diferència suma</a:t>
            </a:r>
            <a:endParaRPr lang="ca-ES" sz="1400" dirty="0">
              <a:solidFill>
                <a:srgbClr val="00B05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0772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8" y="1772816"/>
            <a:ext cx="8229600" cy="326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3347864" y="1268760"/>
            <a:ext cx="4392488" cy="1944216"/>
          </a:xfrm>
          <a:prstGeom prst="wedgeEllipseCallout">
            <a:avLst>
              <a:gd name="adj1" fmla="val -71443"/>
              <a:gd name="adj2" fmla="val 536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BUSQUEM, PER EXEMPLE, PER LA TEMÀTICA QUE ESTEM TREBALLANT A L’ESCOLA (Projecte Artistes): </a:t>
            </a:r>
          </a:p>
          <a:p>
            <a:pPr algn="ctr"/>
            <a:r>
              <a:rPr lang="ca-ES" dirty="0" smtClean="0"/>
              <a:t>ART</a:t>
            </a:r>
            <a:endParaRPr lang="ca-E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06279" y="4010943"/>
            <a:ext cx="1308725" cy="86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84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/>
          </a:bodyPr>
          <a:lstStyle/>
          <a:p>
            <a:r>
              <a:rPr lang="ca-ES" sz="3000" b="1" dirty="0" smtClean="0">
                <a:solidFill>
                  <a:schemeClr val="accent6"/>
                </a:solidFill>
              </a:rPr>
              <a:t>COM FEM UNA CONSULTA?</a:t>
            </a:r>
            <a:endParaRPr lang="ca-ES" sz="3000" b="1" dirty="0">
              <a:solidFill>
                <a:schemeClr val="accent6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877737" cy="277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45" y="3609853"/>
            <a:ext cx="5951557" cy="302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5076056" y="1052736"/>
            <a:ext cx="4028046" cy="1656184"/>
          </a:xfrm>
          <a:prstGeom prst="wedgeEllipseCallout">
            <a:avLst>
              <a:gd name="adj1" fmla="val -78926"/>
              <a:gd name="adj2" fmla="val -134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 dirty="0" smtClean="0"/>
              <a:t>PODEM FER UNA </a:t>
            </a:r>
          </a:p>
          <a:p>
            <a:pPr algn="ctr"/>
            <a:r>
              <a:rPr lang="ca-ES" sz="1600" dirty="0" smtClean="0"/>
              <a:t>CONSULTA SIMPLE</a:t>
            </a:r>
            <a:r>
              <a:rPr lang="ca-ES" sz="1400" dirty="0" smtClean="0"/>
              <a:t>:</a:t>
            </a:r>
          </a:p>
          <a:p>
            <a:pPr algn="ctr"/>
            <a:endParaRPr lang="ca-ES" sz="10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a-ES" sz="1400" dirty="0" smtClean="0"/>
              <a:t>BUSCAREM EL RECURS PELS CAMPS AUTOR, TÍTOL, EDITORIAL, O BÉ, PER LA MATÈRIA DE QUÈ TRACTA</a:t>
            </a:r>
            <a:endParaRPr lang="ca-ES" sz="1400" dirty="0"/>
          </a:p>
        </p:txBody>
      </p:sp>
      <p:sp>
        <p:nvSpPr>
          <p:cNvPr id="5" name="4 Llamada ovalada"/>
          <p:cNvSpPr/>
          <p:nvPr/>
        </p:nvSpPr>
        <p:spPr>
          <a:xfrm>
            <a:off x="-4223" y="4221088"/>
            <a:ext cx="3280079" cy="2413498"/>
          </a:xfrm>
          <a:prstGeom prst="wedgeEllipseCallout">
            <a:avLst>
              <a:gd name="adj1" fmla="val 75190"/>
              <a:gd name="adj2" fmla="val -356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a-ES" sz="1600" dirty="0" smtClean="0"/>
              <a:t>    O PODEM FER UNA CONSULTA AVANÇADA:</a:t>
            </a:r>
          </a:p>
          <a:p>
            <a:endParaRPr lang="ca-E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smtClean="0"/>
              <a:t>TENIM MÉS CAMPS PER A FER LA CERCA. PER L’ISBN, LA COL·LECCIÓ, PER LLENGUA, NIVELL, ETC.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37897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0772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8" y="1772816"/>
            <a:ext cx="8229600" cy="326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3347864" y="1268760"/>
            <a:ext cx="4392488" cy="1944216"/>
          </a:xfrm>
          <a:prstGeom prst="wedgeEllipseCallout">
            <a:avLst>
              <a:gd name="adj1" fmla="val -71443"/>
              <a:gd name="adj2" fmla="val 536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BUSQUEM, PER EXEMPLE, PER LA TEMÀTICA QUE ESTEM TREBALLANT A L’ESCOLA (Projecte Artistes): </a:t>
            </a:r>
          </a:p>
          <a:p>
            <a:pPr algn="ctr"/>
            <a:r>
              <a:rPr lang="ca-ES" dirty="0" smtClean="0"/>
              <a:t>ART</a:t>
            </a:r>
            <a:endParaRPr lang="ca-E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06279" y="4010943"/>
            <a:ext cx="1308725" cy="86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7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06203"/>
            <a:ext cx="4464496" cy="512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640"/>
            <a:ext cx="80772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5203095" y="4725144"/>
            <a:ext cx="3384376" cy="1008112"/>
          </a:xfrm>
          <a:prstGeom prst="wedgeEllipseCallout">
            <a:avLst>
              <a:gd name="adj1" fmla="val -66624"/>
              <a:gd name="adj2" fmla="val 696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 dirty="0" smtClean="0"/>
              <a:t>S’HAN TROBAT 15 REGISTRES RELACIONATS AMB AQUEST TEMA</a:t>
            </a:r>
            <a:endParaRPr lang="ca-ES" sz="1600" dirty="0"/>
          </a:p>
        </p:txBody>
      </p:sp>
      <p:sp>
        <p:nvSpPr>
          <p:cNvPr id="6" name="5 Elipse"/>
          <p:cNvSpPr/>
          <p:nvPr/>
        </p:nvSpPr>
        <p:spPr>
          <a:xfrm>
            <a:off x="3779912" y="5877481"/>
            <a:ext cx="792088" cy="2160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40" y="836712"/>
            <a:ext cx="5998378" cy="192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5751129" y="1034060"/>
            <a:ext cx="2836342" cy="1098796"/>
          </a:xfrm>
          <a:prstGeom prst="wedgeEllipseCallout">
            <a:avLst>
              <a:gd name="adj1" fmla="val -85282"/>
              <a:gd name="adj2" fmla="val 249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 dirty="0" smtClean="0"/>
              <a:t>TRIEM EL REGISTRE QUE MÉS ENS CONVÉ I CLIQUEM AL DAMUNT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36060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5168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0772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6084168" y="1006203"/>
            <a:ext cx="2808312" cy="982637"/>
          </a:xfrm>
          <a:prstGeom prst="wedgeEllipseCallout">
            <a:avLst>
              <a:gd name="adj1" fmla="val -65967"/>
              <a:gd name="adj2" fmla="val 430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400" dirty="0" smtClean="0"/>
              <a:t>APAREIX LA FITXA DEL REGISTRE AMB TOTA LA INFORMACIÓ DETALLADA</a:t>
            </a:r>
            <a:endParaRPr lang="ca-ES" sz="1400" dirty="0"/>
          </a:p>
        </p:txBody>
      </p:sp>
      <p:sp>
        <p:nvSpPr>
          <p:cNvPr id="5" name="4 Llamada ovalada"/>
          <p:cNvSpPr/>
          <p:nvPr/>
        </p:nvSpPr>
        <p:spPr>
          <a:xfrm>
            <a:off x="6372200" y="2780928"/>
            <a:ext cx="2520280" cy="1728192"/>
          </a:xfrm>
          <a:prstGeom prst="wedgeEllipseCallout">
            <a:avLst>
              <a:gd name="adj1" fmla="val -186182"/>
              <a:gd name="adj2" fmla="val -441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400" dirty="0" smtClean="0"/>
              <a:t>A VEGADES ENS PROPORCIONA ALGUN ENLLAÇ AMB ACTIVITATS RELACIONADES, JCLIC, GUIA DIDÀCTICA...</a:t>
            </a:r>
            <a:endParaRPr lang="ca-ES" sz="1400" dirty="0"/>
          </a:p>
        </p:txBody>
      </p:sp>
      <p:sp>
        <p:nvSpPr>
          <p:cNvPr id="6" name="5 Elipse"/>
          <p:cNvSpPr/>
          <p:nvPr/>
        </p:nvSpPr>
        <p:spPr>
          <a:xfrm>
            <a:off x="2771800" y="3554435"/>
            <a:ext cx="2520280" cy="98423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6 Llamada ovalada"/>
          <p:cNvSpPr/>
          <p:nvPr/>
        </p:nvSpPr>
        <p:spPr>
          <a:xfrm>
            <a:off x="4788024" y="4538674"/>
            <a:ext cx="4355976" cy="2217293"/>
          </a:xfrm>
          <a:prstGeom prst="wedgeEllipseCallout">
            <a:avLst>
              <a:gd name="adj1" fmla="val -51718"/>
              <a:gd name="adj2" fmla="val -65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smtClean="0"/>
              <a:t>ENS INFORMA DE QUANTS EXEMPLARS DISPOSEM I SI EL REGISTRE ESTÀ DISPONIBLE O ESTÀ PRESTAT.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dirty="0" smtClean="0"/>
              <a:t>ENS INDICA ON TROBAR EL LLIBRE ALS PRESTATGES DE LA BIBLIOTECA.  </a:t>
            </a:r>
          </a:p>
          <a:p>
            <a:pPr algn="ctr"/>
            <a:r>
              <a:rPr lang="ca-ES" sz="1400" dirty="0" smtClean="0"/>
              <a:t>I1 = BLAU / I2 = VERMELL / I3 = VERD / LA RESTA ESTARAN ALS PRESTATGES DE CONEIXEMENTS</a:t>
            </a:r>
          </a:p>
        </p:txBody>
      </p:sp>
      <p:sp>
        <p:nvSpPr>
          <p:cNvPr id="8" name="7 Llamada ovalada"/>
          <p:cNvSpPr/>
          <p:nvPr/>
        </p:nvSpPr>
        <p:spPr>
          <a:xfrm>
            <a:off x="323528" y="4869160"/>
            <a:ext cx="2664296" cy="1224136"/>
          </a:xfrm>
          <a:prstGeom prst="wedgeEllipseCallout">
            <a:avLst>
              <a:gd name="adj1" fmla="val -17713"/>
              <a:gd name="adj2" fmla="val -989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400" dirty="0" smtClean="0"/>
              <a:t>ELS USUARIS REGISTRATS PODEN FER COMENTARIS SOBRE EL LLIBRE.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32589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3000" b="1" dirty="0" smtClean="0">
                <a:solidFill>
                  <a:schemeClr val="accent6"/>
                </a:solidFill>
              </a:rPr>
              <a:t>TAMBÉ PODEM CONSULTAR A PARTIR DELS OPERADORS BOLEANS DES DE LA CERCA AVANÇADA</a:t>
            </a:r>
            <a:endParaRPr lang="ca-ES" sz="3000" b="1" dirty="0">
              <a:solidFill>
                <a:schemeClr val="accent6"/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1690"/>
            <a:ext cx="2542252" cy="88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30" y="1484784"/>
            <a:ext cx="17494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32396"/>
            <a:ext cx="26209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6" y="2852936"/>
            <a:ext cx="57118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4437112"/>
            <a:ext cx="3511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03" y="5495528"/>
            <a:ext cx="7443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92" y="1795140"/>
            <a:ext cx="877886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89" y="2060848"/>
            <a:ext cx="8778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24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>
            <a:normAutofit/>
          </a:bodyPr>
          <a:lstStyle/>
          <a:p>
            <a:r>
              <a:rPr lang="ca-ES" sz="3000" dirty="0" smtClean="0">
                <a:solidFill>
                  <a:schemeClr val="accent6"/>
                </a:solidFill>
              </a:rPr>
              <a:t>OPERADOR &amp;&amp;</a:t>
            </a:r>
            <a:endParaRPr lang="ca-ES" sz="3000" dirty="0">
              <a:solidFill>
                <a:schemeClr val="accent6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5760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4067944" y="836712"/>
            <a:ext cx="2664296" cy="1224136"/>
          </a:xfrm>
          <a:prstGeom prst="wedgeEllipseCallout">
            <a:avLst>
              <a:gd name="adj1" fmla="val -50993"/>
              <a:gd name="adj2" fmla="val 602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400" dirty="0" smtClean="0"/>
              <a:t>BUSQUEM QUINS RECURSOS TENIM QUE EN EL TÍTOL APAREGUI LA PARAULA </a:t>
            </a:r>
            <a:r>
              <a:rPr lang="ca-ES" sz="1400" b="1" dirty="0" smtClean="0"/>
              <a:t>CONTES</a:t>
            </a:r>
            <a:r>
              <a:rPr lang="ca-ES" sz="1400" dirty="0" smtClean="0"/>
              <a:t> I LA PARAULA </a:t>
            </a:r>
            <a:r>
              <a:rPr lang="ca-ES" sz="1400" b="1" dirty="0" smtClean="0"/>
              <a:t>MÓN</a:t>
            </a:r>
            <a:r>
              <a:rPr lang="ca-ES" sz="1400" dirty="0" smtClean="0"/>
              <a:t>.</a:t>
            </a:r>
            <a:endParaRPr lang="ca-ES" sz="1400" dirty="0"/>
          </a:p>
        </p:txBody>
      </p:sp>
      <p:sp>
        <p:nvSpPr>
          <p:cNvPr id="5" name="4 Elipse"/>
          <p:cNvSpPr/>
          <p:nvPr/>
        </p:nvSpPr>
        <p:spPr>
          <a:xfrm>
            <a:off x="1979712" y="4077072"/>
            <a:ext cx="6192688" cy="23042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81882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14600" cy="1143000"/>
          </a:xfrm>
        </p:spPr>
        <p:txBody>
          <a:bodyPr>
            <a:normAutofit/>
          </a:bodyPr>
          <a:lstStyle/>
          <a:p>
            <a:r>
              <a:rPr lang="ca-ES" sz="3000" dirty="0" smtClean="0">
                <a:solidFill>
                  <a:schemeClr val="accent6"/>
                </a:solidFill>
              </a:rPr>
              <a:t>OPERADOR ||</a:t>
            </a:r>
            <a:endParaRPr lang="ca-ES" sz="3000" dirty="0">
              <a:solidFill>
                <a:schemeClr val="accent6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45" y="1600200"/>
            <a:ext cx="68087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3851920" y="836712"/>
            <a:ext cx="2952328" cy="1368152"/>
          </a:xfrm>
          <a:prstGeom prst="wedgeEllipseCallout">
            <a:avLst>
              <a:gd name="adj1" fmla="val -53213"/>
              <a:gd name="adj2" fmla="val 524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400" dirty="0" smtClean="0"/>
              <a:t>BUSQUEM QUINS RECURSOS TENIM QUE EN EL TÍTOL APAREGUI LA PARAULA </a:t>
            </a:r>
            <a:r>
              <a:rPr lang="ca-ES" sz="1400" b="1" dirty="0" smtClean="0"/>
              <a:t>CONTES</a:t>
            </a:r>
            <a:r>
              <a:rPr lang="ca-ES" sz="1400" dirty="0" smtClean="0"/>
              <a:t> O LA PARAULA </a:t>
            </a:r>
            <a:r>
              <a:rPr lang="ca-ES" sz="1400" b="1" dirty="0" smtClean="0"/>
              <a:t>MÓN</a:t>
            </a:r>
            <a:r>
              <a:rPr lang="ca-ES" sz="1400" dirty="0" smtClean="0"/>
              <a:t>.</a:t>
            </a:r>
            <a:endParaRPr lang="ca-ES" sz="1400" dirty="0"/>
          </a:p>
        </p:txBody>
      </p:sp>
      <p:sp>
        <p:nvSpPr>
          <p:cNvPr id="5" name="4 Elipse"/>
          <p:cNvSpPr/>
          <p:nvPr/>
        </p:nvSpPr>
        <p:spPr>
          <a:xfrm>
            <a:off x="1691680" y="4365104"/>
            <a:ext cx="3960440" cy="1800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9673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000" b="1" dirty="0" smtClean="0">
                <a:solidFill>
                  <a:schemeClr val="accent6"/>
                </a:solidFill>
              </a:rPr>
              <a:t>COM FEM UN COMENTARI?</a:t>
            </a:r>
            <a:endParaRPr lang="ca-ES" sz="3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08" y="1600200"/>
            <a:ext cx="66747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6578">
            <a:off x="2614799" y="5411273"/>
            <a:ext cx="86518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179512" y="2564904"/>
            <a:ext cx="2304256" cy="1440160"/>
          </a:xfrm>
          <a:prstGeom prst="wedgeEllipseCallout">
            <a:avLst>
              <a:gd name="adj1" fmla="val 45907"/>
              <a:gd name="adj2" fmla="val -891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400" dirty="0" smtClean="0"/>
              <a:t>UN COP ESTEM DINS LA FITXA, PODEM ESCRIURE UN COMENTARI SOBRE EL RECURS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2315140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91" y="1412776"/>
            <a:ext cx="7222402" cy="399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5940152" y="1880828"/>
            <a:ext cx="2520280" cy="936104"/>
          </a:xfrm>
          <a:prstGeom prst="wedgeEllipseCallout">
            <a:avLst>
              <a:gd name="adj1" fmla="val -66743"/>
              <a:gd name="adj2" fmla="val 718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400" dirty="0" smtClean="0"/>
              <a:t>ESCRIVIM EL COMENTARI I CLIQUEM GUARDA. </a:t>
            </a:r>
            <a:endParaRPr lang="ca-ES" sz="14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331640" y="5553236"/>
            <a:ext cx="6336704" cy="79208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ELS COMENTARIS VALIDATS PEL RESPONSABLE DE LA GESTIÓ DEL CATÀLEG, ES VEURAN A LA PÀGINA INICIAL.</a:t>
            </a:r>
            <a:endParaRPr lang="ca-E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" y="188640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36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b="1" u="sng" dirty="0" smtClean="0">
                <a:solidFill>
                  <a:schemeClr val="accent6"/>
                </a:solidFill>
              </a:rPr>
              <a:t>QUÈ ÉS L’EPÈRGAM?</a:t>
            </a:r>
          </a:p>
          <a:p>
            <a:pPr marL="0" indent="0" algn="ctr">
              <a:buNone/>
            </a:pPr>
            <a:endParaRPr lang="ca-ES" b="1" u="sng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ca-ES" dirty="0" smtClean="0">
                <a:solidFill>
                  <a:schemeClr val="accent6"/>
                </a:solidFill>
              </a:rPr>
              <a:t>És un catàleg que podem fer servir a través d’Internet per a buscar els contes, </a:t>
            </a:r>
            <a:r>
              <a:rPr lang="ca-ES" dirty="0" smtClean="0">
                <a:solidFill>
                  <a:schemeClr val="accent6"/>
                </a:solidFill>
              </a:rPr>
              <a:t>còmics, </a:t>
            </a:r>
            <a:r>
              <a:rPr lang="ca-ES" dirty="0" smtClean="0">
                <a:solidFill>
                  <a:schemeClr val="accent6"/>
                </a:solidFill>
              </a:rPr>
              <a:t>llibres de coneixements, etc. que necessitis de la biblioteca de l’escola. </a:t>
            </a:r>
          </a:p>
          <a:p>
            <a:pPr marL="0" indent="0" algn="ctr">
              <a:buNone/>
            </a:pPr>
            <a:endParaRPr lang="ca-ES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ca-ES" dirty="0" smtClean="0">
                <a:solidFill>
                  <a:schemeClr val="accent6"/>
                </a:solidFill>
              </a:rPr>
              <a:t>Si no els tenim al nostre catàleg, et dirà a quina biblioteca els pots trobar</a:t>
            </a:r>
            <a:r>
              <a:rPr lang="ca-ES" dirty="0" smtClean="0">
                <a:solidFill>
                  <a:schemeClr val="accent6"/>
                </a:solidFill>
              </a:rPr>
              <a:t>!</a:t>
            </a:r>
            <a:endParaRPr lang="ca-ES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ca-ES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ca-ES" dirty="0" smtClean="0">
              <a:solidFill>
                <a:schemeClr val="accent6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143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462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007588"/>
            <a:ext cx="4464496" cy="2160240"/>
          </a:xfrm>
        </p:spPr>
        <p:txBody>
          <a:bodyPr>
            <a:normAutofit fontScale="90000"/>
          </a:bodyPr>
          <a:lstStyle/>
          <a:p>
            <a:r>
              <a:rPr lang="ca-ES" sz="3000" b="1" dirty="0" smtClean="0">
                <a:solidFill>
                  <a:schemeClr val="accent6"/>
                </a:solidFill>
              </a:rPr>
              <a:t>JA HAS PESCAT COM FUNCIONA L’EPÈRGAM?</a:t>
            </a:r>
            <a:br>
              <a:rPr lang="ca-ES" sz="3000" b="1" dirty="0" smtClean="0">
                <a:solidFill>
                  <a:schemeClr val="accent6"/>
                </a:solidFill>
              </a:rPr>
            </a:br>
            <a:r>
              <a:rPr lang="ca-ES" sz="3000" b="1" dirty="0" smtClean="0">
                <a:solidFill>
                  <a:schemeClr val="accent6"/>
                </a:solidFill>
              </a:rPr>
              <a:t/>
            </a:r>
            <a:br>
              <a:rPr lang="ca-ES" sz="3000" b="1" dirty="0" smtClean="0">
                <a:solidFill>
                  <a:schemeClr val="accent6"/>
                </a:solidFill>
              </a:rPr>
            </a:br>
            <a:r>
              <a:rPr lang="ca-ES" sz="3000" b="1" dirty="0" smtClean="0">
                <a:solidFill>
                  <a:schemeClr val="accent6"/>
                </a:solidFill>
              </a:rPr>
              <a:t>ANIMA’T, ÉS MÉS FÀCIL DEL QUE SEMBLA! </a:t>
            </a:r>
            <a:r>
              <a:rPr lang="ca-ES" sz="3000" b="1" dirty="0">
                <a:solidFill>
                  <a:schemeClr val="accent6"/>
                </a:solidFill>
              </a:rPr>
              <a:t/>
            </a:r>
            <a:br>
              <a:rPr lang="ca-ES" sz="3000" b="1" dirty="0">
                <a:solidFill>
                  <a:schemeClr val="accent6"/>
                </a:solidFill>
              </a:rPr>
            </a:br>
            <a:r>
              <a:rPr lang="ca-ES" sz="3000" b="1" dirty="0" smtClean="0">
                <a:solidFill>
                  <a:schemeClr val="accent6"/>
                </a:solidFill>
              </a:rPr>
              <a:t/>
            </a:r>
            <a:br>
              <a:rPr lang="ca-ES" sz="3000" b="1" dirty="0" smtClean="0">
                <a:solidFill>
                  <a:schemeClr val="accent6"/>
                </a:solidFill>
              </a:rPr>
            </a:br>
            <a:endParaRPr lang="ca-ES" sz="2200" b="1" dirty="0">
              <a:solidFill>
                <a:schemeClr val="accent6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1" y="4005064"/>
            <a:ext cx="2627604" cy="248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803501" y="323512"/>
            <a:ext cx="4464496" cy="2754592"/>
          </a:xfrm>
          <a:prstGeom prst="wedgeEllipseCallout">
            <a:avLst>
              <a:gd name="adj1" fmla="val 69934"/>
              <a:gd name="adj2" fmla="val -1466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3512"/>
            <a:ext cx="2156927" cy="306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428812" y="4020019"/>
            <a:ext cx="3094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000" dirty="0" smtClean="0">
                <a:solidFill>
                  <a:schemeClr val="accent6"/>
                </a:solidFill>
              </a:rPr>
              <a:t>I PER A QUALSEVOL DUBTE, PREGUNTA A LA MESTRA O AL MESTRE DE BIBLIOTECA. </a:t>
            </a:r>
            <a:endParaRPr lang="ca-ES" sz="2000" dirty="0">
              <a:solidFill>
                <a:schemeClr val="accent6"/>
              </a:solidFill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3779912" y="3843774"/>
            <a:ext cx="4392488" cy="1368152"/>
          </a:xfrm>
          <a:prstGeom prst="wedgeEllipseCallout">
            <a:avLst>
              <a:gd name="adj1" fmla="val -81793"/>
              <a:gd name="adj2" fmla="val 2942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757171" y="5923688"/>
            <a:ext cx="1919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b="1" dirty="0" smtClean="0">
                <a:solidFill>
                  <a:srgbClr val="FF0000"/>
                </a:solidFill>
              </a:rPr>
              <a:t>GRÀCIES!</a:t>
            </a:r>
            <a:endParaRPr lang="ca-E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259632" y="188640"/>
            <a:ext cx="676875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000" b="1" dirty="0" smtClean="0">
                <a:solidFill>
                  <a:schemeClr val="accent6"/>
                </a:solidFill>
              </a:rPr>
              <a:t>COM ACCEDIM AL CATÀLEG EPÈRGAM?</a:t>
            </a:r>
            <a:endParaRPr lang="ca-ES" sz="3000" b="1" dirty="0">
              <a:solidFill>
                <a:schemeClr val="accent6"/>
              </a:solidFill>
            </a:endParaRPr>
          </a:p>
        </p:txBody>
      </p:sp>
      <p:pic>
        <p:nvPicPr>
          <p:cNvPr id="3" name="Imatg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66" b="585"/>
          <a:stretch/>
        </p:blipFill>
        <p:spPr bwMode="auto">
          <a:xfrm>
            <a:off x="539552" y="1173480"/>
            <a:ext cx="7776863" cy="5135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7 Llamada ovalada"/>
          <p:cNvSpPr/>
          <p:nvPr/>
        </p:nvSpPr>
        <p:spPr>
          <a:xfrm>
            <a:off x="2267744" y="4221088"/>
            <a:ext cx="3347864" cy="867945"/>
          </a:xfrm>
          <a:prstGeom prst="wedgeEllipseCallout">
            <a:avLst>
              <a:gd name="adj1" fmla="val -85852"/>
              <a:gd name="adj2" fmla="val -1296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2699792" y="439345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 smtClean="0"/>
              <a:t>CLICA SOBRE </a:t>
            </a:r>
          </a:p>
          <a:p>
            <a:pPr algn="ctr"/>
            <a:r>
              <a:rPr lang="ca-ES" sz="1400" dirty="0" smtClean="0"/>
              <a:t>EL LOGOTIP DE L’EPÈRGAM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35623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6768752" cy="720080"/>
          </a:xfrm>
        </p:spPr>
        <p:txBody>
          <a:bodyPr>
            <a:normAutofit/>
          </a:bodyPr>
          <a:lstStyle/>
          <a:p>
            <a:r>
              <a:rPr lang="ca-ES" sz="3000" b="1" dirty="0" smtClean="0">
                <a:solidFill>
                  <a:schemeClr val="accent6"/>
                </a:solidFill>
              </a:rPr>
              <a:t>COM ACCEDIM AL CATÀLEG EPÈRGAM?</a:t>
            </a:r>
            <a:endParaRPr lang="ca-ES" sz="3000" b="1" dirty="0">
              <a:solidFill>
                <a:schemeClr val="accent6"/>
              </a:solidFill>
            </a:endParaRPr>
          </a:p>
        </p:txBody>
      </p:sp>
      <p:sp>
        <p:nvSpPr>
          <p:cNvPr id="5" name="4 Llamada rectangular redondeada"/>
          <p:cNvSpPr/>
          <p:nvPr/>
        </p:nvSpPr>
        <p:spPr>
          <a:xfrm>
            <a:off x="2694865" y="768855"/>
            <a:ext cx="4464495" cy="720080"/>
          </a:xfrm>
          <a:prstGeom prst="wedgeRoundRectCallout">
            <a:avLst>
              <a:gd name="adj1" fmla="val -44288"/>
              <a:gd name="adj2" fmla="val 739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http://agora.xtec.cat/ceipmdmont/categoria/biblioteca/</a:t>
            </a:r>
            <a:endParaRPr lang="ca-ES" dirty="0"/>
          </a:p>
        </p:txBody>
      </p:sp>
      <p:pic>
        <p:nvPicPr>
          <p:cNvPr id="7" name="Imatg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53" b="3369"/>
          <a:stretch/>
        </p:blipFill>
        <p:spPr bwMode="auto">
          <a:xfrm>
            <a:off x="539552" y="1719198"/>
            <a:ext cx="8208911" cy="5108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2204864"/>
            <a:ext cx="3347864" cy="2956177"/>
          </a:xfrm>
          <a:prstGeom prst="wedgeEllipseCallout">
            <a:avLst>
              <a:gd name="adj1" fmla="val 72563"/>
              <a:gd name="adj2" fmla="val 28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93" y="2544029"/>
            <a:ext cx="1924134" cy="227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2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2" y="2060848"/>
            <a:ext cx="7820733" cy="43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rectangular redondeada"/>
          <p:cNvSpPr/>
          <p:nvPr/>
        </p:nvSpPr>
        <p:spPr>
          <a:xfrm>
            <a:off x="3275856" y="1052736"/>
            <a:ext cx="3960440" cy="871066"/>
          </a:xfrm>
          <a:prstGeom prst="wedgeRoundRectCallout">
            <a:avLst>
              <a:gd name="adj1" fmla="val -61063"/>
              <a:gd name="adj2" fmla="val 9590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rgbClr val="FF0000"/>
                </a:solidFill>
              </a:rPr>
              <a:t>OPCIÓ B) </a:t>
            </a:r>
            <a:r>
              <a:rPr lang="ca-ES" dirty="0" smtClean="0"/>
              <a:t>DES D’UN NAVEGADOR, ESCRIURE LA PARAULA </a:t>
            </a:r>
            <a:r>
              <a:rPr lang="ca-ES" sz="2500" dirty="0" smtClean="0"/>
              <a:t>epèrgam</a:t>
            </a:r>
            <a:endParaRPr lang="ca-ES" sz="25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11525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10" y="176869"/>
            <a:ext cx="67675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67" y="1772816"/>
            <a:ext cx="7852990" cy="42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1008112" cy="66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1331640" y="2996952"/>
            <a:ext cx="1152128" cy="36003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" name="4 Llamada ovalada"/>
          <p:cNvSpPr/>
          <p:nvPr/>
        </p:nvSpPr>
        <p:spPr>
          <a:xfrm>
            <a:off x="6538630" y="4704383"/>
            <a:ext cx="2213976" cy="1009818"/>
          </a:xfrm>
          <a:prstGeom prst="wedgeEllipseCallout">
            <a:avLst>
              <a:gd name="adj1" fmla="val -235636"/>
              <a:gd name="adj2" fmla="val -1974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Entorn de consulta</a:t>
            </a:r>
            <a:endParaRPr lang="ca-E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13" y="332656"/>
            <a:ext cx="67675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7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6370988" cy="45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6516216" y="2348880"/>
            <a:ext cx="2520280" cy="1224136"/>
          </a:xfrm>
          <a:prstGeom prst="wedgeEllipseCallout">
            <a:avLst>
              <a:gd name="adj1" fmla="val -170358"/>
              <a:gd name="adj2" fmla="val 692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Escola Mare de Déu del Mont / Àgora (Girona)</a:t>
            </a:r>
            <a:endParaRPr lang="ca-ES" dirty="0"/>
          </a:p>
        </p:txBody>
      </p:sp>
      <p:sp>
        <p:nvSpPr>
          <p:cNvPr id="5" name="4 Elipse"/>
          <p:cNvSpPr/>
          <p:nvPr/>
        </p:nvSpPr>
        <p:spPr>
          <a:xfrm>
            <a:off x="1835696" y="3717032"/>
            <a:ext cx="1512168" cy="2160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2" y="3495637"/>
            <a:ext cx="10064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46" y="260648"/>
            <a:ext cx="67675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6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59" y="908720"/>
            <a:ext cx="6234080" cy="51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7524328" y="620688"/>
            <a:ext cx="1619672" cy="1944215"/>
          </a:xfrm>
          <a:prstGeom prst="wedgeEllipseCallout">
            <a:avLst>
              <a:gd name="adj1" fmla="val -115119"/>
              <a:gd name="adj2" fmla="val 204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400" dirty="0" smtClean="0"/>
              <a:t>PODEM CONSULTAR SI EL LLBIRE QUE VOLEM ESTÀ DISPONIBLE O ESTÀ PRESTAT</a:t>
            </a:r>
            <a:endParaRPr lang="ca-ES" sz="1400" dirty="0"/>
          </a:p>
        </p:txBody>
      </p:sp>
      <p:sp>
        <p:nvSpPr>
          <p:cNvPr id="9" name="8 Llamada ovalada"/>
          <p:cNvSpPr/>
          <p:nvPr/>
        </p:nvSpPr>
        <p:spPr>
          <a:xfrm>
            <a:off x="7001125" y="2852936"/>
            <a:ext cx="2160240" cy="1224136"/>
          </a:xfrm>
          <a:prstGeom prst="wedgeEllipseCallout">
            <a:avLst>
              <a:gd name="adj1" fmla="val -65930"/>
              <a:gd name="adj2" fmla="val -584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400" dirty="0" smtClean="0"/>
              <a:t>PODEM ELABORAR GUIES DE LECTURA PER ALS NOSTRES ALUMNES</a:t>
            </a:r>
            <a:endParaRPr lang="ca-ES" sz="1400" dirty="0"/>
          </a:p>
        </p:txBody>
      </p:sp>
      <p:sp>
        <p:nvSpPr>
          <p:cNvPr id="10" name="9 Llamada ovalada"/>
          <p:cNvSpPr/>
          <p:nvPr/>
        </p:nvSpPr>
        <p:spPr>
          <a:xfrm>
            <a:off x="6908723" y="5180741"/>
            <a:ext cx="2047382" cy="1410250"/>
          </a:xfrm>
          <a:prstGeom prst="wedgeEllipseCallout">
            <a:avLst>
              <a:gd name="adj1" fmla="val -111166"/>
              <a:gd name="adj2" fmla="val -1631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400" dirty="0" smtClean="0"/>
              <a:t>LES GUIES DE LECTURA QUE ELABOREM SURTEN PUBLICADES AQUÍ</a:t>
            </a:r>
            <a:endParaRPr lang="ca-ES" sz="1400" dirty="0"/>
          </a:p>
        </p:txBody>
      </p:sp>
      <p:sp>
        <p:nvSpPr>
          <p:cNvPr id="11" name="10 Llamada ovalada"/>
          <p:cNvSpPr/>
          <p:nvPr/>
        </p:nvSpPr>
        <p:spPr>
          <a:xfrm>
            <a:off x="0" y="3573016"/>
            <a:ext cx="1907704" cy="2088232"/>
          </a:xfrm>
          <a:prstGeom prst="wedgeEllipseCallout">
            <a:avLst>
              <a:gd name="adj1" fmla="val 44904"/>
              <a:gd name="adj2" fmla="val -527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400" dirty="0" smtClean="0"/>
              <a:t>AQUÍ TROBEM ELS LLIBRES RECOMANATS. ELS PODEM ANAR CANVIANT.</a:t>
            </a:r>
            <a:endParaRPr lang="ca-ES" sz="1400" dirty="0"/>
          </a:p>
        </p:txBody>
      </p:sp>
      <p:sp>
        <p:nvSpPr>
          <p:cNvPr id="12" name="11 Llamada ovalada"/>
          <p:cNvSpPr/>
          <p:nvPr/>
        </p:nvSpPr>
        <p:spPr>
          <a:xfrm>
            <a:off x="81829" y="620688"/>
            <a:ext cx="1584176" cy="1260136"/>
          </a:xfrm>
          <a:prstGeom prst="wedgeEllipseCallout">
            <a:avLst>
              <a:gd name="adj1" fmla="val 57878"/>
              <a:gd name="adj2" fmla="val 576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400" dirty="0" smtClean="0"/>
              <a:t>DES D’AQUÍ PODEM </a:t>
            </a:r>
          </a:p>
          <a:p>
            <a:pPr algn="ctr"/>
            <a:r>
              <a:rPr lang="ca-ES" sz="1400" dirty="0" smtClean="0"/>
              <a:t>FER LES CERQUES</a:t>
            </a:r>
            <a:endParaRPr lang="ca-ES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361193" y="188640"/>
            <a:ext cx="6636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b="1" dirty="0" smtClean="0">
                <a:solidFill>
                  <a:schemeClr val="accent6"/>
                </a:solidFill>
              </a:rPr>
              <a:t>QUINS APARTATS TROBEM AL CATÀLEG?</a:t>
            </a:r>
            <a:endParaRPr lang="ca-ES" sz="3000" b="1" dirty="0">
              <a:solidFill>
                <a:schemeClr val="accent6"/>
              </a:solidFill>
            </a:endParaRPr>
          </a:p>
        </p:txBody>
      </p:sp>
      <p:sp>
        <p:nvSpPr>
          <p:cNvPr id="3" name="2 Llamada ovalada"/>
          <p:cNvSpPr/>
          <p:nvPr/>
        </p:nvSpPr>
        <p:spPr>
          <a:xfrm>
            <a:off x="4139417" y="5060547"/>
            <a:ext cx="2194318" cy="1650638"/>
          </a:xfrm>
          <a:prstGeom prst="wedgeEllipseCallout">
            <a:avLst>
              <a:gd name="adj1" fmla="val -5771"/>
              <a:gd name="adj2" fmla="val -983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400" dirty="0" smtClean="0"/>
              <a:t>AQUÍ PODEM FER COMENTARIS SOBRE DOCUMENTS QUE HEM CONSULTAT.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42733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764704"/>
            <a:ext cx="5544616" cy="562074"/>
          </a:xfrm>
        </p:spPr>
        <p:txBody>
          <a:bodyPr>
            <a:normAutofit/>
          </a:bodyPr>
          <a:lstStyle/>
          <a:p>
            <a:r>
              <a:rPr lang="ca-ES" sz="3000" b="1" dirty="0" smtClean="0">
                <a:solidFill>
                  <a:schemeClr val="accent6"/>
                </a:solidFill>
              </a:rPr>
              <a:t>COM FEM UNA CONSULTA?</a:t>
            </a:r>
            <a:endParaRPr lang="ca-ES" sz="3000" b="1" dirty="0">
              <a:solidFill>
                <a:schemeClr val="accent6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593815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5940152" y="188640"/>
            <a:ext cx="3203848" cy="3672408"/>
          </a:xfrm>
          <a:prstGeom prst="wedgeEllipseCallout">
            <a:avLst>
              <a:gd name="adj1" fmla="val -79362"/>
              <a:gd name="adj2" fmla="val 405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sz="1000" dirty="0" smtClean="0"/>
          </a:p>
          <a:p>
            <a:pPr algn="ctr"/>
            <a:r>
              <a:rPr lang="ca-ES" sz="3000" dirty="0" smtClean="0"/>
              <a:t>BUSCAREM PER: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3000" dirty="0" smtClean="0"/>
              <a:t>L’AUTOR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3000" dirty="0" smtClean="0"/>
              <a:t>TÍTOL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3000" dirty="0" smtClean="0"/>
              <a:t>EDITORIAL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3000" dirty="0" smtClean="0"/>
              <a:t>MATÈRIA</a:t>
            </a:r>
            <a:endParaRPr lang="ca-ES" sz="3000" dirty="0"/>
          </a:p>
        </p:txBody>
      </p:sp>
    </p:spTree>
    <p:extLst>
      <p:ext uri="{BB962C8B-B14F-4D97-AF65-F5344CB8AC3E}">
        <p14:creationId xmlns:p14="http://schemas.microsoft.com/office/powerpoint/2010/main" val="729086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507</Words>
  <Application>Microsoft Office PowerPoint</Application>
  <PresentationFormat>Presentació en pantalla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Jokerman</vt:lpstr>
      <vt:lpstr>Tema de Office</vt:lpstr>
      <vt:lpstr>LLEGEIX!  És la millor manera d’arribar al coneixement.</vt:lpstr>
      <vt:lpstr>Presentació del PowerPoint</vt:lpstr>
      <vt:lpstr>Presentació del PowerPoint</vt:lpstr>
      <vt:lpstr>COM ACCEDIM AL CATÀLEG EPÈRGAM?</vt:lpstr>
      <vt:lpstr>Presentació del PowerPoint</vt:lpstr>
      <vt:lpstr>Presentació del PowerPoint</vt:lpstr>
      <vt:lpstr>Presentació del PowerPoint</vt:lpstr>
      <vt:lpstr>Presentació del PowerPoint</vt:lpstr>
      <vt:lpstr>COM FEM UNA CONSULTA?</vt:lpstr>
      <vt:lpstr>Presentació del PowerPoint</vt:lpstr>
      <vt:lpstr>COM FEM UNA CONSULTA?</vt:lpstr>
      <vt:lpstr>Presentació del PowerPoint</vt:lpstr>
      <vt:lpstr>Presentació del PowerPoint</vt:lpstr>
      <vt:lpstr>Presentació del PowerPoint</vt:lpstr>
      <vt:lpstr>TAMBÉ PODEM CONSULTAR A PARTIR DELS OPERADORS BOLEANS DES DE LA CERCA AVANÇADA</vt:lpstr>
      <vt:lpstr>OPERADOR &amp;&amp;</vt:lpstr>
      <vt:lpstr>OPERADOR ||</vt:lpstr>
      <vt:lpstr>COM FEM UN COMENTARI?</vt:lpstr>
      <vt:lpstr>Presentació del PowerPoint</vt:lpstr>
      <vt:lpstr>JA HAS PESCAT COM FUNCIONA L’EPÈRGAM?  ANIMA’T, ÉS MÉS FÀCIL DEL QUE SEMBLA!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ACCEDIR A L’EPÈRGAM?</dc:title>
  <dc:creator>Victòria Figueres Morenor</dc:creator>
  <cp:lastModifiedBy>User</cp:lastModifiedBy>
  <cp:revision>36</cp:revision>
  <dcterms:created xsi:type="dcterms:W3CDTF">2015-02-13T17:07:56Z</dcterms:created>
  <dcterms:modified xsi:type="dcterms:W3CDTF">2016-11-13T12:47:45Z</dcterms:modified>
</cp:coreProperties>
</file>