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6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2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116FC-5626-4C5C-AE06-E342D7207398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DA9620-01A6-4FC2-A51E-AE1E753708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828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1218-47DD-4044-880E-B486491CE07D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F289-AC5C-484A-863B-C4AC4AE4B3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AFF9-3A6E-42D9-ADEA-991755A0D702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05C-3B23-4F10-B12B-46BC43D616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3E23-12CE-4B2D-96C5-654FF2D53A1E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A597-E635-410D-824A-20A9283BE5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6392-8DE6-46FB-B4C9-5A05B695FE12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5EAF-A44D-420C-B1D0-A6F883AE2D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CEC7-87E0-4084-B2FD-A72113AF22FF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081F-55D5-4FBA-8271-9D809434DA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98BB-187E-419D-89F6-1BFB17FD0F1A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6556-EAA7-4FA2-B5C0-0FE4D99831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D27D-FED8-45AF-B0B2-7DFFEC98C8E6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BF01-9DD6-4026-BB7B-6AFD6A8F17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B440-1C74-4D76-8435-CE38A3C8DC96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F457-A997-4DEB-B058-0AE9A6C93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D965-B050-4F08-8978-10FA054D116F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B4B4-A60B-40E5-B3E1-4BE34EDCA0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2ECC-A773-42FF-9F3C-08057A98E737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57BF-FB97-4B38-A7FB-6A3675972D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CB39-62E1-4B52-A760-E89393D1F42E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7227-3274-4EAF-9C1D-619DB00D71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251C37-7547-4465-976F-9207481C4DFB}" type="datetimeFigureOut">
              <a:rPr lang="es-ES"/>
              <a:pPr>
                <a:defRPr/>
              </a:pPr>
              <a:t>19/06/2018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26797-4CC4-442F-B944-9DDB80570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retarres.org/" TargetMode="External"/><Relationship Id="rId4" Type="http://schemas.openxmlformats.org/officeDocument/2006/relationships/hyperlink" Target="mailto:escoles@peretarre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SSEE\Escoles\ESCOLES 2011-2012\ARCASA-FPT\material_identitat_arcasa_FPT\logo_arcasa_F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41288"/>
            <a:ext cx="14128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93675" y="285750"/>
            <a:ext cx="494982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6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Fitxa d’Inscripció al Menjador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438" y="857250"/>
            <a:ext cx="6715125" cy="71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785813" y="1571625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Nom i cognoms</a:t>
            </a:r>
            <a:endParaRPr lang="es-ES" sz="1100">
              <a:cs typeface="Arial" charset="0"/>
            </a:endParaRPr>
          </a:p>
        </p:txBody>
      </p:sp>
      <p:sp>
        <p:nvSpPr>
          <p:cNvPr id="2054" name="8 CuadroTexto"/>
          <p:cNvSpPr txBox="1">
            <a:spLocks noChangeArrowheads="1"/>
          </p:cNvSpPr>
          <p:nvPr/>
        </p:nvSpPr>
        <p:spPr bwMode="auto">
          <a:xfrm>
            <a:off x="142875" y="981820"/>
            <a:ext cx="25717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 smtClean="0">
                <a:cs typeface="Arial" charset="0"/>
              </a:rPr>
              <a:t>ESCOLA</a:t>
            </a:r>
            <a:endParaRPr lang="es-ES" sz="1200" dirty="0">
              <a:latin typeface="Boo" pitchFamily="34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36912" y="971600"/>
            <a:ext cx="1857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50" dirty="0">
                <a:latin typeface="Arial" pitchFamily="34" charset="0"/>
                <a:cs typeface="Arial" pitchFamily="34" charset="0"/>
              </a:rPr>
              <a:t>Núm. Inscripció                      </a:t>
            </a:r>
            <a:endParaRPr lang="es-E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438" y="1285875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7" name="11 CuadroTexto"/>
          <p:cNvSpPr txBox="1">
            <a:spLocks noChangeArrowheads="1"/>
          </p:cNvSpPr>
          <p:nvPr/>
        </p:nvSpPr>
        <p:spPr bwMode="auto">
          <a:xfrm>
            <a:off x="5715000" y="1571625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>
                <a:cs typeface="Arial" charset="0"/>
              </a:rPr>
              <a:t>Curs</a:t>
            </a:r>
            <a:endParaRPr lang="es-ES" sz="1100" dirty="0">
              <a:cs typeface="Arial" charset="0"/>
            </a:endParaRPr>
          </a:p>
        </p:txBody>
      </p:sp>
      <p:sp>
        <p:nvSpPr>
          <p:cNvPr id="2058" name="12 CuadroTexto"/>
          <p:cNvSpPr txBox="1">
            <a:spLocks noChangeArrowheads="1"/>
          </p:cNvSpPr>
          <p:nvPr/>
        </p:nvSpPr>
        <p:spPr bwMode="auto">
          <a:xfrm>
            <a:off x="785813" y="1857375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Data naixement</a:t>
            </a:r>
            <a:endParaRPr lang="es-ES" sz="1100">
              <a:cs typeface="Arial" charset="0"/>
            </a:endParaRPr>
          </a:p>
        </p:txBody>
      </p:sp>
      <p:sp>
        <p:nvSpPr>
          <p:cNvPr id="2059" name="13 CuadroTexto"/>
          <p:cNvSpPr txBox="1">
            <a:spLocks noChangeArrowheads="1"/>
          </p:cNvSpPr>
          <p:nvPr/>
        </p:nvSpPr>
        <p:spPr bwMode="auto">
          <a:xfrm>
            <a:off x="785813" y="2071688"/>
            <a:ext cx="1285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Adreça</a:t>
            </a:r>
            <a:endParaRPr lang="es-ES" sz="1100">
              <a:cs typeface="Arial" charset="0"/>
            </a:endParaRPr>
          </a:p>
        </p:txBody>
      </p:sp>
      <p:sp>
        <p:nvSpPr>
          <p:cNvPr id="2060" name="14 CuadroTexto"/>
          <p:cNvSpPr txBox="1">
            <a:spLocks noChangeArrowheads="1"/>
          </p:cNvSpPr>
          <p:nvPr/>
        </p:nvSpPr>
        <p:spPr bwMode="auto">
          <a:xfrm>
            <a:off x="5429250" y="2095500"/>
            <a:ext cx="5000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 err="1">
                <a:cs typeface="Arial" charset="0"/>
              </a:rPr>
              <a:t>C.P</a:t>
            </a:r>
            <a:r>
              <a:rPr lang="ca-ES" sz="1100" dirty="0">
                <a:cs typeface="Arial" charset="0"/>
              </a:rPr>
              <a:t>.</a:t>
            </a:r>
            <a:endParaRPr lang="es-ES" sz="1100" dirty="0">
              <a:cs typeface="Arial" charset="0"/>
            </a:endParaRPr>
          </a:p>
        </p:txBody>
      </p:sp>
      <p:sp>
        <p:nvSpPr>
          <p:cNvPr id="2061" name="15 CuadroTexto"/>
          <p:cNvSpPr txBox="1">
            <a:spLocks noChangeArrowheads="1"/>
          </p:cNvSpPr>
          <p:nvPr/>
        </p:nvSpPr>
        <p:spPr bwMode="auto">
          <a:xfrm>
            <a:off x="785813" y="2381250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Població </a:t>
            </a:r>
            <a:endParaRPr lang="es-ES" sz="1100">
              <a:cs typeface="Arial" charset="0"/>
            </a:endParaRPr>
          </a:p>
        </p:txBody>
      </p:sp>
      <p:sp>
        <p:nvSpPr>
          <p:cNvPr id="2062" name="16 CuadroTexto"/>
          <p:cNvSpPr txBox="1">
            <a:spLocks noChangeArrowheads="1"/>
          </p:cNvSpPr>
          <p:nvPr/>
        </p:nvSpPr>
        <p:spPr bwMode="auto">
          <a:xfrm>
            <a:off x="785813" y="2667000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>
                <a:cs typeface="Arial" charset="0"/>
              </a:rPr>
              <a:t>Nom del pare</a:t>
            </a:r>
            <a:endParaRPr lang="es-ES" sz="1100" dirty="0">
              <a:cs typeface="Arial" charset="0"/>
            </a:endParaRPr>
          </a:p>
        </p:txBody>
      </p:sp>
      <p:sp>
        <p:nvSpPr>
          <p:cNvPr id="2063" name="17 CuadroTexto"/>
          <p:cNvSpPr txBox="1">
            <a:spLocks noChangeArrowheads="1"/>
          </p:cNvSpPr>
          <p:nvPr/>
        </p:nvSpPr>
        <p:spPr bwMode="auto">
          <a:xfrm>
            <a:off x="785813" y="2928938"/>
            <a:ext cx="1285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Nom de la mare</a:t>
            </a:r>
            <a:endParaRPr lang="es-ES" sz="1100">
              <a:cs typeface="Arial" charset="0"/>
            </a:endParaRPr>
          </a:p>
        </p:txBody>
      </p:sp>
      <p:sp>
        <p:nvSpPr>
          <p:cNvPr id="2064" name="18 CuadroTexto"/>
          <p:cNvSpPr txBox="1">
            <a:spLocks noChangeArrowheads="1"/>
          </p:cNvSpPr>
          <p:nvPr/>
        </p:nvSpPr>
        <p:spPr bwMode="auto">
          <a:xfrm>
            <a:off x="3929063" y="2667000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65" name="19 CuadroTexto"/>
          <p:cNvSpPr txBox="1">
            <a:spLocks noChangeArrowheads="1"/>
          </p:cNvSpPr>
          <p:nvPr/>
        </p:nvSpPr>
        <p:spPr bwMode="auto">
          <a:xfrm>
            <a:off x="3929063" y="2952750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66" name="20 CuadroTexto"/>
          <p:cNvSpPr txBox="1">
            <a:spLocks noChangeArrowheads="1"/>
          </p:cNvSpPr>
          <p:nvPr/>
        </p:nvSpPr>
        <p:spPr bwMode="auto">
          <a:xfrm>
            <a:off x="4071938" y="2428875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 err="1">
                <a:cs typeface="Arial" charset="0"/>
              </a:rPr>
              <a:t>Tlf</a:t>
            </a:r>
            <a:r>
              <a:rPr lang="ca-ES" sz="1100" dirty="0">
                <a:cs typeface="Arial" charset="0"/>
              </a:rPr>
              <a:t>. de casa</a:t>
            </a:r>
            <a:endParaRPr lang="es-ES" sz="1100" dirty="0">
              <a:cs typeface="Arial" charset="0"/>
            </a:endParaRPr>
          </a:p>
        </p:txBody>
      </p:sp>
      <p:sp>
        <p:nvSpPr>
          <p:cNvPr id="2067" name="21 CuadroTexto"/>
          <p:cNvSpPr txBox="1">
            <a:spLocks noChangeArrowheads="1"/>
          </p:cNvSpPr>
          <p:nvPr/>
        </p:nvSpPr>
        <p:spPr bwMode="auto">
          <a:xfrm>
            <a:off x="785813" y="3355975"/>
            <a:ext cx="2000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100" dirty="0">
                <a:cs typeface="Arial" charset="0"/>
              </a:rPr>
              <a:t>Altres  telèfons on trucar</a:t>
            </a:r>
          </a:p>
          <a:p>
            <a:pPr algn="ctr"/>
            <a:r>
              <a:rPr lang="ca-ES" sz="1100" dirty="0">
                <a:cs typeface="Arial" charset="0"/>
              </a:rPr>
              <a:t> en cas d’urgència</a:t>
            </a:r>
            <a:endParaRPr lang="es-ES" sz="1100" dirty="0">
              <a:cs typeface="Arial" charset="0"/>
            </a:endParaRPr>
          </a:p>
        </p:txBody>
      </p:sp>
      <p:sp>
        <p:nvSpPr>
          <p:cNvPr id="2068" name="22 CuadroTexto"/>
          <p:cNvSpPr txBox="1">
            <a:spLocks noChangeArrowheads="1"/>
          </p:cNvSpPr>
          <p:nvPr/>
        </p:nvSpPr>
        <p:spPr bwMode="auto">
          <a:xfrm>
            <a:off x="2643188" y="3286125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69" name="23 CuadroTexto"/>
          <p:cNvSpPr txBox="1">
            <a:spLocks noChangeArrowheads="1"/>
          </p:cNvSpPr>
          <p:nvPr/>
        </p:nvSpPr>
        <p:spPr bwMode="auto">
          <a:xfrm>
            <a:off x="4509120" y="3275856"/>
            <a:ext cx="1285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>
                <a:cs typeface="Arial" charset="0"/>
              </a:rPr>
              <a:t>Pertany a</a:t>
            </a:r>
            <a:endParaRPr lang="es-ES" sz="1100" dirty="0">
              <a:cs typeface="Arial" charset="0"/>
            </a:endParaRPr>
          </a:p>
        </p:txBody>
      </p:sp>
      <p:sp>
        <p:nvSpPr>
          <p:cNvPr id="2070" name="24 CuadroTexto"/>
          <p:cNvSpPr txBox="1">
            <a:spLocks noChangeArrowheads="1"/>
          </p:cNvSpPr>
          <p:nvPr/>
        </p:nvSpPr>
        <p:spPr bwMode="auto">
          <a:xfrm>
            <a:off x="2643188" y="3571875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71" name="25 CuadroTexto"/>
          <p:cNvSpPr txBox="1">
            <a:spLocks noChangeArrowheads="1"/>
          </p:cNvSpPr>
          <p:nvPr/>
        </p:nvSpPr>
        <p:spPr bwMode="auto">
          <a:xfrm>
            <a:off x="4500563" y="3500438"/>
            <a:ext cx="1285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Pertany a</a:t>
            </a:r>
            <a:endParaRPr lang="es-ES" sz="1100">
              <a:cs typeface="Arial" charset="0"/>
            </a:endParaRPr>
          </a:p>
        </p:txBody>
      </p:sp>
      <p:sp>
        <p:nvSpPr>
          <p:cNvPr id="2072" name="26 CuadroTexto"/>
          <p:cNvSpPr txBox="1">
            <a:spLocks noChangeArrowheads="1"/>
          </p:cNvSpPr>
          <p:nvPr/>
        </p:nvSpPr>
        <p:spPr bwMode="auto">
          <a:xfrm>
            <a:off x="3071813" y="1857375"/>
            <a:ext cx="6429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E-mail</a:t>
            </a:r>
            <a:endParaRPr lang="es-ES" sz="1100">
              <a:cs typeface="Arial" charset="0"/>
            </a:endParaRPr>
          </a:p>
        </p:txBody>
      </p:sp>
      <p:sp>
        <p:nvSpPr>
          <p:cNvPr id="28" name="27 Rectángulo"/>
          <p:cNvSpPr/>
          <p:nvPr/>
        </p:nvSpPr>
        <p:spPr>
          <a:xfrm rot="16200000">
            <a:off x="-558026" y="2188369"/>
            <a:ext cx="2032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Dades personals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4" descr="25%"/>
          <p:cNvSpPr>
            <a:spLocks noChangeArrowheads="1"/>
          </p:cNvSpPr>
          <p:nvPr/>
        </p:nvSpPr>
        <p:spPr bwMode="auto">
          <a:xfrm>
            <a:off x="1928813" y="1571625"/>
            <a:ext cx="3643312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5" name="Rectangle 4" descr="25%"/>
          <p:cNvSpPr>
            <a:spLocks noChangeArrowheads="1"/>
          </p:cNvSpPr>
          <p:nvPr/>
        </p:nvSpPr>
        <p:spPr bwMode="auto">
          <a:xfrm>
            <a:off x="6143625" y="1581150"/>
            <a:ext cx="428625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6" name="Rectangle 4" descr="25%"/>
          <p:cNvSpPr>
            <a:spLocks noChangeArrowheads="1"/>
          </p:cNvSpPr>
          <p:nvPr/>
        </p:nvSpPr>
        <p:spPr bwMode="auto">
          <a:xfrm>
            <a:off x="1357313" y="2143125"/>
            <a:ext cx="4071937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7" name="Rectangle 4" descr="25%"/>
          <p:cNvSpPr>
            <a:spLocks noChangeArrowheads="1"/>
          </p:cNvSpPr>
          <p:nvPr/>
        </p:nvSpPr>
        <p:spPr bwMode="auto">
          <a:xfrm>
            <a:off x="5857875" y="2143125"/>
            <a:ext cx="714375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8" name="Rectangle 4" descr="25%"/>
          <p:cNvSpPr>
            <a:spLocks noChangeArrowheads="1"/>
          </p:cNvSpPr>
          <p:nvPr/>
        </p:nvSpPr>
        <p:spPr bwMode="auto">
          <a:xfrm>
            <a:off x="1484784" y="2411760"/>
            <a:ext cx="264318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9" name="Rectangle 4" descr="25%"/>
          <p:cNvSpPr>
            <a:spLocks noChangeArrowheads="1"/>
          </p:cNvSpPr>
          <p:nvPr/>
        </p:nvSpPr>
        <p:spPr bwMode="auto">
          <a:xfrm>
            <a:off x="5000625" y="2428875"/>
            <a:ext cx="1571625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0" name="Rectangle 4" descr="25%"/>
          <p:cNvSpPr>
            <a:spLocks noChangeArrowheads="1"/>
          </p:cNvSpPr>
          <p:nvPr/>
        </p:nvSpPr>
        <p:spPr bwMode="auto">
          <a:xfrm>
            <a:off x="1938338" y="2724150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1" name="Rectangle 4" descr="25%"/>
          <p:cNvSpPr>
            <a:spLocks noChangeArrowheads="1"/>
          </p:cNvSpPr>
          <p:nvPr/>
        </p:nvSpPr>
        <p:spPr bwMode="auto">
          <a:xfrm>
            <a:off x="1938338" y="3000375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2" name="Rectangle 4" descr="25%"/>
          <p:cNvSpPr>
            <a:spLocks noChangeArrowheads="1"/>
          </p:cNvSpPr>
          <p:nvPr/>
        </p:nvSpPr>
        <p:spPr bwMode="auto">
          <a:xfrm>
            <a:off x="4581525" y="2714625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3" name="Rectangle 4" descr="25%"/>
          <p:cNvSpPr>
            <a:spLocks noChangeArrowheads="1"/>
          </p:cNvSpPr>
          <p:nvPr/>
        </p:nvSpPr>
        <p:spPr bwMode="auto">
          <a:xfrm>
            <a:off x="4572000" y="3000375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4" name="Rectangle 4" descr="25%"/>
          <p:cNvSpPr>
            <a:spLocks noChangeArrowheads="1"/>
          </p:cNvSpPr>
          <p:nvPr/>
        </p:nvSpPr>
        <p:spPr bwMode="auto">
          <a:xfrm>
            <a:off x="2000250" y="1857375"/>
            <a:ext cx="1071563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a-ES" sz="1100" dirty="0">
                <a:latin typeface="Calibri" pitchFamily="34" charset="0"/>
              </a:rPr>
              <a:t>_ _/_ _/_ _ _ _  </a:t>
            </a:r>
            <a:endParaRPr lang="es-ES" sz="1100" dirty="0">
              <a:latin typeface="Calibri" pitchFamily="34" charset="0"/>
            </a:endParaRPr>
          </a:p>
        </p:txBody>
      </p:sp>
      <p:sp>
        <p:nvSpPr>
          <p:cNvPr id="2085" name="Rectangle 4" descr="25%"/>
          <p:cNvSpPr>
            <a:spLocks noChangeArrowheads="1"/>
          </p:cNvSpPr>
          <p:nvPr/>
        </p:nvSpPr>
        <p:spPr bwMode="auto">
          <a:xfrm>
            <a:off x="3643313" y="1857375"/>
            <a:ext cx="2928937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ca-ES" sz="1100">
                <a:latin typeface="Calibri" pitchFamily="34" charset="0"/>
              </a:rPr>
              <a:t>                                      @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2086" name="Rectangle 4" descr="25%"/>
          <p:cNvSpPr>
            <a:spLocks noChangeArrowheads="1"/>
          </p:cNvSpPr>
          <p:nvPr/>
        </p:nvSpPr>
        <p:spPr bwMode="auto">
          <a:xfrm>
            <a:off x="3286125" y="3286125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7" name="Rectangle 4" descr="25%"/>
          <p:cNvSpPr>
            <a:spLocks noChangeArrowheads="1"/>
          </p:cNvSpPr>
          <p:nvPr/>
        </p:nvSpPr>
        <p:spPr bwMode="auto">
          <a:xfrm>
            <a:off x="3286125" y="3571875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8" name="Rectangle 4" descr="25%"/>
          <p:cNvSpPr>
            <a:spLocks noChangeArrowheads="1"/>
          </p:cNvSpPr>
          <p:nvPr/>
        </p:nvSpPr>
        <p:spPr bwMode="auto">
          <a:xfrm>
            <a:off x="5286375" y="3286125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9" name="Rectangle 4" descr="25%"/>
          <p:cNvSpPr>
            <a:spLocks noChangeArrowheads="1"/>
          </p:cNvSpPr>
          <p:nvPr/>
        </p:nvSpPr>
        <p:spPr bwMode="auto">
          <a:xfrm>
            <a:off x="5286375" y="3571875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90" name="52 CuadroTexto"/>
          <p:cNvSpPr txBox="1">
            <a:spLocks noChangeArrowheads="1"/>
          </p:cNvSpPr>
          <p:nvPr/>
        </p:nvSpPr>
        <p:spPr bwMode="auto">
          <a:xfrm>
            <a:off x="1000125" y="3867150"/>
            <a:ext cx="20716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Té germans/es a l’escola?</a:t>
            </a:r>
            <a:endParaRPr lang="es-ES" sz="1100">
              <a:cs typeface="Arial" charset="0"/>
            </a:endParaRPr>
          </a:p>
        </p:txBody>
      </p:sp>
      <p:sp>
        <p:nvSpPr>
          <p:cNvPr id="2091" name="53 CuadroTexto"/>
          <p:cNvSpPr txBox="1">
            <a:spLocks noChangeArrowheads="1"/>
          </p:cNvSpPr>
          <p:nvPr/>
        </p:nvSpPr>
        <p:spPr bwMode="auto">
          <a:xfrm>
            <a:off x="4071938" y="3857625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Lloc que ocupa</a:t>
            </a:r>
            <a:endParaRPr lang="es-ES" sz="1100">
              <a:cs typeface="Arial" charset="0"/>
            </a:endParaRPr>
          </a:p>
        </p:txBody>
      </p:sp>
      <p:sp>
        <p:nvSpPr>
          <p:cNvPr id="2092" name="Rectangle 4" descr="25%"/>
          <p:cNvSpPr>
            <a:spLocks noChangeArrowheads="1"/>
          </p:cNvSpPr>
          <p:nvPr/>
        </p:nvSpPr>
        <p:spPr bwMode="auto">
          <a:xfrm>
            <a:off x="5286375" y="3857625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93" name="55 CuadroTexto"/>
          <p:cNvSpPr txBox="1">
            <a:spLocks noChangeArrowheads="1"/>
          </p:cNvSpPr>
          <p:nvPr/>
        </p:nvSpPr>
        <p:spPr bwMode="auto">
          <a:xfrm>
            <a:off x="3000375" y="3857625"/>
            <a:ext cx="428625" cy="261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100">
                <a:cs typeface="Arial" charset="0"/>
              </a:rPr>
              <a:t>Si</a:t>
            </a:r>
            <a:endParaRPr lang="es-ES" sz="1100">
              <a:cs typeface="Arial" charset="0"/>
            </a:endParaRPr>
          </a:p>
        </p:txBody>
      </p:sp>
      <p:sp>
        <p:nvSpPr>
          <p:cNvPr id="2094" name="56 CuadroTexto"/>
          <p:cNvSpPr txBox="1">
            <a:spLocks noChangeArrowheads="1"/>
          </p:cNvSpPr>
          <p:nvPr/>
        </p:nvSpPr>
        <p:spPr bwMode="auto">
          <a:xfrm>
            <a:off x="3571875" y="3857625"/>
            <a:ext cx="428625" cy="261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100">
                <a:cs typeface="Arial" charset="0"/>
              </a:rPr>
              <a:t>No</a:t>
            </a:r>
            <a:endParaRPr lang="es-ES" sz="1100">
              <a:cs typeface="Arial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71438" y="4214813"/>
            <a:ext cx="6715125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" name="60 Rectángulo"/>
          <p:cNvSpPr/>
          <p:nvPr/>
        </p:nvSpPr>
        <p:spPr>
          <a:xfrm rot="16200000">
            <a:off x="-543718" y="5758656"/>
            <a:ext cx="17335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Dades bancàries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7" name="65 CuadroTexto"/>
          <p:cNvSpPr txBox="1">
            <a:spLocks noChangeArrowheads="1"/>
          </p:cNvSpPr>
          <p:nvPr/>
        </p:nvSpPr>
        <p:spPr bwMode="auto">
          <a:xfrm>
            <a:off x="5000625" y="5514975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NIF </a:t>
            </a:r>
            <a:endParaRPr lang="es-ES" sz="1000">
              <a:cs typeface="Arial" charset="0"/>
            </a:endParaRPr>
          </a:p>
        </p:txBody>
      </p:sp>
      <p:sp>
        <p:nvSpPr>
          <p:cNvPr id="2098" name="Rectangle 4" descr="25%"/>
          <p:cNvSpPr>
            <a:spLocks noChangeArrowheads="1"/>
          </p:cNvSpPr>
          <p:nvPr/>
        </p:nvSpPr>
        <p:spPr bwMode="auto">
          <a:xfrm>
            <a:off x="5357813" y="5546725"/>
            <a:ext cx="1214437" cy="2301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000">
              <a:latin typeface="Calibri" pitchFamily="34" charset="0"/>
            </a:endParaRPr>
          </a:p>
        </p:txBody>
      </p:sp>
      <p:sp>
        <p:nvSpPr>
          <p:cNvPr id="2099" name="69 CuadroTexto"/>
          <p:cNvSpPr txBox="1">
            <a:spLocks noChangeArrowheads="1"/>
          </p:cNvSpPr>
          <p:nvPr/>
        </p:nvSpPr>
        <p:spPr bwMode="auto">
          <a:xfrm>
            <a:off x="714375" y="5872163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Entitat</a:t>
            </a:r>
            <a:endParaRPr lang="es-ES" sz="1000">
              <a:cs typeface="Arial" charset="0"/>
            </a:endParaRPr>
          </a:p>
        </p:txBody>
      </p:sp>
      <p:sp>
        <p:nvSpPr>
          <p:cNvPr id="2100" name="70 CuadroTexto"/>
          <p:cNvSpPr txBox="1">
            <a:spLocks noChangeArrowheads="1"/>
          </p:cNvSpPr>
          <p:nvPr/>
        </p:nvSpPr>
        <p:spPr bwMode="auto">
          <a:xfrm>
            <a:off x="2000250" y="5848350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Oficina</a:t>
            </a:r>
            <a:endParaRPr lang="es-ES" sz="1000">
              <a:cs typeface="Arial" charset="0"/>
            </a:endParaRPr>
          </a:p>
        </p:txBody>
      </p:sp>
      <p:sp>
        <p:nvSpPr>
          <p:cNvPr id="2101" name="71 CuadroTexto"/>
          <p:cNvSpPr txBox="1">
            <a:spLocks noChangeArrowheads="1"/>
          </p:cNvSpPr>
          <p:nvPr/>
        </p:nvSpPr>
        <p:spPr bwMode="auto">
          <a:xfrm>
            <a:off x="3357563" y="5872163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DC</a:t>
            </a:r>
            <a:endParaRPr lang="es-ES" sz="1000">
              <a:cs typeface="Arial" charset="0"/>
            </a:endParaRPr>
          </a:p>
        </p:txBody>
      </p:sp>
      <p:sp>
        <p:nvSpPr>
          <p:cNvPr id="2102" name="72 CuadroTexto"/>
          <p:cNvSpPr txBox="1">
            <a:spLocks noChangeArrowheads="1"/>
          </p:cNvSpPr>
          <p:nvPr/>
        </p:nvSpPr>
        <p:spPr bwMode="auto">
          <a:xfrm>
            <a:off x="4143375" y="5857875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Nº </a:t>
            </a:r>
            <a:endParaRPr lang="es-ES" sz="1000">
              <a:cs typeface="Arial" charset="0"/>
            </a:endParaRPr>
          </a:p>
        </p:txBody>
      </p:sp>
      <p:grpSp>
        <p:nvGrpSpPr>
          <p:cNvPr id="2103" name="83 Grupo"/>
          <p:cNvGrpSpPr>
            <a:grpSpLocks/>
          </p:cNvGrpSpPr>
          <p:nvPr/>
        </p:nvGrpSpPr>
        <p:grpSpPr bwMode="auto">
          <a:xfrm>
            <a:off x="1214438" y="5878513"/>
            <a:ext cx="857250" cy="239712"/>
            <a:chOff x="1214422" y="5929322"/>
            <a:chExt cx="857256" cy="285752"/>
          </a:xfrm>
        </p:grpSpPr>
        <p:grpSp>
          <p:nvGrpSpPr>
            <p:cNvPr id="2169" name="75 Grupo"/>
            <p:cNvGrpSpPr>
              <a:grpSpLocks/>
            </p:cNvGrpSpPr>
            <p:nvPr/>
          </p:nvGrpSpPr>
          <p:grpSpPr bwMode="auto">
            <a:xfrm>
              <a:off x="1214422" y="5929322"/>
              <a:ext cx="428628" cy="285752"/>
              <a:chOff x="1214422" y="5929322"/>
              <a:chExt cx="428628" cy="285752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1214422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1428735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  <p:grpSp>
          <p:nvGrpSpPr>
            <p:cNvPr id="2170" name="77 Grupo"/>
            <p:cNvGrpSpPr>
              <a:grpSpLocks/>
            </p:cNvGrpSpPr>
            <p:nvPr/>
          </p:nvGrpSpPr>
          <p:grpSpPr bwMode="auto">
            <a:xfrm>
              <a:off x="1643050" y="5929322"/>
              <a:ext cx="428628" cy="285752"/>
              <a:chOff x="1214422" y="5929322"/>
              <a:chExt cx="428628" cy="285752"/>
            </a:xfrm>
          </p:grpSpPr>
          <p:sp>
            <p:nvSpPr>
              <p:cNvPr id="79" name="78 Rectángulo"/>
              <p:cNvSpPr/>
              <p:nvPr/>
            </p:nvSpPr>
            <p:spPr>
              <a:xfrm>
                <a:off x="1214422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1428735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grpSp>
        <p:nvGrpSpPr>
          <p:cNvPr id="2104" name="80 Grupo"/>
          <p:cNvGrpSpPr>
            <a:grpSpLocks/>
          </p:cNvGrpSpPr>
          <p:nvPr/>
        </p:nvGrpSpPr>
        <p:grpSpPr bwMode="auto">
          <a:xfrm>
            <a:off x="3714750" y="5878513"/>
            <a:ext cx="428625" cy="239712"/>
            <a:chOff x="1214422" y="5929322"/>
            <a:chExt cx="428628" cy="285752"/>
          </a:xfrm>
        </p:grpSpPr>
        <p:sp>
          <p:nvSpPr>
            <p:cNvPr id="82" name="81 Rectángulo"/>
            <p:cNvSpPr/>
            <p:nvPr/>
          </p:nvSpPr>
          <p:spPr>
            <a:xfrm>
              <a:off x="1214422" y="5929322"/>
              <a:ext cx="214315" cy="2857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1428737" y="5929322"/>
              <a:ext cx="214313" cy="2857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grpSp>
        <p:nvGrpSpPr>
          <p:cNvPr id="2105" name="84 Grupo"/>
          <p:cNvGrpSpPr>
            <a:grpSpLocks/>
          </p:cNvGrpSpPr>
          <p:nvPr/>
        </p:nvGrpSpPr>
        <p:grpSpPr bwMode="auto">
          <a:xfrm>
            <a:off x="2571750" y="5878513"/>
            <a:ext cx="857250" cy="239712"/>
            <a:chOff x="1214422" y="5929322"/>
            <a:chExt cx="857256" cy="285752"/>
          </a:xfrm>
        </p:grpSpPr>
        <p:grpSp>
          <p:nvGrpSpPr>
            <p:cNvPr id="2161" name="75 Grupo"/>
            <p:cNvGrpSpPr>
              <a:grpSpLocks/>
            </p:cNvGrpSpPr>
            <p:nvPr/>
          </p:nvGrpSpPr>
          <p:grpSpPr bwMode="auto">
            <a:xfrm>
              <a:off x="1214422" y="5929322"/>
              <a:ext cx="428628" cy="285752"/>
              <a:chOff x="1214422" y="5929322"/>
              <a:chExt cx="428628" cy="285752"/>
            </a:xfrm>
          </p:grpSpPr>
          <p:sp>
            <p:nvSpPr>
              <p:cNvPr id="90" name="89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  <p:grpSp>
          <p:nvGrpSpPr>
            <p:cNvPr id="2162" name="77 Grupo"/>
            <p:cNvGrpSpPr>
              <a:grpSpLocks/>
            </p:cNvGrpSpPr>
            <p:nvPr/>
          </p:nvGrpSpPr>
          <p:grpSpPr bwMode="auto">
            <a:xfrm>
              <a:off x="1643050" y="5929322"/>
              <a:ext cx="428628" cy="285752"/>
              <a:chOff x="1214422" y="5929322"/>
              <a:chExt cx="428628" cy="285752"/>
            </a:xfrm>
          </p:grpSpPr>
          <p:sp>
            <p:nvSpPr>
              <p:cNvPr id="88" name="87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grpSp>
        <p:nvGrpSpPr>
          <p:cNvPr id="2106" name="145 Grupo"/>
          <p:cNvGrpSpPr>
            <a:grpSpLocks/>
          </p:cNvGrpSpPr>
          <p:nvPr/>
        </p:nvGrpSpPr>
        <p:grpSpPr bwMode="auto">
          <a:xfrm>
            <a:off x="4429125" y="5878513"/>
            <a:ext cx="2143125" cy="239712"/>
            <a:chOff x="4357694" y="6602593"/>
            <a:chExt cx="2143140" cy="240033"/>
          </a:xfrm>
        </p:grpSpPr>
        <p:grpSp>
          <p:nvGrpSpPr>
            <p:cNvPr id="2144" name="91 Grupo"/>
            <p:cNvGrpSpPr>
              <a:grpSpLocks/>
            </p:cNvGrpSpPr>
            <p:nvPr/>
          </p:nvGrpSpPr>
          <p:grpSpPr bwMode="auto">
            <a:xfrm>
              <a:off x="4357694" y="6602593"/>
              <a:ext cx="857256" cy="240033"/>
              <a:chOff x="1214422" y="5929322"/>
              <a:chExt cx="857256" cy="285752"/>
            </a:xfrm>
          </p:grpSpPr>
          <p:grpSp>
            <p:nvGrpSpPr>
              <p:cNvPr id="2155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97" name="96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98" name="97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2156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95" name="94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96" name="95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2145" name="98 Grupo"/>
            <p:cNvGrpSpPr>
              <a:grpSpLocks/>
            </p:cNvGrpSpPr>
            <p:nvPr/>
          </p:nvGrpSpPr>
          <p:grpSpPr bwMode="auto">
            <a:xfrm>
              <a:off x="5214950" y="6602593"/>
              <a:ext cx="857256" cy="240033"/>
              <a:chOff x="1214422" y="5929322"/>
              <a:chExt cx="857256" cy="285752"/>
            </a:xfrm>
          </p:grpSpPr>
          <p:grpSp>
            <p:nvGrpSpPr>
              <p:cNvPr id="2149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104" name="103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105" name="104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2150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102" name="101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103" name="102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2146" name="105 Grupo"/>
            <p:cNvGrpSpPr>
              <a:grpSpLocks/>
            </p:cNvGrpSpPr>
            <p:nvPr/>
          </p:nvGrpSpPr>
          <p:grpSpPr bwMode="auto">
            <a:xfrm>
              <a:off x="6072206" y="6602593"/>
              <a:ext cx="428628" cy="240033"/>
              <a:chOff x="1214422" y="5929322"/>
              <a:chExt cx="428628" cy="285752"/>
            </a:xfrm>
          </p:grpSpPr>
          <p:sp>
            <p:nvSpPr>
              <p:cNvPr id="107" name="106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sp>
        <p:nvSpPr>
          <p:cNvPr id="2107" name="108 CuadroTexto"/>
          <p:cNvSpPr txBox="1">
            <a:spLocks noChangeArrowheads="1"/>
          </p:cNvSpPr>
          <p:nvPr/>
        </p:nvSpPr>
        <p:spPr bwMode="auto">
          <a:xfrm>
            <a:off x="785813" y="5500688"/>
            <a:ext cx="2071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Nom del/a titular</a:t>
            </a:r>
            <a:endParaRPr lang="es-ES" sz="1000">
              <a:cs typeface="Arial" charset="0"/>
            </a:endParaRPr>
          </a:p>
        </p:txBody>
      </p:sp>
      <p:sp>
        <p:nvSpPr>
          <p:cNvPr id="2108" name="Rectangle 4" descr="25%"/>
          <p:cNvSpPr>
            <a:spLocks noChangeArrowheads="1"/>
          </p:cNvSpPr>
          <p:nvPr/>
        </p:nvSpPr>
        <p:spPr bwMode="auto">
          <a:xfrm>
            <a:off x="2071688" y="5546725"/>
            <a:ext cx="2928937" cy="2301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000">
              <a:latin typeface="Calibri" pitchFamily="34" charset="0"/>
            </a:endParaRPr>
          </a:p>
        </p:txBody>
      </p:sp>
      <p:sp>
        <p:nvSpPr>
          <p:cNvPr id="111" name="110 Rectángulo"/>
          <p:cNvSpPr/>
          <p:nvPr/>
        </p:nvSpPr>
        <p:spPr>
          <a:xfrm>
            <a:off x="71438" y="5429250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grpSp>
        <p:nvGrpSpPr>
          <p:cNvPr id="2110" name="116 Grupo"/>
          <p:cNvGrpSpPr>
            <a:grpSpLocks/>
          </p:cNvGrpSpPr>
          <p:nvPr/>
        </p:nvGrpSpPr>
        <p:grpSpPr bwMode="auto">
          <a:xfrm rot="1901108">
            <a:off x="1004888" y="6064250"/>
            <a:ext cx="96837" cy="455613"/>
            <a:chOff x="857232" y="6572264"/>
            <a:chExt cx="71438" cy="357190"/>
          </a:xfrm>
        </p:grpSpPr>
        <p:sp>
          <p:nvSpPr>
            <p:cNvPr id="114" name="113 Extracto"/>
            <p:cNvSpPr/>
            <p:nvPr/>
          </p:nvSpPr>
          <p:spPr>
            <a:xfrm>
              <a:off x="857169" y="6714802"/>
              <a:ext cx="71438" cy="214065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856743" y="6572379"/>
              <a:ext cx="71438" cy="709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2111" name="117 CuadroTexto"/>
          <p:cNvSpPr txBox="1">
            <a:spLocks noChangeArrowheads="1"/>
          </p:cNvSpPr>
          <p:nvPr/>
        </p:nvSpPr>
        <p:spPr bwMode="auto">
          <a:xfrm>
            <a:off x="1071563" y="6189663"/>
            <a:ext cx="557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IMPORTANT! Es imprescindible adjuntar a la inscripció la fotocòpia de la primera pàgina de la cartilla bancària.</a:t>
            </a:r>
            <a:endParaRPr lang="es-ES" sz="1000" dirty="0">
              <a:cs typeface="Arial" charset="0"/>
            </a:endParaRPr>
          </a:p>
        </p:txBody>
      </p:sp>
      <p:sp>
        <p:nvSpPr>
          <p:cNvPr id="120" name="119 Rectángulo"/>
          <p:cNvSpPr/>
          <p:nvPr/>
        </p:nvSpPr>
        <p:spPr>
          <a:xfrm rot="16200000">
            <a:off x="-79375" y="4362451"/>
            <a:ext cx="941387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Ús del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servei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13" name="131 Grupo"/>
          <p:cNvGrpSpPr>
            <a:grpSpLocks/>
          </p:cNvGrpSpPr>
          <p:nvPr/>
        </p:nvGrpSpPr>
        <p:grpSpPr bwMode="auto">
          <a:xfrm>
            <a:off x="785813" y="4643438"/>
            <a:ext cx="3500437" cy="285750"/>
            <a:chOff x="857232" y="5214942"/>
            <a:chExt cx="3500462" cy="285752"/>
          </a:xfrm>
        </p:grpSpPr>
        <p:sp>
          <p:nvSpPr>
            <p:cNvPr id="2132" name="121 CuadroTexto"/>
            <p:cNvSpPr txBox="1">
              <a:spLocks noChangeArrowheads="1"/>
            </p:cNvSpPr>
            <p:nvPr/>
          </p:nvSpPr>
          <p:spPr bwMode="auto">
            <a:xfrm>
              <a:off x="857232" y="5214942"/>
              <a:ext cx="428628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>
                  <a:cs typeface="Arial" charset="0"/>
                </a:rPr>
                <a:t>Dll</a:t>
              </a:r>
              <a:endParaRPr lang="es-ES" sz="1000">
                <a:cs typeface="Arial" charset="0"/>
              </a:endParaRPr>
            </a:p>
          </p:txBody>
        </p:sp>
        <p:sp>
          <p:nvSpPr>
            <p:cNvPr id="2133" name="122 CuadroTexto"/>
            <p:cNvSpPr txBox="1">
              <a:spLocks noChangeArrowheads="1"/>
            </p:cNvSpPr>
            <p:nvPr/>
          </p:nvSpPr>
          <p:spPr bwMode="auto">
            <a:xfrm>
              <a:off x="1581126" y="5214942"/>
              <a:ext cx="490542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>
                  <a:cs typeface="Arial" charset="0"/>
                </a:rPr>
                <a:t>Dmt</a:t>
              </a:r>
              <a:endParaRPr lang="es-ES" sz="1000">
                <a:cs typeface="Arial" charset="0"/>
              </a:endParaRPr>
            </a:p>
          </p:txBody>
        </p:sp>
        <p:sp>
          <p:nvSpPr>
            <p:cNvPr id="2134" name="123 CuadroTexto"/>
            <p:cNvSpPr txBox="1">
              <a:spLocks noChangeArrowheads="1"/>
            </p:cNvSpPr>
            <p:nvPr/>
          </p:nvSpPr>
          <p:spPr bwMode="auto">
            <a:xfrm>
              <a:off x="2285992" y="5224467"/>
              <a:ext cx="561980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>
                  <a:cs typeface="Arial" charset="0"/>
                </a:rPr>
                <a:t>Dmc</a:t>
              </a:r>
              <a:endParaRPr lang="es-ES" sz="1000">
                <a:cs typeface="Arial" charset="0"/>
              </a:endParaRPr>
            </a:p>
          </p:txBody>
        </p:sp>
        <p:sp>
          <p:nvSpPr>
            <p:cNvPr id="2135" name="124 CuadroTexto"/>
            <p:cNvSpPr txBox="1">
              <a:spLocks noChangeArrowheads="1"/>
            </p:cNvSpPr>
            <p:nvPr/>
          </p:nvSpPr>
          <p:spPr bwMode="auto">
            <a:xfrm>
              <a:off x="3071807" y="5214942"/>
              <a:ext cx="428628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>
                  <a:cs typeface="Arial" charset="0"/>
                </a:rPr>
                <a:t>Dj</a:t>
              </a:r>
              <a:endParaRPr lang="es-ES" sz="1000">
                <a:cs typeface="Arial" charset="0"/>
              </a:endParaRPr>
            </a:p>
          </p:txBody>
        </p:sp>
        <p:sp>
          <p:nvSpPr>
            <p:cNvPr id="2136" name="125 CuadroTexto"/>
            <p:cNvSpPr txBox="1">
              <a:spLocks noChangeArrowheads="1"/>
            </p:cNvSpPr>
            <p:nvPr/>
          </p:nvSpPr>
          <p:spPr bwMode="auto">
            <a:xfrm>
              <a:off x="3714752" y="5223695"/>
              <a:ext cx="428628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>
                  <a:cs typeface="Arial" charset="0"/>
                </a:rPr>
                <a:t>Dv</a:t>
              </a:r>
              <a:endParaRPr lang="es-ES" sz="1000">
                <a:cs typeface="Arial" charset="0"/>
              </a:endParaRPr>
            </a:p>
          </p:txBody>
        </p:sp>
        <p:sp>
          <p:nvSpPr>
            <p:cNvPr id="127" name="126 Rectángulo redondeado"/>
            <p:cNvSpPr/>
            <p:nvPr/>
          </p:nvSpPr>
          <p:spPr>
            <a:xfrm>
              <a:off x="1214422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28" name="127 Rectángulo redondeado"/>
            <p:cNvSpPr/>
            <p:nvPr/>
          </p:nvSpPr>
          <p:spPr>
            <a:xfrm>
              <a:off x="2000240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29" name="128 Rectángulo redondeado"/>
            <p:cNvSpPr/>
            <p:nvPr/>
          </p:nvSpPr>
          <p:spPr>
            <a:xfrm>
              <a:off x="2786058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30" name="129 Rectángulo redondeado"/>
            <p:cNvSpPr/>
            <p:nvPr/>
          </p:nvSpPr>
          <p:spPr>
            <a:xfrm>
              <a:off x="3429000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31" name="130 Rectángulo redondeado"/>
            <p:cNvSpPr/>
            <p:nvPr/>
          </p:nvSpPr>
          <p:spPr>
            <a:xfrm>
              <a:off x="4071942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2114" name="132 CuadroTexto"/>
          <p:cNvSpPr txBox="1">
            <a:spLocks noChangeArrowheads="1"/>
          </p:cNvSpPr>
          <p:nvPr/>
        </p:nvSpPr>
        <p:spPr bwMode="auto">
          <a:xfrm>
            <a:off x="785813" y="4286250"/>
            <a:ext cx="5572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Marqueu amb una         els dies que fareu ús del servei de menjador.</a:t>
            </a:r>
            <a:endParaRPr lang="es-ES" sz="1000">
              <a:cs typeface="Arial" charset="0"/>
            </a:endParaRPr>
          </a:p>
        </p:txBody>
      </p:sp>
      <p:pic>
        <p:nvPicPr>
          <p:cNvPr id="21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3576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16" name="137 Grupo"/>
          <p:cNvGrpSpPr>
            <a:grpSpLocks/>
          </p:cNvGrpSpPr>
          <p:nvPr/>
        </p:nvGrpSpPr>
        <p:grpSpPr bwMode="auto">
          <a:xfrm>
            <a:off x="4357688" y="4643438"/>
            <a:ext cx="2214562" cy="285750"/>
            <a:chOff x="142852" y="6000774"/>
            <a:chExt cx="2214592" cy="285752"/>
          </a:xfrm>
        </p:grpSpPr>
        <p:sp>
          <p:nvSpPr>
            <p:cNvPr id="2130" name="134 CuadroTexto"/>
            <p:cNvSpPr txBox="1">
              <a:spLocks noChangeArrowheads="1"/>
            </p:cNvSpPr>
            <p:nvPr/>
          </p:nvSpPr>
          <p:spPr bwMode="auto">
            <a:xfrm>
              <a:off x="142852" y="6009513"/>
              <a:ext cx="1285884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>
                  <a:cs typeface="Arial" charset="0"/>
                </a:rPr>
                <a:t>DATA D’INICI  </a:t>
              </a:r>
              <a:endParaRPr lang="es-ES" sz="1000">
                <a:cs typeface="Arial" charset="0"/>
              </a:endParaRPr>
            </a:p>
          </p:txBody>
        </p:sp>
        <p:sp>
          <p:nvSpPr>
            <p:cNvPr id="2131" name="Rectangle 4" descr="25%"/>
            <p:cNvSpPr>
              <a:spLocks noChangeArrowheads="1"/>
            </p:cNvSpPr>
            <p:nvPr/>
          </p:nvSpPr>
          <p:spPr bwMode="auto">
            <a:xfrm>
              <a:off x="1071559" y="6000774"/>
              <a:ext cx="1285885" cy="285752"/>
            </a:xfrm>
            <a:prstGeom prst="rect">
              <a:avLst/>
            </a:prstGeom>
            <a:pattFill prst="pct25">
              <a:fgClr>
                <a:srgbClr val="BFBFBF"/>
              </a:fgClr>
              <a:bgClr>
                <a:srgbClr val="FFFFFF"/>
              </a:bgClr>
            </a:patt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a-ES" sz="1100" dirty="0">
                  <a:latin typeface="Calibri" pitchFamily="34" charset="0"/>
                </a:rPr>
                <a:t>_ _ / _ _ /20_ _</a:t>
              </a:r>
              <a:endParaRPr lang="es-ES" sz="1100" dirty="0">
                <a:latin typeface="Calibri" pitchFamily="34" charset="0"/>
              </a:endParaRPr>
            </a:p>
          </p:txBody>
        </p:sp>
      </p:grpSp>
      <p:sp>
        <p:nvSpPr>
          <p:cNvPr id="2117" name="Rectangle 4" descr="25%"/>
          <p:cNvSpPr>
            <a:spLocks noChangeArrowheads="1"/>
          </p:cNvSpPr>
          <p:nvPr/>
        </p:nvSpPr>
        <p:spPr bwMode="auto">
          <a:xfrm>
            <a:off x="3789040" y="971600"/>
            <a:ext cx="1143000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144" name="143 Rectángulo"/>
          <p:cNvSpPr/>
          <p:nvPr/>
        </p:nvSpPr>
        <p:spPr>
          <a:xfrm rot="16200000">
            <a:off x="-727075" y="2655888"/>
            <a:ext cx="2786063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5" name="144 Rectángulo"/>
          <p:cNvSpPr/>
          <p:nvPr/>
        </p:nvSpPr>
        <p:spPr>
          <a:xfrm rot="16200000">
            <a:off x="94457" y="4763294"/>
            <a:ext cx="1143000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2286000" y="5072063"/>
            <a:ext cx="285750" cy="28575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2121" name="121 CuadroTexto"/>
          <p:cNvSpPr txBox="1">
            <a:spLocks noChangeArrowheads="1"/>
          </p:cNvSpPr>
          <p:nvPr/>
        </p:nvSpPr>
        <p:spPr bwMode="auto">
          <a:xfrm>
            <a:off x="1295400" y="5081588"/>
            <a:ext cx="1204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Tots els dies</a:t>
            </a:r>
            <a:endParaRPr lang="es-ES" sz="1000">
              <a:cs typeface="Arial" charset="0"/>
            </a:endParaRPr>
          </a:p>
        </p:txBody>
      </p:sp>
      <p:sp>
        <p:nvSpPr>
          <p:cNvPr id="2123" name="117 CuadroTexto"/>
          <p:cNvSpPr txBox="1">
            <a:spLocks noChangeArrowheads="1"/>
          </p:cNvSpPr>
          <p:nvPr/>
        </p:nvSpPr>
        <p:spPr bwMode="auto">
          <a:xfrm>
            <a:off x="642938" y="6589713"/>
            <a:ext cx="6072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En/na..................................................amb DNI........................, autoritzo a la Fundació Pere Tarrés a que em carreguin mensualment els rebuts del servei de menjador durant aquest curs.                                                                                                                   </a:t>
            </a:r>
          </a:p>
          <a:p>
            <a:pPr algn="just"/>
            <a:r>
              <a:rPr lang="ca-ES" sz="1000" dirty="0">
                <a:cs typeface="Arial" charset="0"/>
              </a:rPr>
              <a:t>                                                                                                                                     Signatura:</a:t>
            </a:r>
            <a:endParaRPr lang="es-ES" sz="1000" dirty="0">
              <a:cs typeface="Arial" charset="0"/>
            </a:endParaRPr>
          </a:p>
        </p:txBody>
      </p:sp>
      <p:sp>
        <p:nvSpPr>
          <p:cNvPr id="2127" name="125 CuadroTexto"/>
          <p:cNvSpPr txBox="1">
            <a:spLocks noChangeArrowheads="1"/>
          </p:cNvSpPr>
          <p:nvPr/>
        </p:nvSpPr>
        <p:spPr bwMode="auto">
          <a:xfrm>
            <a:off x="571501" y="7358063"/>
            <a:ext cx="60721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500" dirty="0"/>
              <a:t>*D’acord amb el que preveuen els articles 5 de la LOPD i 13 del Reglament Europeu de Protecció de Dades, queda informat que la FUNDACIÓ PERE TARRÉS amb domicili a Barcelona, C/. Numància número, 149-151, és el responsable del tractament de les dades personals. Posem  en el vostre coneixement que les vostres dades s’inclouran en una Base de Dades General d’Administració , el responsable el qual és la Fundació Pere Tarrés.</a:t>
            </a:r>
          </a:p>
          <a:p>
            <a:r>
              <a:rPr lang="ca-ES" sz="500" dirty="0"/>
              <a:t>La finalitat de la seva creació, existència, manteniment i ús és el tractament de la informació i les dades amb la finalitat de prestar els serveis i activitats que ens sol·liciteu,  mantenir-vos informats de les nostres activitats i donar compliment  a les finalitats de la Fundació Pere Tarrés.  </a:t>
            </a:r>
          </a:p>
          <a:p>
            <a:r>
              <a:rPr lang="ca-ES" sz="500" dirty="0"/>
              <a:t>Com a  titular de les dades, autoritza de forma expressa el tractament d’aquestes dades. La Fundació Pere Tarrés es compromet a tractar aquestes dades amb la màxima reserva i confidencialitat.</a:t>
            </a:r>
          </a:p>
          <a:p>
            <a:r>
              <a:rPr lang="ca-ES" sz="500" dirty="0"/>
              <a:t>Els destinataris de la informació i de les dades són tots els departaments i col·laboradors de La Fundació Pere Tarrés que siguin necessaris per al compliment de les finalitats expressades al paràgraf anterior, els estaments oficials als quals estem obligats a cedir les seves dades, així com els centres sanitaris corresponents en cas d’urgència. La informació es conservarà en els nostres arxius durant el període legal de conservació.</a:t>
            </a:r>
          </a:p>
          <a:p>
            <a:r>
              <a:rPr lang="ca-ES" sz="500" dirty="0"/>
              <a:t>La negativa a facilitar les dades demanades  suposarà la impossibilitat de ser atès ordinàriament en els nostres serveis i tindrà com a conseqüència la impossibilitat de participar en  les activitats sol·licitades. </a:t>
            </a:r>
          </a:p>
          <a:p>
            <a:r>
              <a:rPr lang="ca-ES" sz="500" dirty="0"/>
              <a:t>Té dret  a exercir els drets d’accés a les seves dades personals, a la seva rectificació o supressió, a la limitació del seu tractament, a oposar-vos al tractament, a consentir expressament la possibilitat de fer portabilitat de la vostra informació i a la prohibició de decisions individuals automatitzades i a revocar total o parcialment el consentiment que atorga dirigint-se per escrit al Carrer Numància número 149-151 de Barcelona o presencialment, facilitant-vos  els impresos oficials oportuns i adequats a la vostra pretensió</a:t>
            </a:r>
          </a:p>
          <a:p>
            <a:r>
              <a:rPr lang="ca-ES" sz="500" dirty="0"/>
              <a:t>La gestió d'aquests indicadors i la responsabilitat de l'ús que se'n faci a la Fundació Pere Tarrés correspon a la Fundació Pere Tarrés. La fundació Pere Tarrés no es fa responsable de l'ús indegut del recurs i dels seus continguts per part dels pares i/o representant legal. El pare, mare i/o representant legal de l'infant serà l'únic responsable de les infraccions en què pugui incórrer o dels perjudicis que pugui causar per un ús inadequat dels seus serveis o continguts publicats en el bloc i/o en el dia a dia de l'activitat.</a:t>
            </a:r>
          </a:p>
          <a:p>
            <a:r>
              <a:rPr lang="ca-ES" sz="500" dirty="0"/>
              <a:t> </a:t>
            </a:r>
          </a:p>
          <a:p>
            <a:r>
              <a:rPr lang="ca-ES" sz="500" dirty="0"/>
              <a:t>**La Fundació Pere Tarrés en el desenvolupament dels seus serveis i activitats pot realitzar reportatges de caràcter fotogràfic i audiovisual als participants i podrà, amb les finalitats esmentades, publicar-lo en els seus mitjans propis, com ara, pàgines web, revistes, altres publicacions, catàlegs comercials de difusió d’activitats o cedir-los a entitats col·laboradores o d’informació general (mitjans de comunicació).</a:t>
            </a:r>
          </a:p>
          <a:p>
            <a:pPr indent="55563" algn="just" eaLnBrk="0" hangingPunct="0"/>
            <a:endParaRPr lang="ca-ES" sz="500" dirty="0">
              <a:ea typeface="Times New Roman" pitchFamily="18" charset="0"/>
              <a:cs typeface="Arial" charset="0"/>
            </a:endParaRPr>
          </a:p>
        </p:txBody>
      </p:sp>
      <p:sp>
        <p:nvSpPr>
          <p:cNvPr id="133" name="132 CuadroTexto"/>
          <p:cNvSpPr txBox="1"/>
          <p:nvPr/>
        </p:nvSpPr>
        <p:spPr>
          <a:xfrm>
            <a:off x="5229200" y="971600"/>
            <a:ext cx="714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50" dirty="0">
                <a:latin typeface="Arial" pitchFamily="34" charset="0"/>
                <a:cs typeface="Arial" pitchFamily="34" charset="0"/>
              </a:rPr>
              <a:t>Curs                       </a:t>
            </a:r>
            <a:endParaRPr lang="es-E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9" name="Rectangle 4" descr="25%"/>
          <p:cNvSpPr>
            <a:spLocks noChangeArrowheads="1"/>
          </p:cNvSpPr>
          <p:nvPr/>
        </p:nvSpPr>
        <p:spPr bwMode="auto">
          <a:xfrm>
            <a:off x="5702052" y="954920"/>
            <a:ext cx="864096" cy="216024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dirty="0" smtClean="0">
                <a:latin typeface="Calibri" pitchFamily="34" charset="0"/>
              </a:rPr>
              <a:t>18/19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35" name="134 Rectángulo"/>
          <p:cNvSpPr/>
          <p:nvPr/>
        </p:nvSpPr>
        <p:spPr>
          <a:xfrm rot="16200000">
            <a:off x="94437" y="5977738"/>
            <a:ext cx="1143000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625475" y="939800"/>
            <a:ext cx="19939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Dades de salut</a:t>
            </a:r>
            <a:endParaRPr lang="es-ES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8" y="142875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714375" y="214313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>
                <a:cs typeface="Arial" charset="0"/>
              </a:rPr>
              <a:t>Pateix alguna malaltia? (al·lèrgia, asma, epilèpsia, problemes derivats d’intervencions quirúrgiques, etc...)</a:t>
            </a:r>
          </a:p>
          <a:p>
            <a:r>
              <a:rPr lang="ca-ES" sz="1000">
                <a:cs typeface="Arial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3077" name="5 CuadroTexto"/>
          <p:cNvSpPr txBox="1">
            <a:spLocks noChangeArrowheads="1"/>
          </p:cNvSpPr>
          <p:nvPr/>
        </p:nvSpPr>
        <p:spPr bwMode="auto">
          <a:xfrm>
            <a:off x="714375" y="857250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Ha de prendre alguna medicació en horari de migdia de forma habitual?  </a:t>
            </a:r>
          </a:p>
          <a:p>
            <a:endParaRPr lang="ca-ES" sz="1000">
              <a:cs typeface="Arial" charset="0"/>
            </a:endParaRPr>
          </a:p>
          <a:p>
            <a:r>
              <a:rPr lang="ca-ES" sz="1000">
                <a:cs typeface="Arial" charset="0"/>
              </a:rPr>
              <a:t>En cas de contestar que </a:t>
            </a:r>
            <a:r>
              <a:rPr lang="ca-ES" sz="1000" b="1">
                <a:cs typeface="Arial" charset="0"/>
              </a:rPr>
              <a:t>SI</a:t>
            </a:r>
            <a:r>
              <a:rPr lang="ca-ES" sz="1000">
                <a:cs typeface="Arial" charset="0"/>
              </a:rPr>
              <a:t>, cal emplenar el “</a:t>
            </a:r>
            <a:r>
              <a:rPr lang="ca-ES" sz="1000" u="sng">
                <a:cs typeface="Arial" charset="0"/>
              </a:rPr>
              <a:t>full d’autorització de medicaments</a:t>
            </a:r>
            <a:r>
              <a:rPr lang="ca-ES" sz="1000">
                <a:cs typeface="Arial" charset="0"/>
              </a:rPr>
              <a:t>” que us lliuraran a l’escola. </a:t>
            </a:r>
          </a:p>
        </p:txBody>
      </p:sp>
      <p:sp>
        <p:nvSpPr>
          <p:cNvPr id="3078" name="6 CuadroTexto"/>
          <p:cNvSpPr txBox="1">
            <a:spLocks noChangeArrowheads="1"/>
          </p:cNvSpPr>
          <p:nvPr/>
        </p:nvSpPr>
        <p:spPr bwMode="auto">
          <a:xfrm>
            <a:off x="5000625" y="896938"/>
            <a:ext cx="357188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000">
                <a:cs typeface="Arial" charset="0"/>
              </a:rPr>
              <a:t>Si</a:t>
            </a:r>
            <a:endParaRPr lang="es-ES" sz="1000">
              <a:cs typeface="Arial" charset="0"/>
            </a:endParaRPr>
          </a:p>
        </p:txBody>
      </p:sp>
      <p:sp>
        <p:nvSpPr>
          <p:cNvPr id="3079" name="7 CuadroTexto"/>
          <p:cNvSpPr txBox="1">
            <a:spLocks noChangeArrowheads="1"/>
          </p:cNvSpPr>
          <p:nvPr/>
        </p:nvSpPr>
        <p:spPr bwMode="auto">
          <a:xfrm>
            <a:off x="5500688" y="896938"/>
            <a:ext cx="357187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000">
                <a:cs typeface="Arial" charset="0"/>
              </a:rPr>
              <a:t>No</a:t>
            </a:r>
            <a:endParaRPr lang="es-ES" sz="1000">
              <a:cs typeface="Arial" charset="0"/>
            </a:endParaRPr>
          </a:p>
        </p:txBody>
      </p:sp>
      <p:sp>
        <p:nvSpPr>
          <p:cNvPr id="3080" name="9 CuadroTexto"/>
          <p:cNvSpPr txBox="1">
            <a:spLocks noChangeArrowheads="1"/>
          </p:cNvSpPr>
          <p:nvPr/>
        </p:nvSpPr>
        <p:spPr bwMode="auto">
          <a:xfrm>
            <a:off x="714375" y="1475656"/>
            <a:ext cx="578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OBSERVACIONS (Indiqueu aquí aquells aspectes del vostre fill/a que calgui informar i que cal que sapiguem)</a:t>
            </a:r>
          </a:p>
          <a:p>
            <a:pPr algn="just"/>
            <a:r>
              <a:rPr lang="ca-ES" sz="1000" dirty="0">
                <a:cs typeface="Arial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s-ES" sz="1000" dirty="0">
              <a:cs typeface="Arial" charset="0"/>
            </a:endParaRPr>
          </a:p>
        </p:txBody>
      </p:sp>
      <p:sp>
        <p:nvSpPr>
          <p:cNvPr id="3081" name="10 CuadroTexto"/>
          <p:cNvSpPr txBox="1">
            <a:spLocks noChangeArrowheads="1"/>
          </p:cNvSpPr>
          <p:nvPr/>
        </p:nvSpPr>
        <p:spPr bwMode="auto">
          <a:xfrm>
            <a:off x="785813" y="2699792"/>
            <a:ext cx="5786437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En/na............................................................................ amb DNI....................................... </a:t>
            </a:r>
          </a:p>
          <a:p>
            <a:pPr algn="just"/>
            <a:r>
              <a:rPr lang="ca-ES" sz="1000" dirty="0">
                <a:cs typeface="Arial" charset="0"/>
              </a:rPr>
              <a:t>Certifica que </a:t>
            </a:r>
            <a:r>
              <a:rPr lang="ca-ES" sz="1000" dirty="0" err="1">
                <a:cs typeface="Arial" charset="0"/>
              </a:rPr>
              <a:t>l’infant</a:t>
            </a:r>
            <a:r>
              <a:rPr lang="ca-ES" sz="1000" dirty="0">
                <a:cs typeface="Arial" charset="0"/>
              </a:rPr>
              <a:t>.....................................................................................està protegit amb les vacunes assenyalades per la normativa vigent .</a:t>
            </a:r>
          </a:p>
          <a:p>
            <a:pPr algn="r"/>
            <a:r>
              <a:rPr lang="ca-ES" sz="1000" dirty="0">
                <a:cs typeface="Arial" charset="0"/>
              </a:rPr>
              <a:t>Signatura del pare, mare o tutor/a</a:t>
            </a:r>
          </a:p>
          <a:p>
            <a:pPr algn="r"/>
            <a:endParaRPr lang="ca-ES" sz="1000" dirty="0">
              <a:cs typeface="Arial" charset="0"/>
            </a:endParaRPr>
          </a:p>
          <a:p>
            <a:pPr algn="r"/>
            <a:endParaRPr lang="ca-ES" sz="1000" dirty="0"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>
          <a:xfrm rot="16200000">
            <a:off x="-519113" y="4601419"/>
            <a:ext cx="197961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Dietes especials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12 CuadroTexto"/>
          <p:cNvSpPr txBox="1">
            <a:spLocks noChangeArrowheads="1"/>
          </p:cNvSpPr>
          <p:nvPr/>
        </p:nvSpPr>
        <p:spPr bwMode="auto">
          <a:xfrm rot="-5400000">
            <a:off x="-448469" y="4375200"/>
            <a:ext cx="2428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900">
                <a:cs typeface="Arial" charset="0"/>
              </a:rPr>
              <a:t>(Contesteu NOMÉS si es el cas)</a:t>
            </a:r>
            <a:endParaRPr lang="es-ES" sz="900">
              <a:cs typeface="Arial" charset="0"/>
            </a:endParaRPr>
          </a:p>
        </p:txBody>
      </p:sp>
      <p:sp>
        <p:nvSpPr>
          <p:cNvPr id="3084" name="13 CuadroTexto"/>
          <p:cNvSpPr txBox="1">
            <a:spLocks noChangeArrowheads="1"/>
          </p:cNvSpPr>
          <p:nvPr/>
        </p:nvSpPr>
        <p:spPr bwMode="auto">
          <a:xfrm>
            <a:off x="1071563" y="3867994"/>
            <a:ext cx="5214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Marqueu amb una         en el cas que al vostre fill/a segueixi una dieta especial. </a:t>
            </a:r>
            <a:endParaRPr lang="es-ES" sz="1000">
              <a:cs typeface="Arial" charset="0"/>
            </a:endParaRPr>
          </a:p>
        </p:txBody>
      </p: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39431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17 CuadroTexto"/>
          <p:cNvSpPr txBox="1">
            <a:spLocks noChangeArrowheads="1"/>
          </p:cNvSpPr>
          <p:nvPr/>
        </p:nvSpPr>
        <p:spPr bwMode="auto">
          <a:xfrm>
            <a:off x="357188" y="4050556"/>
            <a:ext cx="6429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                  AL·LÈRGIA                     A quin o quins aliments? .........................................................</a:t>
            </a:r>
            <a:endParaRPr lang="es-ES" sz="1000" dirty="0">
              <a:cs typeface="Arial" charset="0"/>
            </a:endParaRPr>
          </a:p>
        </p:txBody>
      </p:sp>
      <p:sp>
        <p:nvSpPr>
          <p:cNvPr id="3087" name="18 CuadroTexto"/>
          <p:cNvSpPr txBox="1">
            <a:spLocks noChangeArrowheads="1"/>
          </p:cNvSpPr>
          <p:nvPr/>
        </p:nvSpPr>
        <p:spPr bwMode="auto">
          <a:xfrm>
            <a:off x="357188" y="4264869"/>
            <a:ext cx="6500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                  INTOLERÀNCIA         Lactosa         Gluten         Altres        Quina?................................</a:t>
            </a:r>
            <a:endParaRPr lang="es-ES" sz="1000" dirty="0"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57500" y="42966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3089" name="22 CuadroTexto"/>
          <p:cNvSpPr txBox="1">
            <a:spLocks noChangeArrowheads="1"/>
          </p:cNvSpPr>
          <p:nvPr/>
        </p:nvSpPr>
        <p:spPr bwMode="auto">
          <a:xfrm>
            <a:off x="928688" y="5407869"/>
            <a:ext cx="6500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DIETES  ALTERNATIVES                  Quina?.................................................</a:t>
            </a:r>
            <a:endParaRPr lang="es-ES" sz="1000">
              <a:cs typeface="Arial" charset="0"/>
            </a:endParaRPr>
          </a:p>
        </p:txBody>
      </p:sp>
      <p:sp>
        <p:nvSpPr>
          <p:cNvPr id="3090" name="26 CuadroTexto"/>
          <p:cNvSpPr txBox="1">
            <a:spLocks noChangeArrowheads="1"/>
          </p:cNvSpPr>
          <p:nvPr/>
        </p:nvSpPr>
        <p:spPr bwMode="auto">
          <a:xfrm>
            <a:off x="357188" y="4479181"/>
            <a:ext cx="6500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                  HIPOCALÒRICA</a:t>
            </a:r>
            <a:endParaRPr lang="es-ES" sz="1000">
              <a:cs typeface="Arial" charset="0"/>
            </a:endParaRPr>
          </a:p>
        </p:txBody>
      </p:sp>
      <p:sp>
        <p:nvSpPr>
          <p:cNvPr id="3091" name="36 CuadroTexto"/>
          <p:cNvSpPr txBox="1">
            <a:spLocks noChangeArrowheads="1"/>
          </p:cNvSpPr>
          <p:nvPr/>
        </p:nvSpPr>
        <p:spPr bwMode="auto">
          <a:xfrm>
            <a:off x="1071563" y="4725244"/>
            <a:ext cx="5429250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>
                <a:cs typeface="Arial" charset="0"/>
              </a:rPr>
              <a:t>En el cas de les dietes mèdiques, cal adjuntar  degudament complimentat, el “</a:t>
            </a:r>
            <a:r>
              <a:rPr lang="ca-ES" sz="1000" u="sng">
                <a:cs typeface="Arial" charset="0"/>
              </a:rPr>
              <a:t>Protocol de dietes especials</a:t>
            </a:r>
            <a:r>
              <a:rPr lang="ca-ES" sz="1000">
                <a:cs typeface="Arial" charset="0"/>
              </a:rPr>
              <a:t>” que us faran arribar  un cop siguem coneixedors de la mateixa, junt amb un informe mèdic que certifiqui l’al·lèrgia,  la intolerància o el règim especial.</a:t>
            </a:r>
            <a:endParaRPr lang="es-ES" sz="1000">
              <a:cs typeface="Arial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3500438" y="42966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39" name="38 Rectángulo"/>
          <p:cNvSpPr/>
          <p:nvPr/>
        </p:nvSpPr>
        <p:spPr>
          <a:xfrm>
            <a:off x="4143375" y="42966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41" name="40 Rectángulo"/>
          <p:cNvSpPr/>
          <p:nvPr/>
        </p:nvSpPr>
        <p:spPr>
          <a:xfrm>
            <a:off x="2143125" y="4510931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43" name="42 Rectángulo"/>
          <p:cNvSpPr/>
          <p:nvPr/>
        </p:nvSpPr>
        <p:spPr>
          <a:xfrm>
            <a:off x="2643188" y="54904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grpSp>
        <p:nvGrpSpPr>
          <p:cNvPr id="3096" name="33 Grupo"/>
          <p:cNvGrpSpPr>
            <a:grpSpLocks/>
          </p:cNvGrpSpPr>
          <p:nvPr/>
        </p:nvGrpSpPr>
        <p:grpSpPr bwMode="auto">
          <a:xfrm rot="1901108">
            <a:off x="969963" y="4645869"/>
            <a:ext cx="96837" cy="454025"/>
            <a:chOff x="857232" y="6572264"/>
            <a:chExt cx="71438" cy="357190"/>
          </a:xfrm>
        </p:grpSpPr>
        <p:sp>
          <p:nvSpPr>
            <p:cNvPr id="35" name="34 Extracto"/>
            <p:cNvSpPr/>
            <p:nvPr/>
          </p:nvSpPr>
          <p:spPr>
            <a:xfrm>
              <a:off x="856861" y="6714144"/>
              <a:ext cx="71438" cy="21481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36" name="35 Elipse"/>
            <p:cNvSpPr/>
            <p:nvPr/>
          </p:nvSpPr>
          <p:spPr>
            <a:xfrm>
              <a:off x="852215" y="6571066"/>
              <a:ext cx="71439" cy="711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3097" name="47 Rectángulo"/>
          <p:cNvSpPr>
            <a:spLocks noChangeArrowheads="1"/>
          </p:cNvSpPr>
          <p:nvPr/>
        </p:nvSpPr>
        <p:spPr bwMode="auto">
          <a:xfrm>
            <a:off x="908720" y="5868144"/>
            <a:ext cx="5929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En/na .......................................... amb DNI ........................ com a pare, mare o tutor/a d'en/na.......................................................... l'autoritza    a   participar   en   l'activitat   de   referència.   Igualment,   es   declara    coneixedor    de   la   normativa   i condicions de participació i del projecte educatiu, acceptant-les mitjançant l'acte d'aquesta signatura.</a:t>
            </a:r>
            <a:endParaRPr lang="es-ES" sz="1000" dirty="0">
              <a:cs typeface="Arial" charset="0"/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-435769" y="6504955"/>
            <a:ext cx="17875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Autoritzacions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71438" y="3796556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71438" y="5730131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01" name="53 Rectángulo"/>
          <p:cNvSpPr>
            <a:spLocks noChangeArrowheads="1"/>
          </p:cNvSpPr>
          <p:nvPr/>
        </p:nvSpPr>
        <p:spPr bwMode="auto">
          <a:xfrm>
            <a:off x="908720" y="7092280"/>
            <a:ext cx="583264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alhora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consento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expressament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autoritzo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la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Fundació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Pere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Tarrés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tractar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cedir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les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dades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que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voluntàriament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dono,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per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realitzar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publicar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les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imatges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del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participant,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d'acord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amb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el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tractament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finalitat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que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s'indica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en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aquest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mateix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imprès.</a:t>
            </a:r>
            <a:r>
              <a:rPr lang="ca-ES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endParaRPr lang="ca-E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3102" name="Rectangle 7"/>
          <p:cNvSpPr>
            <a:spLocks noChangeArrowheads="1"/>
          </p:cNvSpPr>
          <p:nvPr/>
        </p:nvSpPr>
        <p:spPr bwMode="auto">
          <a:xfrm>
            <a:off x="908720" y="6660232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Fa   extensiva   aquesta   autorització   a   les   decisions   medicoquirúrgiques   que   fos   necessari   adoptar   en   cas d'extrema urgència i sota la direcció facultativa adequada.</a:t>
            </a:r>
            <a:endParaRPr lang="ca-ES" sz="10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3103" name="56 Imagen" descr="I:\SSEE\Escoles\Responsable\SERVEI INTEGRAL\material_identitat_arcasa_FPT\nens_arcasa_F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8429625"/>
            <a:ext cx="3929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Rectangle 9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3105" name="Rectangle 10"/>
          <p:cNvSpPr>
            <a:spLocks noChangeArrowheads="1"/>
          </p:cNvSpPr>
          <p:nvPr/>
        </p:nvSpPr>
        <p:spPr bwMode="auto">
          <a:xfrm>
            <a:off x="1000125" y="7661275"/>
            <a:ext cx="48688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175000" algn="l"/>
                <a:tab pos="3619500" algn="l"/>
                <a:tab pos="4965700" algn="l"/>
                <a:tab pos="5613400" algn="l"/>
              </a:tabLst>
            </a:pPr>
            <a:r>
              <a:rPr lang="ca-ES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.............................................................., a ....... de/d’  ................................de  20......</a:t>
            </a:r>
          </a:p>
          <a:p>
            <a:pPr>
              <a:tabLst>
                <a:tab pos="3175000" algn="l"/>
                <a:tab pos="3619500" algn="l"/>
                <a:tab pos="4965700" algn="l"/>
                <a:tab pos="5613400" algn="l"/>
              </a:tabLst>
            </a:pPr>
            <a:endParaRPr lang="ca-ES" sz="10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tabLst>
                <a:tab pos="3175000" algn="l"/>
                <a:tab pos="3619500" algn="l"/>
                <a:tab pos="4965700" algn="l"/>
                <a:tab pos="5613400" algn="l"/>
              </a:tabLst>
            </a:pPr>
            <a:r>
              <a:rPr lang="ca-ES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   SIGNATURA del pare/mare/tutor/a</a:t>
            </a:r>
            <a:endParaRPr lang="ca-ES" sz="1000">
              <a:ea typeface="Times New Roman" pitchFamily="18" charset="0"/>
              <a:cs typeface="Arial" charset="0"/>
            </a:endParaRPr>
          </a:p>
        </p:txBody>
      </p:sp>
      <p:sp>
        <p:nvSpPr>
          <p:cNvPr id="61" name="60 Rectángulo"/>
          <p:cNvSpPr/>
          <p:nvPr/>
        </p:nvSpPr>
        <p:spPr>
          <a:xfrm rot="16200000">
            <a:off x="-1048543" y="1834356"/>
            <a:ext cx="3429000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" name="61 Rectángulo"/>
          <p:cNvSpPr/>
          <p:nvPr/>
        </p:nvSpPr>
        <p:spPr>
          <a:xfrm rot="16200000">
            <a:off x="-262731" y="4702225"/>
            <a:ext cx="1857375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3" name="62 Rectángulo"/>
          <p:cNvSpPr/>
          <p:nvPr/>
        </p:nvSpPr>
        <p:spPr>
          <a:xfrm rot="16200000">
            <a:off x="-441324" y="6880399"/>
            <a:ext cx="2214562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64" name="63 CuadroTexto"/>
          <p:cNvSpPr txBox="1"/>
          <p:nvPr/>
        </p:nvSpPr>
        <p:spPr>
          <a:xfrm>
            <a:off x="285750" y="8842375"/>
            <a:ext cx="67151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Numància, 149-151 | 08029 Barcelona | Tel </a:t>
            </a:r>
            <a:r>
              <a:rPr lang="ca-E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93 366 86 12 </a:t>
            </a: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| Fax </a:t>
            </a:r>
            <a:r>
              <a:rPr lang="ca-E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93 410 80 94 </a:t>
            </a:r>
            <a:r>
              <a:rPr lang="ca-E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escoles@</a:t>
            </a:r>
            <a:r>
              <a:rPr lang="ca-ES" sz="9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peretarres.org</a:t>
            </a:r>
            <a:r>
              <a:rPr lang="ca-E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ca-ES" sz="9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www.peretarres.org</a:t>
            </a: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ES" sz="9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3929063" y="7929563"/>
            <a:ext cx="1571625" cy="4286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3111" name="6 CuadroTexto"/>
          <p:cNvSpPr txBox="1">
            <a:spLocks noChangeArrowheads="1"/>
          </p:cNvSpPr>
          <p:nvPr/>
        </p:nvSpPr>
        <p:spPr bwMode="auto">
          <a:xfrm>
            <a:off x="714375" y="2195736"/>
            <a:ext cx="2714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Nº Targeta d’identificació Sanitària (TIS) </a:t>
            </a:r>
            <a:endParaRPr lang="es-ES" sz="1000" dirty="0">
              <a:cs typeface="Arial" charset="0"/>
            </a:endParaRPr>
          </a:p>
        </p:txBody>
      </p:sp>
      <p:grpSp>
        <p:nvGrpSpPr>
          <p:cNvPr id="3112" name="84 Grupo"/>
          <p:cNvGrpSpPr>
            <a:grpSpLocks/>
          </p:cNvGrpSpPr>
          <p:nvPr/>
        </p:nvGrpSpPr>
        <p:grpSpPr bwMode="auto">
          <a:xfrm>
            <a:off x="3143250" y="2195736"/>
            <a:ext cx="857250" cy="239712"/>
            <a:chOff x="1214422" y="5929322"/>
            <a:chExt cx="857256" cy="285756"/>
          </a:xfrm>
        </p:grpSpPr>
        <p:grpSp>
          <p:nvGrpSpPr>
            <p:cNvPr id="3135" name="75 Grupo"/>
            <p:cNvGrpSpPr>
              <a:grpSpLocks/>
            </p:cNvGrpSpPr>
            <p:nvPr/>
          </p:nvGrpSpPr>
          <p:grpSpPr bwMode="auto">
            <a:xfrm>
              <a:off x="1214422" y="5929322"/>
              <a:ext cx="428628" cy="285752"/>
              <a:chOff x="1214422" y="5929322"/>
              <a:chExt cx="428628" cy="285752"/>
            </a:xfrm>
          </p:grpSpPr>
          <p:sp>
            <p:nvSpPr>
              <p:cNvPr id="54" name="53 Rectángulo"/>
              <p:cNvSpPr/>
              <p:nvPr/>
            </p:nvSpPr>
            <p:spPr>
              <a:xfrm>
                <a:off x="1214422" y="5929322"/>
                <a:ext cx="214315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1428737" y="5929322"/>
                <a:ext cx="214313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  <p:grpSp>
          <p:nvGrpSpPr>
            <p:cNvPr id="3136" name="77 Grupo"/>
            <p:cNvGrpSpPr>
              <a:grpSpLocks/>
            </p:cNvGrpSpPr>
            <p:nvPr/>
          </p:nvGrpSpPr>
          <p:grpSpPr bwMode="auto">
            <a:xfrm>
              <a:off x="1643050" y="5929322"/>
              <a:ext cx="428628" cy="285756"/>
              <a:chOff x="1214422" y="5929322"/>
              <a:chExt cx="428628" cy="285756"/>
            </a:xfrm>
          </p:grpSpPr>
          <p:sp>
            <p:nvSpPr>
              <p:cNvPr id="52" name="51 Rectángulo"/>
              <p:cNvSpPr/>
              <p:nvPr/>
            </p:nvSpPr>
            <p:spPr>
              <a:xfrm>
                <a:off x="1214422" y="5929322"/>
                <a:ext cx="214315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1428737" y="5929322"/>
                <a:ext cx="214313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grpSp>
        <p:nvGrpSpPr>
          <p:cNvPr id="3113" name="145 Grupo"/>
          <p:cNvGrpSpPr>
            <a:grpSpLocks/>
          </p:cNvGrpSpPr>
          <p:nvPr/>
        </p:nvGrpSpPr>
        <p:grpSpPr bwMode="auto">
          <a:xfrm>
            <a:off x="4143375" y="2195736"/>
            <a:ext cx="2143125" cy="239712"/>
            <a:chOff x="4357694" y="6602593"/>
            <a:chExt cx="2143140" cy="240033"/>
          </a:xfrm>
        </p:grpSpPr>
        <p:grpSp>
          <p:nvGrpSpPr>
            <p:cNvPr id="3118" name="91 Grupo"/>
            <p:cNvGrpSpPr>
              <a:grpSpLocks/>
            </p:cNvGrpSpPr>
            <p:nvPr/>
          </p:nvGrpSpPr>
          <p:grpSpPr bwMode="auto">
            <a:xfrm>
              <a:off x="4357694" y="6602593"/>
              <a:ext cx="857256" cy="240033"/>
              <a:chOff x="1214422" y="5929322"/>
              <a:chExt cx="857256" cy="285752"/>
            </a:xfrm>
          </p:grpSpPr>
          <p:grpSp>
            <p:nvGrpSpPr>
              <p:cNvPr id="3129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77" name="76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8" name="77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3130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75" name="74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6" name="75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3119" name="98 Grupo"/>
            <p:cNvGrpSpPr>
              <a:grpSpLocks/>
            </p:cNvGrpSpPr>
            <p:nvPr/>
          </p:nvGrpSpPr>
          <p:grpSpPr bwMode="auto">
            <a:xfrm>
              <a:off x="5214950" y="6602593"/>
              <a:ext cx="857256" cy="240033"/>
              <a:chOff x="1214422" y="5929322"/>
              <a:chExt cx="857256" cy="285752"/>
            </a:xfrm>
          </p:grpSpPr>
          <p:grpSp>
            <p:nvGrpSpPr>
              <p:cNvPr id="3123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71" name="70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2" name="71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3124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69" name="68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0" name="69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3120" name="105 Grupo"/>
            <p:cNvGrpSpPr>
              <a:grpSpLocks/>
            </p:cNvGrpSpPr>
            <p:nvPr/>
          </p:nvGrpSpPr>
          <p:grpSpPr bwMode="auto">
            <a:xfrm>
              <a:off x="6072206" y="6602593"/>
              <a:ext cx="428628" cy="240033"/>
              <a:chOff x="1214422" y="5929322"/>
              <a:chExt cx="428628" cy="285752"/>
            </a:xfrm>
          </p:grpSpPr>
          <p:sp>
            <p:nvSpPr>
              <p:cNvPr id="60" name="59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sp>
        <p:nvSpPr>
          <p:cNvPr id="3114" name="78 CuadroTexto"/>
          <p:cNvSpPr txBox="1">
            <a:spLocks noChangeArrowheads="1"/>
          </p:cNvSpPr>
          <p:nvPr/>
        </p:nvSpPr>
        <p:spPr bwMode="auto">
          <a:xfrm>
            <a:off x="888090" y="2453729"/>
            <a:ext cx="2847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Cal adjuntar la fotocòpia de la targeta sanitària </a:t>
            </a:r>
          </a:p>
        </p:txBody>
      </p:sp>
      <p:grpSp>
        <p:nvGrpSpPr>
          <p:cNvPr id="3115" name="33 Grupo"/>
          <p:cNvGrpSpPr>
            <a:grpSpLocks/>
          </p:cNvGrpSpPr>
          <p:nvPr/>
        </p:nvGrpSpPr>
        <p:grpSpPr bwMode="auto">
          <a:xfrm rot="1901108">
            <a:off x="875390" y="2453729"/>
            <a:ext cx="46038" cy="160338"/>
            <a:chOff x="857232" y="6572264"/>
            <a:chExt cx="71438" cy="357190"/>
          </a:xfrm>
        </p:grpSpPr>
        <p:sp>
          <p:nvSpPr>
            <p:cNvPr id="81" name="80 Extracto"/>
            <p:cNvSpPr/>
            <p:nvPr/>
          </p:nvSpPr>
          <p:spPr>
            <a:xfrm>
              <a:off x="856171" y="6714588"/>
              <a:ext cx="71436" cy="215727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82" name="81 Elipse"/>
            <p:cNvSpPr/>
            <p:nvPr/>
          </p:nvSpPr>
          <p:spPr>
            <a:xfrm>
              <a:off x="851128" y="6573367"/>
              <a:ext cx="71436" cy="707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73" name="72 Rectángulo"/>
          <p:cNvSpPr/>
          <p:nvPr/>
        </p:nvSpPr>
        <p:spPr>
          <a:xfrm>
            <a:off x="2000241" y="4133106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74" name="73 Rectángulo"/>
          <p:cNvSpPr/>
          <p:nvPr/>
        </p:nvSpPr>
        <p:spPr>
          <a:xfrm>
            <a:off x="785794" y="6076181"/>
            <a:ext cx="142874" cy="142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785794" y="6804248"/>
            <a:ext cx="142874" cy="142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0" name="79 Rectángulo"/>
          <p:cNvSpPr/>
          <p:nvPr/>
        </p:nvSpPr>
        <p:spPr>
          <a:xfrm>
            <a:off x="785794" y="7309446"/>
            <a:ext cx="142874" cy="142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575</Words>
  <Application>Microsoft Office PowerPoint</Application>
  <PresentationFormat>Presentación en pantalla (4:3)</PresentationFormat>
  <Paragraphs>91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Boo</vt:lpstr>
      <vt:lpstr>Calibri</vt:lpstr>
      <vt:lpstr>Times New Roman</vt:lpstr>
      <vt:lpstr>Tema de Office</vt:lpstr>
      <vt:lpstr>Presentación de PowerPoint</vt:lpstr>
      <vt:lpstr>Presentación de PowerPoint</vt:lpstr>
    </vt:vector>
  </TitlesOfParts>
  <Company>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 Sole</dc:creator>
  <cp:lastModifiedBy>Eva Fernandez Sisteró</cp:lastModifiedBy>
  <cp:revision>26</cp:revision>
  <dcterms:created xsi:type="dcterms:W3CDTF">2011-08-23T07:00:15Z</dcterms:created>
  <dcterms:modified xsi:type="dcterms:W3CDTF">2018-06-19T12:50:48Z</dcterms:modified>
</cp:coreProperties>
</file>