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ED9BC-6925-49FA-814E-C843D063E68D}" type="datetimeFigureOut">
              <a:rPr lang="es-ES" smtClean="0"/>
              <a:t>25/05/2017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F19D6-53AE-4F77-A762-746500D2201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B8047-6AA4-4D20-97DD-ADCD7FBB3E6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4920-203E-432A-9052-2852B977CE3D}" type="datetimeFigureOut">
              <a:rPr lang="ca-ES" smtClean="0"/>
              <a:pPr/>
              <a:t>25/05/2017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956CB-1941-4177-97A2-1BFFE9A6C1F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714377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rmAutofit/>
          </a:bodyPr>
          <a:lstStyle/>
          <a:p>
            <a:r>
              <a:rPr lang="es-ES" sz="8800" dirty="0" smtClean="0">
                <a:solidFill>
                  <a:srgbClr val="92D050"/>
                </a:solidFill>
              </a:rPr>
              <a:t>El SOL</a:t>
            </a:r>
            <a:endParaRPr lang="es-ES" sz="8800" dirty="0">
              <a:solidFill>
                <a:srgbClr val="92D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rgbClr val="002060"/>
                </a:solidFill>
                <a:latin typeface="Century" pitchFamily="18" charset="0"/>
              </a:rPr>
              <a:t>1.Què és el Sol ? Una estrella.</a:t>
            </a:r>
          </a:p>
          <a:p>
            <a:r>
              <a:rPr lang="ca-ES" dirty="0" smtClean="0">
                <a:solidFill>
                  <a:srgbClr val="002060"/>
                </a:solidFill>
                <a:latin typeface="Century" pitchFamily="18" charset="0"/>
              </a:rPr>
              <a:t>2.Quantes Terres poden ficar-se en el Sol ? 1.000.000.</a:t>
            </a:r>
          </a:p>
          <a:p>
            <a:r>
              <a:rPr lang="ca-ES" dirty="0" smtClean="0">
                <a:solidFill>
                  <a:srgbClr val="002060"/>
                </a:solidFill>
                <a:latin typeface="Century" pitchFamily="18" charset="0"/>
              </a:rPr>
              <a:t>3.El Sol escalfa la Terra.</a:t>
            </a:r>
          </a:p>
          <a:p>
            <a:r>
              <a:rPr lang="ca-ES" dirty="0" smtClean="0">
                <a:solidFill>
                  <a:srgbClr val="002060"/>
                </a:solidFill>
                <a:latin typeface="Century" pitchFamily="18" charset="0"/>
              </a:rPr>
              <a:t>4.El Sol ens dóna calor.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Resultado de imagen de Nep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50" y="785813"/>
            <a:ext cx="520065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neptÚ</a:t>
            </a:r>
            <a:endParaRPr lang="ca-ES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88" y="2143125"/>
            <a:ext cx="8786812" cy="41433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Blackadder ITC" pitchFamily="82" charset="0"/>
              </a:rPr>
              <a:t>Si volguéssim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anar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en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una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nau,quant temps trigaríem en  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arribar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Blackadder ITC" pitchFamily="82" charset="0"/>
              </a:rPr>
              <a:t> </a:t>
            </a:r>
            <a:r>
              <a:rPr lang="ca-ES" dirty="0" smtClean="0">
                <a:latin typeface="Blackadder ITC" pitchFamily="82" charset="0"/>
              </a:rPr>
              <a:t>12 anys.</a:t>
            </a:r>
            <a:endParaRPr lang="ca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Com 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el van descobrir </a:t>
            </a:r>
            <a:r>
              <a:rPr lang="ca-ES" dirty="0" smtClean="0">
                <a:latin typeface="Blackadder ITC" pitchFamily="82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Blackadder ITC" pitchFamily="82" charset="0"/>
              </a:rPr>
              <a:t>E </a:t>
            </a:r>
            <a:r>
              <a:rPr lang="ca-ES" dirty="0" smtClean="0">
                <a:latin typeface="Blackadder ITC" pitchFamily="82" charset="0"/>
              </a:rPr>
              <a:t>l van 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descobrí 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gràcies a les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matemàtiques</a:t>
            </a:r>
            <a:r>
              <a:rPr lang="ca-ES" dirty="0" smtClean="0"/>
              <a:t> . </a:t>
            </a:r>
            <a:endParaRPr lang="ca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Blackadder ITC" pitchFamily="82" charset="0"/>
              </a:rPr>
              <a:t>Quant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triga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 en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donar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una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volta 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al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Sol?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Blackadder ITC" pitchFamily="82" charset="0"/>
              </a:rPr>
              <a:t>165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anys</a:t>
            </a:r>
            <a:r>
              <a:rPr lang="ca-E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Blackadder ITC" pitchFamily="82" charset="0"/>
              </a:rPr>
              <a:t>Quants 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satèl·lits 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té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i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quin és el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més</a:t>
            </a:r>
            <a:r>
              <a:rPr lang="ca-ES" dirty="0" smtClean="0"/>
              <a:t>  </a:t>
            </a:r>
            <a:r>
              <a:rPr lang="ca-ES" dirty="0" smtClean="0">
                <a:latin typeface="Blackadder ITC" pitchFamily="82" charset="0"/>
              </a:rPr>
              <a:t>important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13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satèl·lits i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el més important és</a:t>
            </a:r>
            <a:r>
              <a:rPr lang="ca-ES" dirty="0" smtClean="0"/>
              <a:t> </a:t>
            </a:r>
            <a:r>
              <a:rPr lang="ca-ES" dirty="0" smtClean="0">
                <a:latin typeface="Blackadder ITC" pitchFamily="82" charset="0"/>
              </a:rPr>
              <a:t>Tritó</a:t>
            </a:r>
            <a:r>
              <a:rPr lang="ca-ES" dirty="0" smtClean="0"/>
              <a:t> . 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esultado de imagen de mercu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858444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Autofit/>
          </a:bodyPr>
          <a:lstStyle/>
          <a:p>
            <a:r>
              <a:rPr lang="ca-ES" sz="9600" dirty="0" smtClean="0">
                <a:solidFill>
                  <a:schemeClr val="bg1"/>
                </a:solidFill>
              </a:rPr>
              <a:t>Mercuri</a:t>
            </a:r>
            <a:endParaRPr lang="ca-ES" sz="96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8215370" cy="3352808"/>
          </a:xfrm>
        </p:spPr>
        <p:txBody>
          <a:bodyPr>
            <a:normAutofit lnSpcReduction="10000"/>
          </a:bodyPr>
          <a:lstStyle/>
          <a:p>
            <a:r>
              <a:rPr lang="ca-ES" dirty="0" smtClean="0">
                <a:solidFill>
                  <a:srgbClr val="FFFF00"/>
                </a:solidFill>
              </a:rPr>
              <a:t>Mercuri és el planeta que està més </a:t>
            </a:r>
          </a:p>
          <a:p>
            <a:r>
              <a:rPr lang="ca-ES" dirty="0" smtClean="0">
                <a:solidFill>
                  <a:srgbClr val="FFFF00"/>
                </a:solidFill>
              </a:rPr>
              <a:t>proper del Sol.</a:t>
            </a:r>
          </a:p>
          <a:p>
            <a:r>
              <a:rPr lang="ca-ES" dirty="0" smtClean="0">
                <a:solidFill>
                  <a:srgbClr val="FFFF00"/>
                </a:solidFill>
              </a:rPr>
              <a:t> Mercuri és el planeta més petit de tots. </a:t>
            </a:r>
          </a:p>
          <a:p>
            <a:r>
              <a:rPr lang="ca-ES" dirty="0" smtClean="0">
                <a:solidFill>
                  <a:srgbClr val="FFFF00"/>
                </a:solidFill>
              </a:rPr>
              <a:t>La Terra és 18 vegades més gran que Mercuri.</a:t>
            </a:r>
          </a:p>
          <a:p>
            <a:r>
              <a:rPr lang="ca-ES" dirty="0" smtClean="0">
                <a:solidFill>
                  <a:srgbClr val="FFFF00"/>
                </a:solidFill>
              </a:rPr>
              <a:t>S`assembla a la Lluna i està cobert de cràters.</a:t>
            </a:r>
          </a:p>
          <a:p>
            <a:r>
              <a:rPr lang="ca-ES" dirty="0" smtClean="0">
                <a:solidFill>
                  <a:srgbClr val="FFFF00"/>
                </a:solidFill>
              </a:rPr>
              <a:t> Tarda en fer una volta al Sol 88 dies.</a:t>
            </a:r>
            <a:endParaRPr lang="ca-ES" dirty="0">
              <a:solidFill>
                <a:srgbClr val="FFFF00"/>
              </a:solidFill>
            </a:endParaRPr>
          </a:p>
          <a:p>
            <a:endParaRPr lang="ca-ES" dirty="0" smtClean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1026" name="AutoShape 2" descr="Resultado de imagen de merc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merc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Resultado de imagen de merc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Resultado de imagen de merc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Imagen" descr="ven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470025"/>
          </a:xfrm>
        </p:spPr>
        <p:txBody>
          <a:bodyPr/>
          <a:lstStyle/>
          <a:p>
            <a:r>
              <a:rPr lang="es-ES" smtClean="0">
                <a:solidFill>
                  <a:srgbClr val="660066"/>
                </a:solidFill>
              </a:rPr>
              <a:t>VENUS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357438"/>
            <a:ext cx="6400800" cy="32813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chemeClr val="bg1"/>
                </a:solidFill>
              </a:rPr>
              <a:t>Venus és un planeta que també se li diu Estrella del matí.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chemeClr val="bg1"/>
                </a:solidFill>
              </a:rPr>
              <a:t>Sempre està molt calent </a:t>
            </a:r>
            <a:r>
              <a:rPr lang="ca-ES" dirty="0" smtClean="0">
                <a:solidFill>
                  <a:schemeClr val="bg1"/>
                </a:solidFill>
              </a:rPr>
              <a:t>perquè té núvols </a:t>
            </a:r>
            <a:r>
              <a:rPr lang="ca-ES" dirty="0" smtClean="0">
                <a:solidFill>
                  <a:schemeClr val="bg1"/>
                </a:solidFill>
              </a:rPr>
              <a:t>que li porten la </a:t>
            </a:r>
            <a:r>
              <a:rPr lang="ca-ES" dirty="0" smtClean="0">
                <a:solidFill>
                  <a:schemeClr val="bg1"/>
                </a:solidFill>
              </a:rPr>
              <a:t>calor.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chemeClr val="bg1"/>
                </a:solidFill>
              </a:rPr>
              <a:t>La grandària de Venus és similar a la de la Terra.</a:t>
            </a:r>
            <a:endParaRPr lang="ca-E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chemeClr val="bg1"/>
                </a:solidFill>
              </a:rPr>
              <a:t>Venus tarda en donar la volta 225  dies</a:t>
            </a:r>
            <a:r>
              <a:rPr lang="ca-E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la TE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73963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es-ES" sz="8000" dirty="0" smtClean="0">
                <a:solidFill>
                  <a:srgbClr val="FF0000"/>
                </a:solidFill>
              </a:rPr>
              <a:t>LA TERRA </a:t>
            </a:r>
            <a:endParaRPr lang="es-ES" sz="80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358246" cy="3071834"/>
          </a:xfrm>
        </p:spPr>
        <p:txBody>
          <a:bodyPr>
            <a:noAutofit/>
          </a:bodyPr>
          <a:lstStyle/>
          <a:p>
            <a:r>
              <a:rPr lang="ca-ES" sz="4400" dirty="0" smtClean="0">
                <a:solidFill>
                  <a:srgbClr val="FFFF00"/>
                </a:solidFill>
              </a:rPr>
              <a:t>1.La Terra es un planeta</a:t>
            </a:r>
          </a:p>
          <a:p>
            <a:r>
              <a:rPr lang="ca-ES" sz="4400" dirty="0" smtClean="0">
                <a:solidFill>
                  <a:srgbClr val="FFFF00"/>
                </a:solidFill>
              </a:rPr>
              <a:t>2. </a:t>
            </a:r>
            <a:r>
              <a:rPr lang="ca-ES" sz="4400" dirty="0" smtClean="0">
                <a:solidFill>
                  <a:srgbClr val="FFFF00"/>
                </a:solidFill>
              </a:rPr>
              <a:t>O</a:t>
            </a:r>
            <a:r>
              <a:rPr lang="ca-ES" sz="4400" dirty="0" smtClean="0">
                <a:solidFill>
                  <a:srgbClr val="FFFF00"/>
                </a:solidFill>
              </a:rPr>
              <a:t>rbita </a:t>
            </a:r>
            <a:r>
              <a:rPr lang="ca-ES" sz="4400" dirty="0" smtClean="0">
                <a:solidFill>
                  <a:srgbClr val="FFFF00"/>
                </a:solidFill>
              </a:rPr>
              <a:t>al volant de la Terra.</a:t>
            </a:r>
          </a:p>
          <a:p>
            <a:r>
              <a:rPr lang="ca-ES" sz="4400" dirty="0" smtClean="0">
                <a:solidFill>
                  <a:srgbClr val="FFFF00"/>
                </a:solidFill>
              </a:rPr>
              <a:t>3.Què </a:t>
            </a:r>
            <a:r>
              <a:rPr lang="ca-ES" sz="4400" dirty="0" smtClean="0">
                <a:solidFill>
                  <a:srgbClr val="FFFF00"/>
                </a:solidFill>
              </a:rPr>
              <a:t>é</a:t>
            </a:r>
            <a:r>
              <a:rPr lang="ca-ES" sz="4400" dirty="0" smtClean="0">
                <a:solidFill>
                  <a:srgbClr val="FFFF00"/>
                </a:solidFill>
              </a:rPr>
              <a:t>s </a:t>
            </a:r>
            <a:r>
              <a:rPr lang="ca-ES" sz="4400" dirty="0" smtClean="0">
                <a:solidFill>
                  <a:srgbClr val="FFFF00"/>
                </a:solidFill>
              </a:rPr>
              <a:t>la lluna?La lluna </a:t>
            </a:r>
            <a:r>
              <a:rPr lang="ca-ES" sz="4400" dirty="0" smtClean="0">
                <a:solidFill>
                  <a:srgbClr val="FFFF00"/>
                </a:solidFill>
              </a:rPr>
              <a:t>és </a:t>
            </a:r>
            <a:r>
              <a:rPr lang="ca-ES" sz="4400" dirty="0" smtClean="0">
                <a:solidFill>
                  <a:srgbClr val="FFFF00"/>
                </a:solidFill>
              </a:rPr>
              <a:t>un satèl·lit.</a:t>
            </a:r>
          </a:p>
          <a:p>
            <a:r>
              <a:rPr lang="ca-ES" sz="4400" dirty="0" smtClean="0">
                <a:solidFill>
                  <a:srgbClr val="FFFF00"/>
                </a:solidFill>
              </a:rPr>
              <a:t>4.Quan triga la </a:t>
            </a:r>
            <a:r>
              <a:rPr lang="ca-ES" sz="4400" dirty="0" smtClean="0">
                <a:solidFill>
                  <a:srgbClr val="FFFF00"/>
                </a:solidFill>
              </a:rPr>
              <a:t>Terra </a:t>
            </a:r>
            <a:r>
              <a:rPr lang="ca-ES" sz="4400" dirty="0" smtClean="0">
                <a:solidFill>
                  <a:srgbClr val="FFFF00"/>
                </a:solidFill>
              </a:rPr>
              <a:t>en donar una volta al Sol? 365 dies 1 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de llu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3214678" y="857232"/>
            <a:ext cx="3571875" cy="1071563"/>
          </a:xfrm>
        </p:spPr>
        <p:txBody>
          <a:bodyPr/>
          <a:lstStyle/>
          <a:p>
            <a:r>
              <a:rPr lang="ca-ES" dirty="0" smtClean="0">
                <a:solidFill>
                  <a:srgbClr val="7030A0"/>
                </a:solidFill>
              </a:rPr>
              <a:t>LA  LLUNA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50" y="2000240"/>
            <a:ext cx="8358188" cy="4357718"/>
          </a:xfrm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rgbClr val="00B0F0"/>
                </a:solidFill>
              </a:rPr>
              <a:t>Quantes    vegades    és  més   petita  que   la   terra?  </a:t>
            </a:r>
            <a:r>
              <a:rPr lang="ca-ES" dirty="0" smtClean="0">
                <a:solidFill>
                  <a:srgbClr val="00B0F0"/>
                </a:solidFill>
              </a:rPr>
              <a:t>50 vegades  </a:t>
            </a:r>
            <a:r>
              <a:rPr lang="ca-ES" dirty="0" smtClean="0">
                <a:solidFill>
                  <a:srgbClr val="00B0F0"/>
                </a:solidFill>
              </a:rPr>
              <a:t>més  </a:t>
            </a:r>
            <a:r>
              <a:rPr lang="ca-ES" dirty="0" smtClean="0">
                <a:solidFill>
                  <a:srgbClr val="00B0F0"/>
                </a:solidFill>
              </a:rPr>
              <a:t>que  la  </a:t>
            </a:r>
            <a:r>
              <a:rPr lang="ca-ES" dirty="0" smtClean="0">
                <a:solidFill>
                  <a:srgbClr val="00B0F0"/>
                </a:solidFill>
              </a:rPr>
              <a:t>Terra</a:t>
            </a:r>
            <a:r>
              <a:rPr lang="ca-ES" dirty="0" smtClean="0">
                <a:solidFill>
                  <a:srgbClr val="00B0F0"/>
                </a:solidFill>
              </a:rPr>
              <a:t>.  </a:t>
            </a:r>
            <a:endParaRPr lang="ca-ES" dirty="0" smtClean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rgbClr val="00B0F0"/>
                </a:solidFill>
              </a:rPr>
              <a:t>Per què </a:t>
            </a:r>
            <a:r>
              <a:rPr lang="ca-ES" dirty="0" smtClean="0">
                <a:solidFill>
                  <a:srgbClr val="00B0F0"/>
                </a:solidFill>
              </a:rPr>
              <a:t>brilla  la Lluna ?  </a:t>
            </a:r>
            <a:endParaRPr lang="ca-ES" dirty="0" smtClean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rgbClr val="00B0F0"/>
                </a:solidFill>
              </a:rPr>
              <a:t>Reflecteix  </a:t>
            </a:r>
            <a:r>
              <a:rPr lang="ca-ES" dirty="0" smtClean="0">
                <a:solidFill>
                  <a:srgbClr val="00B0F0"/>
                </a:solidFill>
              </a:rPr>
              <a:t>llum  del  sol. </a:t>
            </a:r>
            <a:endParaRPr lang="ca-ES" dirty="0" smtClean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rgbClr val="00B0F0"/>
                </a:solidFill>
              </a:rPr>
              <a:t>Quines </a:t>
            </a:r>
            <a:r>
              <a:rPr lang="ca-ES" dirty="0" smtClean="0">
                <a:solidFill>
                  <a:srgbClr val="00B0F0"/>
                </a:solidFill>
              </a:rPr>
              <a:t>són </a:t>
            </a:r>
            <a:r>
              <a:rPr lang="ca-ES" dirty="0" smtClean="0">
                <a:solidFill>
                  <a:srgbClr val="00B0F0"/>
                </a:solidFill>
              </a:rPr>
              <a:t>les  principals  fases de  la </a:t>
            </a:r>
            <a:r>
              <a:rPr lang="ca-ES" dirty="0" smtClean="0">
                <a:solidFill>
                  <a:srgbClr val="00B0F0"/>
                </a:solidFill>
              </a:rPr>
              <a:t>lluna?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>
                <a:solidFill>
                  <a:srgbClr val="00B0F0"/>
                </a:solidFill>
              </a:rPr>
              <a:t>Lluna plena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>
                <a:solidFill>
                  <a:srgbClr val="00B0F0"/>
                </a:solidFill>
              </a:rPr>
              <a:t>Lluna creixent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>
                <a:solidFill>
                  <a:srgbClr val="00B0F0"/>
                </a:solidFill>
              </a:rPr>
              <a:t>Luna decreixent o minvant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>
                <a:solidFill>
                  <a:srgbClr val="00B0F0"/>
                </a:solidFill>
              </a:rPr>
              <a:t>Lluna nova</a:t>
            </a:r>
            <a:endParaRPr lang="ca-ES" dirty="0" smtClean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   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Resultado de imagen de m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928688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2 Subtítulo"/>
          <p:cNvSpPr>
            <a:spLocks noGrp="1"/>
          </p:cNvSpPr>
          <p:nvPr>
            <p:ph type="subTitle" idx="1"/>
          </p:nvPr>
        </p:nvSpPr>
        <p:spPr>
          <a:xfrm>
            <a:off x="1214438" y="2071688"/>
            <a:ext cx="6572250" cy="2714625"/>
          </a:xfrm>
        </p:spPr>
        <p:txBody>
          <a:bodyPr/>
          <a:lstStyle/>
          <a:p>
            <a:pPr eaLnBrk="1" hangingPunct="1"/>
            <a:r>
              <a:rPr lang="ca-ES" smtClean="0">
                <a:solidFill>
                  <a:srgbClr val="FFFF00"/>
                </a:solidFill>
              </a:rPr>
              <a:t>El color  de  Mart   és vermell.</a:t>
            </a:r>
          </a:p>
          <a:p>
            <a:pPr eaLnBrk="1" hangingPunct="1"/>
            <a:r>
              <a:rPr lang="ca-ES" smtClean="0">
                <a:solidFill>
                  <a:srgbClr val="FFFF00"/>
                </a:solidFill>
              </a:rPr>
              <a:t>Està ple  de sorra.</a:t>
            </a:r>
          </a:p>
          <a:p>
            <a:pPr eaLnBrk="1" hangingPunct="1"/>
            <a:r>
              <a:rPr lang="ca-ES" smtClean="0">
                <a:solidFill>
                  <a:srgbClr val="FFFF00"/>
                </a:solidFill>
              </a:rPr>
              <a:t>Tarda 687 dies en fer la volta al Sol. </a:t>
            </a:r>
          </a:p>
          <a:p>
            <a:pPr eaLnBrk="1" hangingPunct="1"/>
            <a:r>
              <a:rPr lang="ca-ES" smtClean="0">
                <a:solidFill>
                  <a:srgbClr val="FFFF00"/>
                </a:solidFill>
              </a:rPr>
              <a:t>I té dues llunes.</a:t>
            </a:r>
          </a:p>
        </p:txBody>
      </p:sp>
      <p:sp>
        <p:nvSpPr>
          <p:cNvPr id="2052" name="3 Título"/>
          <p:cNvSpPr>
            <a:spLocks noGrp="1"/>
          </p:cNvSpPr>
          <p:nvPr>
            <p:ph type="ctrTitle"/>
          </p:nvPr>
        </p:nvSpPr>
        <p:spPr>
          <a:xfrm>
            <a:off x="642938" y="714375"/>
            <a:ext cx="7772400" cy="1470025"/>
          </a:xfrm>
        </p:spPr>
        <p:txBody>
          <a:bodyPr/>
          <a:lstStyle/>
          <a:p>
            <a:pPr eaLnBrk="1" hangingPunct="1"/>
            <a:r>
              <a:rPr lang="ca-ES" u="sng" smtClean="0">
                <a:solidFill>
                  <a:srgbClr val="00B0F0"/>
                </a:solidFill>
                <a:latin typeface="Algerian" pitchFamily="82" charset="0"/>
              </a:rPr>
              <a:t>MART</a:t>
            </a:r>
          </a:p>
        </p:txBody>
      </p:sp>
      <p:sp>
        <p:nvSpPr>
          <p:cNvPr id="2053" name="AutoShape 2" descr="Resultado de imagen de m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054" name="AutoShape 4" descr="Resultado de imagen de m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055" name="AutoShape 6" descr="Resultado de imagen de m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056" name="AutoShape 8" descr="Resultado de imagen de m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057" name="AutoShape 10" descr="Resultado de imagen de m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júpi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43050"/>
            <a:ext cx="5715040" cy="380095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214290"/>
            <a:ext cx="4214842" cy="1470025"/>
          </a:xfrm>
        </p:spPr>
        <p:txBody>
          <a:bodyPr/>
          <a:lstStyle/>
          <a:p>
            <a:r>
              <a:rPr lang="ca-ES" dirty="0" smtClean="0">
                <a:latin typeface="Bauhaus 93" pitchFamily="82" charset="0"/>
              </a:rPr>
              <a:t>JÚPITER</a:t>
            </a:r>
            <a:endParaRPr lang="ca-ES" dirty="0"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2571744"/>
            <a:ext cx="6400800" cy="3067056"/>
          </a:xfrm>
        </p:spPr>
        <p:txBody>
          <a:bodyPr>
            <a:normAutofit fontScale="92500" lnSpcReduction="20000"/>
          </a:bodyPr>
          <a:lstStyle/>
          <a:p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A</a:t>
            </a:r>
            <a:r>
              <a:rPr lang="ca-ES" sz="4400" b="1" dirty="0" smtClean="0">
                <a:solidFill>
                  <a:srgbClr val="FF0000"/>
                </a:solidFill>
                <a:latin typeface="Blackadder ITC" pitchFamily="82" charset="0"/>
              </a:rPr>
              <a:t>  </a:t>
            </a:r>
            <a:r>
              <a:rPr lang="ca-ES" sz="3900" b="1" dirty="0" smtClean="0">
                <a:solidFill>
                  <a:srgbClr val="FF0000"/>
                </a:solidFill>
                <a:latin typeface="Blackadder ITC" pitchFamily="82" charset="0"/>
              </a:rPr>
              <a:t>Júpiter  podem  ficar 1.316 terres</a:t>
            </a:r>
            <a:r>
              <a:rPr lang="ca-ES" sz="5200" b="1" dirty="0" smtClean="0">
                <a:solidFill>
                  <a:srgbClr val="FF0000"/>
                </a:solidFill>
                <a:latin typeface="Blackadder ITC" pitchFamily="82" charset="0"/>
              </a:rPr>
              <a:t>.</a:t>
            </a:r>
            <a:endParaRPr lang="ca-ES" sz="4300" b="1" dirty="0" smtClean="0">
              <a:solidFill>
                <a:srgbClr val="FF0000"/>
              </a:solidFill>
              <a:latin typeface="Blackadder ITC" pitchFamily="82" charset="0"/>
            </a:endParaRPr>
          </a:p>
          <a:p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Júpiter es el planeta que fa </a:t>
            </a:r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més </a:t>
            </a:r>
            <a:r>
              <a:rPr lang="ca-ES" sz="4300" b="1" dirty="0" err="1" smtClean="0">
                <a:solidFill>
                  <a:srgbClr val="FF0000"/>
                </a:solidFill>
                <a:latin typeface="Blackadder ITC" pitchFamily="82" charset="0"/>
              </a:rPr>
              <a:t>ràpit</a:t>
            </a:r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la rotació.</a:t>
            </a:r>
          </a:p>
          <a:p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Triga 12 anys en fer la volta al Sol.</a:t>
            </a:r>
          </a:p>
          <a:p>
            <a:r>
              <a:rPr lang="ca-ES" sz="4300" b="1" dirty="0" smtClean="0">
                <a:solidFill>
                  <a:srgbClr val="FF0000"/>
                </a:solidFill>
                <a:latin typeface="Blackadder ITC" pitchFamily="82" charset="0"/>
              </a:rPr>
              <a:t>Hi ha 16 satèl·lits.</a:t>
            </a:r>
            <a:endParaRPr lang="ca-ES" sz="4300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satu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4357718" cy="1071570"/>
          </a:xfrm>
        </p:spPr>
        <p:txBody>
          <a:bodyPr>
            <a:noAutofit/>
          </a:bodyPr>
          <a:lstStyle/>
          <a:p>
            <a:r>
              <a:rPr lang="es-ES" sz="8000" dirty="0" smtClean="0">
                <a:solidFill>
                  <a:srgbClr val="FFFF00"/>
                </a:solidFill>
              </a:rPr>
              <a:t>SATURN</a:t>
            </a:r>
            <a:endParaRPr lang="es-ES" sz="8000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7929618" cy="4643470"/>
          </a:xfrm>
        </p:spPr>
        <p:txBody>
          <a:bodyPr>
            <a:normAutofit fontScale="92500" lnSpcReduction="20000"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1 .</a:t>
            </a:r>
            <a:r>
              <a:rPr lang="ca-ES" dirty="0" smtClean="0">
                <a:solidFill>
                  <a:schemeClr val="bg1"/>
                </a:solidFill>
              </a:rPr>
              <a:t>Què </a:t>
            </a:r>
            <a:r>
              <a:rPr lang="ca-ES" dirty="0" smtClean="0">
                <a:solidFill>
                  <a:schemeClr val="bg1"/>
                </a:solidFill>
              </a:rPr>
              <a:t>és el que </a:t>
            </a:r>
            <a:r>
              <a:rPr lang="ca-ES" dirty="0" smtClean="0">
                <a:solidFill>
                  <a:schemeClr val="bg1"/>
                </a:solidFill>
              </a:rPr>
              <a:t>té Saturn </a:t>
            </a:r>
            <a:r>
              <a:rPr lang="ca-ES" dirty="0" smtClean="0">
                <a:solidFill>
                  <a:schemeClr val="bg1"/>
                </a:solidFill>
              </a:rPr>
              <a:t>que el fa tant  especial?  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El que </a:t>
            </a:r>
            <a:r>
              <a:rPr lang="ca-ES" dirty="0" smtClean="0">
                <a:solidFill>
                  <a:schemeClr val="bg1"/>
                </a:solidFill>
              </a:rPr>
              <a:t>té </a:t>
            </a:r>
            <a:r>
              <a:rPr lang="ca-ES" dirty="0" smtClean="0">
                <a:solidFill>
                  <a:schemeClr val="bg1"/>
                </a:solidFill>
              </a:rPr>
              <a:t>S</a:t>
            </a:r>
            <a:r>
              <a:rPr lang="ca-ES" dirty="0" smtClean="0">
                <a:solidFill>
                  <a:schemeClr val="bg1"/>
                </a:solidFill>
              </a:rPr>
              <a:t>aturn d’especial són les </a:t>
            </a:r>
            <a:r>
              <a:rPr lang="ca-ES" dirty="0" smtClean="0">
                <a:solidFill>
                  <a:schemeClr val="bg1"/>
                </a:solidFill>
              </a:rPr>
              <a:t>anelles. 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2.Quantes terres hi cabrien a dins seu?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 En el seu interior i podrien cabrien 764 terres.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3. Quant temps trigaria en donar la </a:t>
            </a:r>
            <a:r>
              <a:rPr lang="ca-ES" dirty="0">
                <a:solidFill>
                  <a:schemeClr val="bg1"/>
                </a:solidFill>
              </a:rPr>
              <a:t>v</a:t>
            </a:r>
            <a:r>
              <a:rPr lang="ca-ES" dirty="0" smtClean="0">
                <a:solidFill>
                  <a:schemeClr val="bg1"/>
                </a:solidFill>
              </a:rPr>
              <a:t>olta al Sol? 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Triga </a:t>
            </a:r>
            <a:r>
              <a:rPr lang="ca-ES" dirty="0" smtClean="0">
                <a:solidFill>
                  <a:schemeClr val="bg1"/>
                </a:solidFill>
              </a:rPr>
              <a:t>en donar la </a:t>
            </a:r>
            <a:r>
              <a:rPr lang="ca-ES" dirty="0">
                <a:solidFill>
                  <a:schemeClr val="bg1"/>
                </a:solidFill>
              </a:rPr>
              <a:t>v</a:t>
            </a:r>
            <a:r>
              <a:rPr lang="ca-ES" dirty="0" smtClean="0">
                <a:solidFill>
                  <a:schemeClr val="bg1"/>
                </a:solidFill>
              </a:rPr>
              <a:t>olta al </a:t>
            </a:r>
            <a:r>
              <a:rPr lang="ca-ES" dirty="0" smtClean="0">
                <a:solidFill>
                  <a:schemeClr val="bg1"/>
                </a:solidFill>
              </a:rPr>
              <a:t>Sol </a:t>
            </a:r>
            <a:r>
              <a:rPr lang="ca-ES" dirty="0" smtClean="0">
                <a:solidFill>
                  <a:schemeClr val="bg1"/>
                </a:solidFill>
              </a:rPr>
              <a:t>29 anys.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4. Quants satèl·lits té i quins són els més importants?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Té 62 satèl·lits </a:t>
            </a:r>
            <a:r>
              <a:rPr lang="ca-ES" dirty="0" err="1" smtClean="0">
                <a:solidFill>
                  <a:schemeClr val="bg1"/>
                </a:solidFill>
              </a:rPr>
              <a:t>reconeguts.Els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smtClean="0">
                <a:solidFill>
                  <a:schemeClr val="bg1"/>
                </a:solidFill>
              </a:rPr>
              <a:t>5 més  grans són Tetis, </a:t>
            </a:r>
            <a:r>
              <a:rPr lang="ca-ES" dirty="0" err="1" smtClean="0">
                <a:solidFill>
                  <a:schemeClr val="bg1"/>
                </a:solidFill>
              </a:rPr>
              <a:t>Dione</a:t>
            </a:r>
            <a:r>
              <a:rPr lang="ca-ES" dirty="0" smtClean="0">
                <a:solidFill>
                  <a:schemeClr val="bg1"/>
                </a:solidFill>
              </a:rPr>
              <a:t>,Rea</a:t>
            </a:r>
            <a:r>
              <a:rPr lang="ca-ES" dirty="0" smtClean="0">
                <a:solidFill>
                  <a:schemeClr val="bg1"/>
                </a:solidFill>
              </a:rPr>
              <a:t>, Tità, i </a:t>
            </a:r>
            <a:r>
              <a:rPr lang="ca-ES" dirty="0" err="1" smtClean="0">
                <a:solidFill>
                  <a:schemeClr val="bg1"/>
                </a:solidFill>
              </a:rPr>
              <a:t>Jàpet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Imagen" descr="Uran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6725" y="0"/>
            <a:ext cx="9610725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571500" y="571500"/>
            <a:ext cx="7772400" cy="1470025"/>
          </a:xfrm>
        </p:spPr>
        <p:txBody>
          <a:bodyPr/>
          <a:lstStyle/>
          <a:p>
            <a:r>
              <a:rPr lang="es-ES" smtClean="0">
                <a:solidFill>
                  <a:srgbClr val="FF3300"/>
                </a:solidFill>
              </a:rPr>
              <a:t>URÀ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50" y="1928813"/>
            <a:ext cx="5643563" cy="292893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err="1" smtClean="0">
                <a:solidFill>
                  <a:srgbClr val="9900FF"/>
                </a:solidFill>
              </a:rPr>
              <a:t>Urà</a:t>
            </a:r>
            <a:r>
              <a:rPr lang="ca-ES" dirty="0" smtClean="0">
                <a:solidFill>
                  <a:srgbClr val="9900FF"/>
                </a:solidFill>
              </a:rPr>
              <a:t> es va descobrir gràcies a un telescopi.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rgbClr val="9900FF"/>
                </a:solidFill>
              </a:rPr>
              <a:t> A </a:t>
            </a:r>
            <a:r>
              <a:rPr lang="ca-ES" dirty="0" err="1" smtClean="0">
                <a:solidFill>
                  <a:srgbClr val="9900FF"/>
                </a:solidFill>
              </a:rPr>
              <a:t>Urà</a:t>
            </a:r>
            <a:r>
              <a:rPr lang="ca-ES" dirty="0" smtClean="0">
                <a:solidFill>
                  <a:srgbClr val="9900FF"/>
                </a:solidFill>
              </a:rPr>
              <a:t> durant 42 anys és de dia.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solidFill>
                  <a:srgbClr val="9900FF"/>
                </a:solidFill>
              </a:rPr>
              <a:t>Triga 85 anys en donar una volta al </a:t>
            </a:r>
            <a:r>
              <a:rPr lang="ca-ES" dirty="0" smtClean="0">
                <a:solidFill>
                  <a:srgbClr val="9900FF"/>
                </a:solidFill>
              </a:rPr>
              <a:t>Sol</a:t>
            </a:r>
            <a:r>
              <a:rPr lang="ca-ES" dirty="0" smtClean="0">
                <a:solidFill>
                  <a:srgbClr val="9900FF"/>
                </a:solidFill>
              </a:rPr>
              <a:t>.</a:t>
            </a:r>
            <a:endParaRPr lang="ca-ES" dirty="0" smtClean="0">
              <a:solidFill>
                <a:srgbClr val="9900FF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err="1" smtClean="0">
                <a:solidFill>
                  <a:srgbClr val="9900FF"/>
                </a:solidFill>
              </a:rPr>
              <a:t>Urà</a:t>
            </a:r>
            <a:r>
              <a:rPr lang="ca-ES" dirty="0" smtClean="0">
                <a:solidFill>
                  <a:srgbClr val="9900FF"/>
                </a:solidFill>
              </a:rPr>
              <a:t>  té 27 satèl·lits  els més </a:t>
            </a:r>
            <a:r>
              <a:rPr lang="ca-ES" dirty="0" smtClean="0">
                <a:solidFill>
                  <a:srgbClr val="9900FF"/>
                </a:solidFill>
              </a:rPr>
              <a:t>importants </a:t>
            </a:r>
            <a:r>
              <a:rPr lang="ca-ES" dirty="0" smtClean="0">
                <a:solidFill>
                  <a:srgbClr val="9900FF"/>
                </a:solidFill>
              </a:rPr>
              <a:t>són: </a:t>
            </a:r>
            <a:r>
              <a:rPr lang="ca-ES" dirty="0" err="1" smtClean="0">
                <a:solidFill>
                  <a:srgbClr val="9900FF"/>
                </a:solidFill>
              </a:rPr>
              <a:t>Titania</a:t>
            </a:r>
            <a:r>
              <a:rPr lang="ca-ES" dirty="0" smtClean="0">
                <a:solidFill>
                  <a:srgbClr val="9900FF"/>
                </a:solidFill>
              </a:rPr>
              <a:t>,  </a:t>
            </a:r>
            <a:r>
              <a:rPr lang="ca-ES" dirty="0" err="1" smtClean="0">
                <a:solidFill>
                  <a:srgbClr val="9900FF"/>
                </a:solidFill>
              </a:rPr>
              <a:t>Oberó</a:t>
            </a:r>
            <a:r>
              <a:rPr lang="ca-ES" dirty="0" smtClean="0">
                <a:solidFill>
                  <a:srgbClr val="9900FF"/>
                </a:solidFill>
              </a:rPr>
              <a:t>, </a:t>
            </a:r>
            <a:r>
              <a:rPr lang="ca-ES" dirty="0" err="1" smtClean="0">
                <a:solidFill>
                  <a:srgbClr val="9900FF"/>
                </a:solidFill>
              </a:rPr>
              <a:t>Umriel</a:t>
            </a:r>
            <a:r>
              <a:rPr lang="ca-ES" dirty="0" smtClean="0">
                <a:solidFill>
                  <a:srgbClr val="9900FF"/>
                </a:solidFill>
              </a:rPr>
              <a:t>, Ariel i Miranda.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492</Words>
  <Application>Microsoft Office PowerPoint</Application>
  <PresentationFormat>Presentación en pantalla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El SOL</vt:lpstr>
      <vt:lpstr>Mercuri</vt:lpstr>
      <vt:lpstr>VENUS</vt:lpstr>
      <vt:lpstr>LA TERRA </vt:lpstr>
      <vt:lpstr>LA  LLUNA</vt:lpstr>
      <vt:lpstr>MART</vt:lpstr>
      <vt:lpstr>JÚPITER</vt:lpstr>
      <vt:lpstr>SATURN</vt:lpstr>
      <vt:lpstr>URÀ</vt:lpstr>
      <vt:lpstr>neptÚ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Argo</dc:creator>
  <cp:lastModifiedBy>prof</cp:lastModifiedBy>
  <cp:revision>34</cp:revision>
  <dcterms:created xsi:type="dcterms:W3CDTF">2017-05-03T07:38:31Z</dcterms:created>
  <dcterms:modified xsi:type="dcterms:W3CDTF">2017-05-25T08:57:31Z</dcterms:modified>
</cp:coreProperties>
</file>