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24"/>
  </p:handoutMasterIdLst>
  <p:sldIdLst>
    <p:sldId id="256" r:id="rId2"/>
    <p:sldId id="267" r:id="rId3"/>
    <p:sldId id="281" r:id="rId4"/>
    <p:sldId id="282" r:id="rId5"/>
    <p:sldId id="258" r:id="rId6"/>
    <p:sldId id="265" r:id="rId7"/>
    <p:sldId id="259" r:id="rId8"/>
    <p:sldId id="268" r:id="rId9"/>
    <p:sldId id="263" r:id="rId10"/>
    <p:sldId id="264" r:id="rId11"/>
    <p:sldId id="269" r:id="rId12"/>
    <p:sldId id="280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457FA31-9DDC-4C20-AC30-7DA00D01AB69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3FB430B-D823-481F-83A3-7EF1E2D42B0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88F3-A5F2-41D0-8D28-81057FF68327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19B6D-1136-4C89-884E-4D4D01C3992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CA497-98A0-4EA0-9634-28019741430A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9CF754-385B-4F6A-84F9-102BF7B8D2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B4923C-1081-4DDA-9798-63881C3BC77F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56123-8CF9-445D-A103-3E4EEBF76AC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F648E7-AC3B-4756-B424-342B09E81644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139236-69D5-4D31-BD55-164EE67E3CF4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964D1-3E33-4D48-B18C-CD4F4A687AAE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E05648-522E-4BAE-AF7C-23CBB8F2E8C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7C0098-8CC8-4677-A415-EFC055E2549A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EE8D7-6E27-4794-829D-5A3F8C712D3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740570-2BC8-4E3E-872B-8D365DA113DD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CCA46-E722-40F0-9334-5CA4AFDE953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0C92D-F7DE-4B9A-8F8D-65CE2E65C4DB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13418-C184-4C9D-A1A0-116467398B8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3984A-C0CD-4137-9912-01753B99C5DC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1D7ACC-69C4-4C14-B79D-A100396461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406E27-D2DC-4E03-9FCF-7C2C7EFD9D7F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FA8010-D30F-4BA5-8E85-7B1C7971F88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516438" y="993775"/>
            <a:ext cx="1846262" cy="1530350"/>
            <a:chOff x="4718762" y="993075"/>
            <a:chExt cx="1847138" cy="1530439"/>
          </a:xfrm>
        </p:grpSpPr>
        <p:sp>
          <p:nvSpPr>
            <p:cNvPr id="6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7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9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0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1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2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13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es-ES" noProof="0" smtClean="0"/>
              <a:t>Haga clic en el icono para agregar una imagen</a:t>
            </a:r>
            <a:endParaRPr lang="en-US" noProof="0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9E03FC-E41B-4F2F-972F-77F71E4E4E28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366F9-0AAC-4765-BC94-62DF95FF5D4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113" y="4941888"/>
            <a:ext cx="611187" cy="61118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400" y="482600"/>
            <a:ext cx="598488" cy="904875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475" y="1887538"/>
            <a:ext cx="609600" cy="6096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588" y="282575"/>
            <a:ext cx="1128712" cy="112871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775" y="1327150"/>
            <a:ext cx="608013" cy="60801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525" y="5611813"/>
            <a:ext cx="738188" cy="73818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588" y="4927600"/>
            <a:ext cx="738187" cy="738188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59" name="Title Placeholder 1"/>
          <p:cNvSpPr>
            <a:spLocks noGrp="1"/>
          </p:cNvSpPr>
          <p:nvPr>
            <p:ph type="title"/>
          </p:nvPr>
        </p:nvSpPr>
        <p:spPr bwMode="auto">
          <a:xfrm>
            <a:off x="1009650" y="676275"/>
            <a:ext cx="71247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16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09650" y="1806575"/>
            <a:ext cx="7124700" cy="4052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13" y="5951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0C1C65-8CFD-451E-ABF4-C137DAADC87B}" type="datetimeFigureOut">
              <a:rPr lang="es-ES"/>
              <a:pPr>
                <a:defRPr/>
              </a:pPr>
              <a:t>23/09/2016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100" y="5951538"/>
            <a:ext cx="525621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088" y="5951538"/>
            <a:ext cx="60801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8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86F4412-7376-48A4-9EBD-F98EC627CA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3988" y="2698750"/>
            <a:ext cx="468312" cy="46831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663" y="3167063"/>
            <a:ext cx="458787" cy="45878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4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Trebuchet MS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1 Título"/>
          <p:cNvSpPr>
            <a:spLocks noGrp="1"/>
          </p:cNvSpPr>
          <p:nvPr>
            <p:ph type="ctrTitle"/>
          </p:nvPr>
        </p:nvSpPr>
        <p:spPr>
          <a:xfrm>
            <a:off x="539750" y="3306763"/>
            <a:ext cx="7586663" cy="1470025"/>
          </a:xfrm>
        </p:spPr>
        <p:txBody>
          <a:bodyPr/>
          <a:lstStyle/>
          <a:p>
            <a:pPr eaLnBrk="1" hangingPunct="1"/>
            <a:r>
              <a:rPr lang="ca-ES" dirty="0" smtClean="0">
                <a:cs typeface="Trebuchet MS" pitchFamily="34" charset="0"/>
              </a:rPr>
              <a:t>ESCOLA ELS QUATRE VENTS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Sant Jaume dels Domenys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/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ETAPA: PRIMÀRIA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/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Els nens i nenes 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de 6è </a:t>
            </a:r>
            <a:endParaRPr lang="es-ES" dirty="0" smtClean="0">
              <a:cs typeface="Trebuchet MS" pitchFamily="34" charset="0"/>
            </a:endParaRPr>
          </a:p>
        </p:txBody>
      </p:sp>
      <p:sp>
        <p:nvSpPr>
          <p:cNvPr id="3075" name="2 Subtítulo"/>
          <p:cNvSpPr>
            <a:spLocks noGrp="1"/>
          </p:cNvSpPr>
          <p:nvPr>
            <p:ph type="subTitle" idx="1"/>
          </p:nvPr>
        </p:nvSpPr>
        <p:spPr>
          <a:xfrm>
            <a:off x="1009650" y="4776788"/>
            <a:ext cx="7116763" cy="862012"/>
          </a:xfrm>
        </p:spPr>
        <p:txBody>
          <a:bodyPr/>
          <a:lstStyle/>
          <a:p>
            <a:pPr eaLnBrk="1" hangingPunct="1"/>
            <a:r>
              <a:rPr lang="es-ES" smtClean="0">
                <a:solidFill>
                  <a:schemeClr val="tx1"/>
                </a:solidFill>
              </a:rPr>
              <a:t>CICLE  SUPERIOR</a:t>
            </a:r>
          </a:p>
        </p:txBody>
      </p:sp>
      <p:pic>
        <p:nvPicPr>
          <p:cNvPr id="3076" name="Picture 2" descr="C:\Users\super\Desktop\DSCF216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92725" y="3141663"/>
            <a:ext cx="3338513" cy="308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SEGUIMENT INDIVIDUAL DELS NOSTRES ALUMNES...</a:t>
            </a:r>
            <a:endParaRPr lang="es-ES" smtClean="0">
              <a:cs typeface="Trebuchet MS" pitchFamily="34" charset="0"/>
            </a:endParaRPr>
          </a:p>
        </p:txBody>
      </p:sp>
      <p:sp>
        <p:nvSpPr>
          <p:cNvPr id="10243" name="3 CuadroTexto"/>
          <p:cNvSpPr txBox="1">
            <a:spLocks noChangeArrowheads="1"/>
          </p:cNvSpPr>
          <p:nvPr/>
        </p:nvSpPr>
        <p:spPr bwMode="auto">
          <a:xfrm>
            <a:off x="428596" y="2071678"/>
            <a:ext cx="71438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PROVES INICIALS I FINALS</a:t>
            </a:r>
          </a:p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AVALUACIONS TRIMESTRALS</a:t>
            </a:r>
          </a:p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Suports a totes les aules </a:t>
            </a:r>
            <a:r>
              <a:rPr lang="ca-ES" sz="2000" b="1" dirty="0" smtClean="0">
                <a:latin typeface="Verdana" pitchFamily="34" charset="0"/>
              </a:rPr>
              <a:t>(extern)</a:t>
            </a:r>
            <a:endParaRPr lang="ca-ES" sz="2000" b="1" dirty="0">
              <a:latin typeface="Verdana" pitchFamily="34" charset="0"/>
            </a:endParaRPr>
          </a:p>
          <a:p>
            <a:pPr marL="742950" lvl="1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Grups de nivell</a:t>
            </a:r>
          </a:p>
          <a:p>
            <a:pPr marL="742950" lvl="1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Atenció en grups reduïts</a:t>
            </a:r>
          </a:p>
          <a:p>
            <a:pPr marL="742950" lvl="1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Estones de lectura</a:t>
            </a:r>
          </a:p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Ajuda de la mestra d’Educació Especial per atendre necessitats més individuals i fer-ne el seguiment.</a:t>
            </a:r>
          </a:p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Atenció del professional de </a:t>
            </a:r>
            <a:r>
              <a:rPr lang="ca-ES" sz="2000" b="1" dirty="0" err="1">
                <a:latin typeface="Verdana" pitchFamily="34" charset="0"/>
              </a:rPr>
              <a:t>l’EAP</a:t>
            </a:r>
            <a:r>
              <a:rPr lang="ca-ES" sz="2000" b="1" dirty="0">
                <a:latin typeface="Verdana" pitchFamily="34" charset="0"/>
              </a:rPr>
              <a:t> per fer possibles derivacions.</a:t>
            </a:r>
          </a:p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Observacions per part de la logopeda i psicòleg del centre davant el dubte de la mestra i/o de les famílies.</a:t>
            </a:r>
          </a:p>
        </p:txBody>
      </p:sp>
      <p:pic>
        <p:nvPicPr>
          <p:cNvPr id="1024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1285860"/>
            <a:ext cx="162877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CRITERIS D’AVALUACIÓ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z="1800" b="1" dirty="0" smtClean="0"/>
              <a:t>MITJANA D’EXÀMENS.</a:t>
            </a:r>
          </a:p>
          <a:p>
            <a:pPr eaLnBrk="1" hangingPunct="1"/>
            <a:r>
              <a:rPr lang="ca-ES" sz="1800" b="1" dirty="0" smtClean="0"/>
              <a:t>REDACCIONS.</a:t>
            </a:r>
          </a:p>
          <a:p>
            <a:pPr eaLnBrk="1" hangingPunct="1"/>
            <a:r>
              <a:rPr lang="ca-ES" sz="1800" b="1" dirty="0" smtClean="0"/>
              <a:t>ENTREGA DE TEMES.</a:t>
            </a:r>
          </a:p>
          <a:p>
            <a:pPr eaLnBrk="1" hangingPunct="1"/>
            <a:r>
              <a:rPr lang="ca-ES" sz="1800" b="1" dirty="0" smtClean="0"/>
              <a:t>FULL D’ESTUDI.</a:t>
            </a:r>
          </a:p>
          <a:p>
            <a:pPr eaLnBrk="1" hangingPunct="1"/>
            <a:r>
              <a:rPr lang="ca-ES" sz="1800" b="1" dirty="0" smtClean="0"/>
              <a:t>SEGUIMENT DELS DEURES.</a:t>
            </a:r>
          </a:p>
          <a:p>
            <a:pPr eaLnBrk="1" hangingPunct="1"/>
            <a:r>
              <a:rPr lang="ca-ES" sz="1800" b="1" dirty="0" smtClean="0"/>
              <a:t>COMPETÈNCIES BÀSIQUES. </a:t>
            </a:r>
          </a:p>
          <a:p>
            <a:pPr eaLnBrk="1" hangingPunct="1"/>
            <a:r>
              <a:rPr lang="ca-ES" sz="1800" b="1" dirty="0" smtClean="0"/>
              <a:t>ACTITUD DAVANT LA MATÈRIA</a:t>
            </a:r>
            <a:r>
              <a:rPr lang="ca-ES" sz="1800" dirty="0" smtClean="0"/>
              <a:t>.</a:t>
            </a:r>
          </a:p>
          <a:p>
            <a:pPr eaLnBrk="1" hangingPunct="1"/>
            <a:endParaRPr lang="ca-ES" sz="1800" dirty="0" smtClean="0"/>
          </a:p>
          <a:p>
            <a:pPr eaLnBrk="1" hangingPunct="1"/>
            <a:endParaRPr lang="ca-E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Título"/>
          <p:cNvSpPr>
            <a:spLocks noGrp="1"/>
          </p:cNvSpPr>
          <p:nvPr>
            <p:ph type="title"/>
          </p:nvPr>
        </p:nvSpPr>
        <p:spPr>
          <a:xfrm>
            <a:off x="928662" y="2928934"/>
            <a:ext cx="7124700" cy="923925"/>
          </a:xfrm>
        </p:spPr>
        <p:txBody>
          <a:bodyPr/>
          <a:lstStyle/>
          <a:p>
            <a:r>
              <a:rPr lang="ca-ES" dirty="0" smtClean="0">
                <a:cs typeface="Trebuchet MS" pitchFamily="34" charset="0"/>
              </a:rPr>
              <a:t>A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V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A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L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U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A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C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I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O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N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>S</a:t>
            </a:r>
            <a:endParaRPr lang="ca-ES" dirty="0" smtClean="0">
              <a:cs typeface="Trebuchet MS" pitchFamily="34" charset="0"/>
            </a:endParaRPr>
          </a:p>
        </p:txBody>
      </p:sp>
      <p:pic>
        <p:nvPicPr>
          <p:cNvPr id="4" name="3 Marcador de contenido" descr="unnamed.jpg"/>
          <p:cNvPicPr>
            <a:picLocks noGrp="1" noChangeAspect="1"/>
          </p:cNvPicPr>
          <p:nvPr>
            <p:ph idx="1"/>
          </p:nvPr>
        </p:nvPicPr>
        <p:blipFill>
          <a:blip r:embed="rId2">
            <a:lum bright="20000"/>
          </a:blip>
          <a:stretch>
            <a:fillRect/>
          </a:stretch>
        </p:blipFill>
        <p:spPr>
          <a:xfrm>
            <a:off x="2071670" y="0"/>
            <a:ext cx="5146297" cy="6858000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3. SORTIDES I COLÒNIES</a:t>
            </a:r>
          </a:p>
        </p:txBody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z="1800" b="1" dirty="0" smtClean="0"/>
              <a:t>Terminis de pagament (en cas d’alumnes malalts tres dies més).</a:t>
            </a:r>
          </a:p>
          <a:p>
            <a:pPr eaLnBrk="1" hangingPunct="1"/>
            <a:r>
              <a:rPr lang="ca-ES" sz="1800" b="1" dirty="0" smtClean="0"/>
              <a:t>Pagament sortides i colònies (secretaria: dilluns i dimecres, </a:t>
            </a:r>
            <a:r>
              <a:rPr lang="ca-ES" sz="1800" b="1" dirty="0" err="1" smtClean="0"/>
              <a:t>online</a:t>
            </a:r>
            <a:r>
              <a:rPr lang="ca-ES" sz="1800" b="1" dirty="0" smtClean="0"/>
              <a:t>).</a:t>
            </a:r>
          </a:p>
          <a:p>
            <a:pPr eaLnBrk="1" hangingPunct="1"/>
            <a:r>
              <a:rPr lang="ca-ES" sz="1800" b="1" dirty="0" smtClean="0"/>
              <a:t>Retorn diners (50% amb justificant mèdic).</a:t>
            </a:r>
          </a:p>
          <a:p>
            <a:pPr eaLnBrk="1" hangingPunct="1"/>
            <a:r>
              <a:rPr lang="ca-ES" sz="1800" b="1" dirty="0" smtClean="0"/>
              <a:t>Autoritzacions sortides breus. </a:t>
            </a:r>
          </a:p>
          <a:p>
            <a:pPr eaLnBrk="1" hangingPunct="1"/>
            <a:r>
              <a:rPr lang="ca-ES" sz="1800" b="1" dirty="0" smtClean="0"/>
              <a:t>Mal comportament reiterat pot comportar no anar a aquestes activitats.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SORTIDES CURS 2016-2017</a:t>
            </a:r>
          </a:p>
        </p:txBody>
      </p:sp>
      <p:sp>
        <p:nvSpPr>
          <p:cNvPr id="15363" name="Rectangle 3"/>
          <p:cNvSpPr>
            <a:spLocks noGrp="1"/>
          </p:cNvSpPr>
          <p:nvPr>
            <p:ph type="body" idx="1"/>
          </p:nvPr>
        </p:nvSpPr>
        <p:spPr>
          <a:xfrm>
            <a:off x="1071538" y="2000240"/>
            <a:ext cx="7124700" cy="4052888"/>
          </a:xfrm>
        </p:spPr>
        <p:txBody>
          <a:bodyPr/>
          <a:lstStyle/>
          <a:p>
            <a:pPr eaLnBrk="1" hangingPunct="1"/>
            <a:r>
              <a:rPr lang="ca-ES" sz="1800" b="1" dirty="0" smtClean="0"/>
              <a:t>14 D’OCTUBRE: Visita Gaudí.</a:t>
            </a:r>
          </a:p>
          <a:p>
            <a:pPr eaLnBrk="1" hangingPunct="1"/>
            <a:r>
              <a:rPr lang="ca-ES" sz="1800" b="1" dirty="0" smtClean="0"/>
              <a:t>17 DE FEBRER. </a:t>
            </a:r>
            <a:r>
              <a:rPr lang="ca-ES" sz="1800" b="1" dirty="0" err="1" smtClean="0"/>
              <a:t>Cosmocaixa</a:t>
            </a:r>
            <a:r>
              <a:rPr lang="ca-ES" sz="1800" b="1" dirty="0" smtClean="0"/>
              <a:t> a Barcelona</a:t>
            </a:r>
          </a:p>
          <a:p>
            <a:pPr eaLnBrk="1" hangingPunct="1"/>
            <a:r>
              <a:rPr lang="ca-ES" sz="1800" b="1" dirty="0" smtClean="0"/>
              <a:t>COLÒNIES: 30,31 maig i 1 de juny. Amposta</a:t>
            </a:r>
          </a:p>
          <a:p>
            <a:pPr eaLnBrk="1" hangingPunct="1"/>
            <a:r>
              <a:rPr lang="ca-ES" sz="1800" b="1" dirty="0" smtClean="0"/>
              <a:t>CANTÀNIA 11 O 12 maig</a:t>
            </a:r>
          </a:p>
          <a:p>
            <a:pPr eaLnBrk="1" hangingPunct="1"/>
            <a:r>
              <a:rPr lang="ca-ES" sz="1800" b="1" dirty="0" smtClean="0"/>
              <a:t>SORTIDA A </a:t>
            </a:r>
            <a:r>
              <a:rPr lang="ca-ES" sz="1800" b="1" dirty="0" err="1" smtClean="0"/>
              <a:t>L’IES</a:t>
            </a:r>
            <a:r>
              <a:rPr lang="ca-ES" sz="1800" b="1" dirty="0" smtClean="0"/>
              <a:t> DE LA BISBAL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4. MATERIAL</a:t>
            </a:r>
          </a:p>
        </p:txBody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>
          <a:xfrm>
            <a:off x="900113" y="1628775"/>
            <a:ext cx="7124700" cy="4052888"/>
          </a:xfrm>
        </p:spPr>
        <p:txBody>
          <a:bodyPr/>
          <a:lstStyle/>
          <a:p>
            <a:pPr eaLnBrk="1" hangingPunct="1"/>
            <a:r>
              <a:rPr lang="ca-ES" sz="2400" b="1" dirty="0" smtClean="0"/>
              <a:t>Una llibreta de quatre colors.</a:t>
            </a:r>
          </a:p>
          <a:p>
            <a:pPr eaLnBrk="1" hangingPunct="1"/>
            <a:r>
              <a:rPr lang="ca-ES" sz="2400" b="1" dirty="0" smtClean="0"/>
              <a:t>Material de cada alumne.</a:t>
            </a:r>
          </a:p>
          <a:p>
            <a:pPr eaLnBrk="1" hangingPunct="1"/>
            <a:r>
              <a:rPr lang="ca-ES" sz="2400" b="1" dirty="0" smtClean="0"/>
              <a:t>Material de plàstica (bata o samarreta gran)</a:t>
            </a:r>
          </a:p>
          <a:p>
            <a:pPr eaLnBrk="1" hangingPunct="1"/>
            <a:r>
              <a:rPr lang="ca-ES" sz="2400" b="1" dirty="0" smtClean="0"/>
              <a:t>Material per a </a:t>
            </a:r>
            <a:r>
              <a:rPr lang="ca-ES" sz="2400" b="1" dirty="0" smtClean="0"/>
              <a:t>matemàtiques físiques</a:t>
            </a:r>
            <a:endParaRPr lang="ca-ES" sz="2400" b="1" dirty="0" smtClean="0"/>
          </a:p>
          <a:p>
            <a:pPr eaLnBrk="1" hangingPunct="1"/>
            <a:r>
              <a:rPr lang="ca-ES" sz="2400" b="1" dirty="0" smtClean="0"/>
              <a:t>Fotocòpies.</a:t>
            </a:r>
          </a:p>
          <a:p>
            <a:pPr eaLnBrk="1" hangingPunct="1"/>
            <a:r>
              <a:rPr lang="ca-ES" sz="2400" b="1" dirty="0" smtClean="0"/>
              <a:t>Llibres.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5. NORMES DE L’ESCOLA</a:t>
            </a:r>
          </a:p>
        </p:txBody>
      </p:sp>
      <p:sp>
        <p:nvSpPr>
          <p:cNvPr id="17411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a-ES" sz="2800" smtClean="0"/>
              <a:t>NORMATIVA DE L’ESCOLA.</a:t>
            </a:r>
          </a:p>
          <a:p>
            <a:pPr eaLnBrk="1" hangingPunct="1"/>
            <a:r>
              <a:rPr lang="ca-ES" sz="2800" smtClean="0"/>
              <a:t>NORMATIVA DE LA CLASSE.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latin typeface="Arial" charset="0"/>
                <a:cs typeface="Trebuchet MS" pitchFamily="34" charset="0"/>
              </a:rPr>
              <a:t>6. ORGANITZACI</a:t>
            </a:r>
            <a:r>
              <a:rPr lang="ca-ES" smtClean="0">
                <a:cs typeface="Trebuchet MS" pitchFamily="34" charset="0"/>
              </a:rPr>
              <a:t>Ó</a:t>
            </a:r>
            <a:r>
              <a:rPr lang="ca-ES" smtClean="0">
                <a:latin typeface="Arial" charset="0"/>
                <a:cs typeface="Trebuchet MS" pitchFamily="34" charset="0"/>
              </a:rPr>
              <a:t> DE...</a:t>
            </a:r>
          </a:p>
        </p:txBody>
      </p:sp>
      <p:sp>
        <p:nvSpPr>
          <p:cNvPr id="184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ca-ES" smtClean="0">
                <a:latin typeface="Arial" charset="0"/>
              </a:rPr>
              <a:t>Agenda. Es poden justificar totes les faltes a l’agenda.</a:t>
            </a:r>
          </a:p>
          <a:p>
            <a:pPr eaLnBrk="1" hangingPunct="1">
              <a:buFont typeface="Arial" charset="0"/>
              <a:buChar char="•"/>
            </a:pPr>
            <a:r>
              <a:rPr lang="ca-ES" smtClean="0">
                <a:latin typeface="Arial" charset="0"/>
              </a:rPr>
              <a:t>Llibreta. Presentació</a:t>
            </a:r>
          </a:p>
          <a:p>
            <a:pPr eaLnBrk="1" hangingPunct="1">
              <a:buFont typeface="Arial" charset="0"/>
              <a:buChar char="•"/>
            </a:pPr>
            <a:r>
              <a:rPr lang="ca-ES" smtClean="0">
                <a:latin typeface="Arial" charset="0"/>
              </a:rPr>
              <a:t>Carpeta separadors. Els papers que s’han de signar sempre aniran dins. Al primer apartat.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latin typeface="Arial" charset="0"/>
                <a:cs typeface="Trebuchet MS" pitchFamily="34" charset="0"/>
              </a:rPr>
              <a:t>7. INFORMES / ENTREVISTES.</a:t>
            </a:r>
          </a:p>
        </p:txBody>
      </p:sp>
      <p:sp>
        <p:nvSpPr>
          <p:cNvPr id="19459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ca-ES" sz="2400" b="1" dirty="0" smtClean="0">
                <a:latin typeface="Arial" charset="0"/>
              </a:rPr>
              <a:t>1r trimestre (Entrevista alumnes nous).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b="1" dirty="0" smtClean="0">
                <a:latin typeface="Arial" charset="0"/>
              </a:rPr>
              <a:t>2n trimestre. (Entrevistes)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b="1" dirty="0" smtClean="0">
                <a:latin typeface="Arial" charset="0"/>
              </a:rPr>
              <a:t>3r trimestre. </a:t>
            </a:r>
          </a:p>
          <a:p>
            <a:pPr eaLnBrk="1" hangingPunct="1">
              <a:buFont typeface="Arial" charset="0"/>
              <a:buChar char="•"/>
            </a:pPr>
            <a:endParaRPr lang="ca-ES" sz="2400" b="1" dirty="0" smtClean="0">
              <a:latin typeface="Arial" charset="0"/>
            </a:endParaRPr>
          </a:p>
          <a:p>
            <a:pPr eaLnBrk="1" hangingPunct="1">
              <a:buFont typeface="Arial" charset="0"/>
              <a:buChar char="•"/>
            </a:pPr>
            <a:r>
              <a:rPr lang="ca-ES" sz="2400" b="1" dirty="0" smtClean="0">
                <a:latin typeface="Arial" charset="0"/>
              </a:rPr>
              <a:t>L</a:t>
            </a:r>
            <a:r>
              <a:rPr lang="ca-ES" sz="2400" b="1" dirty="0" smtClean="0"/>
              <a:t>’</a:t>
            </a:r>
            <a:r>
              <a:rPr lang="ca-ES" sz="2400" b="1" dirty="0" smtClean="0">
                <a:latin typeface="Arial" charset="0"/>
              </a:rPr>
              <a:t>horari d</a:t>
            </a:r>
            <a:r>
              <a:rPr lang="ca-ES" sz="2400" b="1" dirty="0" smtClean="0"/>
              <a:t>’</a:t>
            </a:r>
            <a:r>
              <a:rPr lang="ca-ES" sz="2400" b="1" dirty="0" smtClean="0">
                <a:latin typeface="Arial" charset="0"/>
              </a:rPr>
              <a:t>entrevistes ser</a:t>
            </a:r>
            <a:r>
              <a:rPr lang="ca-ES" sz="2400" b="1" dirty="0" smtClean="0"/>
              <a:t>à</a:t>
            </a:r>
            <a:r>
              <a:rPr lang="ca-ES" sz="2400" b="1" dirty="0" smtClean="0">
                <a:latin typeface="Arial" charset="0"/>
              </a:rPr>
              <a:t> els divendres de 12:30 a 13:30.</a:t>
            </a:r>
          </a:p>
          <a:p>
            <a:pPr eaLnBrk="1" hangingPunct="1"/>
            <a:endParaRPr lang="ca-E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xfrm>
            <a:off x="1042988" y="692150"/>
            <a:ext cx="7124700" cy="923925"/>
          </a:xfrm>
        </p:spPr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8.ÀLBUMS I TREBALLS</a:t>
            </a:r>
          </a:p>
        </p:txBody>
      </p:sp>
      <p:sp>
        <p:nvSpPr>
          <p:cNvPr id="20483" name="Rectangle 3"/>
          <p:cNvSpPr>
            <a:spLocks noGrp="1"/>
          </p:cNvSpPr>
          <p:nvPr>
            <p:ph type="body" idx="1"/>
          </p:nvPr>
        </p:nvSpPr>
        <p:spPr>
          <a:xfrm>
            <a:off x="971550" y="1916112"/>
            <a:ext cx="7672416" cy="4298969"/>
          </a:xfrm>
        </p:spPr>
        <p:txBody>
          <a:bodyPr/>
          <a:lstStyle/>
          <a:p>
            <a:pPr eaLnBrk="1" hangingPunct="1"/>
            <a:r>
              <a:rPr lang="ca-ES" sz="2800" dirty="0" smtClean="0"/>
              <a:t>Portaran a casa la capsa amb els temes i treballs fets cada trimestre.</a:t>
            </a:r>
          </a:p>
          <a:p>
            <a:pPr eaLnBrk="1" hangingPunct="1"/>
            <a:r>
              <a:rPr lang="ca-ES" sz="2800" dirty="0" smtClean="0"/>
              <a:t>Detall Nadal.</a:t>
            </a:r>
          </a:p>
          <a:p>
            <a:pPr eaLnBrk="1" hangingPunct="1"/>
            <a:r>
              <a:rPr lang="ca-ES" sz="2800" dirty="0" smtClean="0"/>
              <a:t>Projecte:” L’olivera”</a:t>
            </a:r>
          </a:p>
          <a:p>
            <a:pPr eaLnBrk="1" hangingPunct="1"/>
            <a:r>
              <a:rPr lang="ca-ES" sz="2800" dirty="0" smtClean="0"/>
              <a:t>Treballs complementaris a les assignatures.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/>
          </p:cNvSpPr>
          <p:nvPr>
            <p:ph type="title"/>
          </p:nvPr>
        </p:nvSpPr>
        <p:spPr>
          <a:xfrm>
            <a:off x="1000100" y="214290"/>
            <a:ext cx="7124700" cy="923925"/>
          </a:xfrm>
        </p:spPr>
        <p:txBody>
          <a:bodyPr/>
          <a:lstStyle/>
          <a:p>
            <a:pPr eaLnBrk="1" hangingPunct="1"/>
            <a:r>
              <a:rPr lang="ca-ES" dirty="0" smtClean="0">
                <a:cs typeface="Trebuchet MS" pitchFamily="34" charset="0"/>
              </a:rPr>
              <a:t>1. PRESENTACIÓ</a:t>
            </a:r>
          </a:p>
        </p:txBody>
      </p:sp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857224" y="285728"/>
            <a:ext cx="6731000" cy="3294062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ca-ES" sz="2400" b="1" dirty="0" smtClean="0"/>
              <a:t>REPRESENTANT EQUIP </a:t>
            </a:r>
            <a:r>
              <a:rPr lang="ca-ES" sz="2400" b="1" dirty="0" smtClean="0"/>
              <a:t>DIRECTIU</a:t>
            </a:r>
          </a:p>
        </p:txBody>
      </p:sp>
      <p:sp>
        <p:nvSpPr>
          <p:cNvPr id="19458" name="AutoShape 2" descr="Es mostra IMG_5350.JPG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  <p:pic>
        <p:nvPicPr>
          <p:cNvPr id="5" name="4 Imagen" descr="baixa (1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042" y="2357430"/>
            <a:ext cx="6150306" cy="409274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28596" y="0"/>
            <a:ext cx="8501122" cy="923925"/>
          </a:xfrm>
        </p:spPr>
        <p:txBody>
          <a:bodyPr/>
          <a:lstStyle/>
          <a:p>
            <a:pPr eaLnBrk="1" hangingPunct="1"/>
            <a:r>
              <a:rPr lang="ca-ES" b="1" dirty="0" smtClean="0">
                <a:latin typeface="Arial" charset="0"/>
                <a:cs typeface="Trebuchet MS" pitchFamily="34" charset="0"/>
              </a:rPr>
              <a:t>9. MESTRES QUE ENTREN A LA CLASSE</a:t>
            </a:r>
          </a:p>
        </p:txBody>
      </p:sp>
      <p:sp>
        <p:nvSpPr>
          <p:cNvPr id="21507" name="Rectangle 3"/>
          <p:cNvSpPr>
            <a:spLocks noGrp="1"/>
          </p:cNvSpPr>
          <p:nvPr>
            <p:ph type="body" idx="1"/>
          </p:nvPr>
        </p:nvSpPr>
        <p:spPr>
          <a:xfrm>
            <a:off x="428596" y="2143116"/>
            <a:ext cx="7705754" cy="4052888"/>
          </a:xfrm>
        </p:spPr>
        <p:txBody>
          <a:bodyPr/>
          <a:lstStyle/>
          <a:p>
            <a:pPr eaLnBrk="1" hangingPunct="1">
              <a:spcBef>
                <a:spcPts val="5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- </a:t>
            </a:r>
            <a:r>
              <a:rPr lang="ca-ES" sz="2400" b="1" dirty="0" smtClean="0">
                <a:latin typeface="Arial" charset="0"/>
              </a:rPr>
              <a:t>Angl</a:t>
            </a:r>
            <a:r>
              <a:rPr lang="ca-ES" sz="2400" b="1" dirty="0" smtClean="0"/>
              <a:t>è</a:t>
            </a:r>
            <a:r>
              <a:rPr lang="ca-ES" sz="2400" b="1" dirty="0" smtClean="0">
                <a:latin typeface="Arial" charset="0"/>
              </a:rPr>
              <a:t>s: Lorena González.</a:t>
            </a:r>
          </a:p>
          <a:p>
            <a:pPr eaLnBrk="1" hangingPunct="1">
              <a:spcBef>
                <a:spcPts val="500"/>
              </a:spcBef>
              <a:buClrTx/>
              <a:buFontTx/>
              <a:buChar char="•"/>
            </a:pPr>
            <a:r>
              <a:rPr lang="ca-ES" sz="2400" b="1" dirty="0" smtClean="0">
                <a:latin typeface="Arial" charset="0"/>
              </a:rPr>
              <a:t>- M</a:t>
            </a:r>
            <a:r>
              <a:rPr lang="ca-ES" sz="2400" b="1" dirty="0" smtClean="0"/>
              <a:t>ú</a:t>
            </a:r>
            <a:r>
              <a:rPr lang="ca-ES" sz="2400" b="1" dirty="0" smtClean="0">
                <a:latin typeface="Arial" charset="0"/>
              </a:rPr>
              <a:t>sica: Marta Palau </a:t>
            </a:r>
          </a:p>
          <a:p>
            <a:pPr eaLnBrk="1" hangingPunct="1">
              <a:spcBef>
                <a:spcPts val="500"/>
              </a:spcBef>
              <a:buClrTx/>
              <a:buFontTx/>
              <a:buChar char="•"/>
            </a:pPr>
            <a:r>
              <a:rPr lang="ca-ES" sz="2400" b="1" dirty="0" smtClean="0">
                <a:latin typeface="Arial" charset="0"/>
              </a:rPr>
              <a:t>-  Plàstica: Lorena Sánchez/ Pablo Vicent</a:t>
            </a:r>
          </a:p>
          <a:p>
            <a:pPr eaLnBrk="1" hangingPunct="1">
              <a:spcBef>
                <a:spcPts val="500"/>
              </a:spcBef>
              <a:buClrTx/>
              <a:buFontTx/>
              <a:buChar char="•"/>
            </a:pPr>
            <a:r>
              <a:rPr lang="ca-ES" sz="2400" b="1" dirty="0" smtClean="0">
                <a:latin typeface="Arial" charset="0"/>
              </a:rPr>
              <a:t>   - E. F</a:t>
            </a:r>
            <a:r>
              <a:rPr lang="ca-ES" sz="2400" b="1" dirty="0" smtClean="0"/>
              <a:t>í</a:t>
            </a:r>
            <a:r>
              <a:rPr lang="ca-ES" sz="2400" b="1" dirty="0" smtClean="0">
                <a:latin typeface="Arial" charset="0"/>
              </a:rPr>
              <a:t>sica: Pablo Vicent.</a:t>
            </a:r>
          </a:p>
          <a:p>
            <a:pPr eaLnBrk="1" hangingPunct="1">
              <a:spcBef>
                <a:spcPts val="500"/>
              </a:spcBef>
              <a:buClrTx/>
              <a:buFontTx/>
              <a:buChar char="•"/>
            </a:pPr>
            <a:r>
              <a:rPr lang="ca-ES" sz="2400" b="1" dirty="0" smtClean="0">
                <a:latin typeface="Arial" charset="0"/>
              </a:rPr>
              <a:t>   - Religi</a:t>
            </a:r>
            <a:r>
              <a:rPr lang="ca-ES" sz="2400" b="1" dirty="0" smtClean="0"/>
              <a:t>ó</a:t>
            </a:r>
            <a:r>
              <a:rPr lang="ca-ES" sz="2400" b="1" dirty="0" smtClean="0">
                <a:latin typeface="Arial" charset="0"/>
              </a:rPr>
              <a:t> / Alternativa: </a:t>
            </a:r>
            <a:r>
              <a:rPr lang="ca-ES" sz="2400" b="1" dirty="0" err="1" smtClean="0">
                <a:latin typeface="Arial" charset="0"/>
              </a:rPr>
              <a:t>M.</a:t>
            </a:r>
            <a:r>
              <a:rPr lang="ca-ES" sz="2400" b="1" dirty="0" err="1" smtClean="0"/>
              <a:t>À</a:t>
            </a:r>
            <a:r>
              <a:rPr lang="ca-ES" sz="2400" b="1" dirty="0" err="1" smtClean="0">
                <a:latin typeface="Arial" charset="0"/>
              </a:rPr>
              <a:t>ngels</a:t>
            </a:r>
            <a:r>
              <a:rPr lang="ca-ES" sz="2400" b="1" dirty="0" smtClean="0">
                <a:latin typeface="Arial" charset="0"/>
              </a:rPr>
              <a:t> Diaz / Lorena Sánchez / Laura </a:t>
            </a:r>
          </a:p>
          <a:p>
            <a:pPr lvl="1" eaLnBrk="1" hangingPunct="1">
              <a:spcBef>
                <a:spcPts val="500"/>
              </a:spcBef>
              <a:buClrTx/>
              <a:buFontTx/>
              <a:buChar char="-"/>
            </a:pPr>
            <a:r>
              <a:rPr lang="ca-ES" sz="2400" b="1" dirty="0" err="1" smtClean="0">
                <a:latin typeface="Arial" charset="0"/>
              </a:rPr>
              <a:t>E.Especial</a:t>
            </a:r>
            <a:r>
              <a:rPr lang="ca-ES" sz="2400" b="1" dirty="0" smtClean="0">
                <a:latin typeface="Arial" charset="0"/>
              </a:rPr>
              <a:t> ( Grup B</a:t>
            </a:r>
            <a:r>
              <a:rPr lang="ca-ES" sz="2400" b="1" dirty="0" smtClean="0"/>
              <a:t>à</a:t>
            </a:r>
            <a:r>
              <a:rPr lang="ca-ES" sz="2400" b="1" dirty="0" smtClean="0">
                <a:latin typeface="Arial" charset="0"/>
              </a:rPr>
              <a:t>sic): Vicky Palau</a:t>
            </a:r>
          </a:p>
          <a:p>
            <a:pPr lvl="1" eaLnBrk="1" hangingPunct="1">
              <a:spcBef>
                <a:spcPts val="500"/>
              </a:spcBef>
              <a:buClrTx/>
              <a:buFontTx/>
              <a:buChar char="-"/>
            </a:pPr>
            <a:r>
              <a:rPr lang="ca-ES" sz="2400" b="1" dirty="0" smtClean="0">
                <a:latin typeface="Arial" charset="0"/>
              </a:rPr>
              <a:t>Competències Bàsiques: Anna Vidal</a:t>
            </a:r>
          </a:p>
          <a:p>
            <a:pPr lvl="1" eaLnBrk="1" hangingPunct="1">
              <a:spcBef>
                <a:spcPts val="500"/>
              </a:spcBef>
              <a:buClrTx/>
              <a:buFont typeface="Wingdings 2" pitchFamily="18" charset="2"/>
              <a:buNone/>
            </a:pPr>
            <a:r>
              <a:rPr lang="ca-ES" sz="2400" b="1" dirty="0" smtClean="0">
                <a:latin typeface="Arial" charset="0"/>
              </a:rPr>
              <a:t>- 	Medi: Maria </a:t>
            </a:r>
          </a:p>
          <a:p>
            <a:pPr eaLnBrk="1" hangingPunct="1">
              <a:spcBef>
                <a:spcPts val="500"/>
              </a:spcBef>
              <a:buFont typeface="Arial" charset="0"/>
              <a:buChar char="•"/>
            </a:pPr>
            <a:r>
              <a:rPr lang="ca-ES" sz="2400" b="1" dirty="0" smtClean="0">
                <a:latin typeface="Arial" charset="0"/>
              </a:rPr>
              <a:t>SEP extern: Alan Fernández</a:t>
            </a:r>
          </a:p>
          <a:p>
            <a:pPr eaLnBrk="1" hangingPunct="1">
              <a:spcBef>
                <a:spcPts val="500"/>
              </a:spcBef>
              <a:buFont typeface="Arial" charset="0"/>
              <a:buNone/>
            </a:pPr>
            <a:endParaRPr lang="ca-ES" sz="1800" dirty="0" smtClean="0">
              <a:latin typeface="Arial" charset="0"/>
            </a:endParaRPr>
          </a:p>
          <a:p>
            <a:pPr eaLnBrk="1" hangingPunct="1"/>
            <a:endParaRPr lang="ca-E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z="2800" smtClean="0">
                <a:latin typeface="Arial" charset="0"/>
                <a:cs typeface="Trebuchet MS" pitchFamily="34" charset="0"/>
              </a:rPr>
              <a:t>10. IMPORT</a:t>
            </a:r>
            <a:r>
              <a:rPr lang="ca-ES" sz="2800" smtClean="0">
                <a:cs typeface="Trebuchet MS" pitchFamily="34" charset="0"/>
              </a:rPr>
              <a:t>À</a:t>
            </a:r>
            <a:r>
              <a:rPr lang="ca-ES" sz="2800" smtClean="0">
                <a:latin typeface="Arial" charset="0"/>
                <a:cs typeface="Trebuchet MS" pitchFamily="34" charset="0"/>
              </a:rPr>
              <a:t>NCIA RELACI</a:t>
            </a:r>
            <a:r>
              <a:rPr lang="ca-ES" sz="2800" smtClean="0">
                <a:cs typeface="Trebuchet MS" pitchFamily="34" charset="0"/>
              </a:rPr>
              <a:t>Ó</a:t>
            </a:r>
            <a:r>
              <a:rPr lang="ca-ES" sz="2800" smtClean="0">
                <a:latin typeface="Arial" charset="0"/>
                <a:cs typeface="Trebuchet MS" pitchFamily="34" charset="0"/>
              </a:rPr>
              <a:t> FAM</a:t>
            </a:r>
            <a:r>
              <a:rPr lang="ca-ES" sz="2800" smtClean="0">
                <a:cs typeface="Trebuchet MS" pitchFamily="34" charset="0"/>
              </a:rPr>
              <a:t>Í</a:t>
            </a:r>
            <a:r>
              <a:rPr lang="ca-ES" sz="2800" smtClean="0">
                <a:latin typeface="Arial" charset="0"/>
                <a:cs typeface="Trebuchet MS" pitchFamily="34" charset="0"/>
              </a:rPr>
              <a:t>LIA - ESCOLA</a:t>
            </a:r>
          </a:p>
        </p:txBody>
      </p:sp>
      <p:pic>
        <p:nvPicPr>
          <p:cNvPr id="22531" name="Picture 4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908175" y="2205038"/>
            <a:ext cx="4713288" cy="32051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latin typeface="Arial" charset="0"/>
                <a:cs typeface="Trebuchet MS" pitchFamily="34" charset="0"/>
              </a:rPr>
              <a:t>12. INFORMACIONS DIVERSES</a:t>
            </a:r>
          </a:p>
        </p:txBody>
      </p:sp>
      <p:sp>
        <p:nvSpPr>
          <p:cNvPr id="2355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Fotocòpies signades.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Dret d</a:t>
            </a:r>
            <a:r>
              <a:rPr lang="ca-ES" sz="1800" b="1" dirty="0" smtClean="0"/>
              <a:t>’</a:t>
            </a:r>
            <a:r>
              <a:rPr lang="ca-ES" sz="1800" b="1" dirty="0" smtClean="0">
                <a:latin typeface="Arial" charset="0"/>
              </a:rPr>
              <a:t>imatge.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Fitxa m</a:t>
            </a:r>
            <a:r>
              <a:rPr lang="ca-ES" sz="1800" b="1" dirty="0" smtClean="0"/>
              <a:t>è</a:t>
            </a:r>
            <a:r>
              <a:rPr lang="ca-ES" sz="1800" b="1" dirty="0" smtClean="0">
                <a:latin typeface="Arial" charset="0"/>
              </a:rPr>
              <a:t>dica i adreces o tel</a:t>
            </a:r>
            <a:r>
              <a:rPr lang="ca-ES" sz="1800" b="1" dirty="0" smtClean="0"/>
              <a:t>è</a:t>
            </a:r>
            <a:r>
              <a:rPr lang="ca-ES" sz="1800" b="1" dirty="0" smtClean="0">
                <a:latin typeface="Arial" charset="0"/>
              </a:rPr>
              <a:t>fons (si hi ha canvis comunicar-ho). 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Autoritzaci</a:t>
            </a:r>
            <a:r>
              <a:rPr lang="ca-ES" sz="1800" b="1" dirty="0" smtClean="0"/>
              <a:t>ó</a:t>
            </a:r>
            <a:r>
              <a:rPr lang="ca-ES" sz="1800" b="1" dirty="0" smtClean="0">
                <a:latin typeface="Arial" charset="0"/>
              </a:rPr>
              <a:t> medicaments.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Assist</a:t>
            </a:r>
            <a:r>
              <a:rPr lang="ca-ES" sz="1800" b="1" dirty="0" smtClean="0"/>
              <a:t>è</a:t>
            </a:r>
            <a:r>
              <a:rPr lang="ca-ES" sz="1800" b="1" dirty="0" smtClean="0">
                <a:latin typeface="Arial" charset="0"/>
              </a:rPr>
              <a:t>ncia i retard.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Documentaci</a:t>
            </a:r>
            <a:r>
              <a:rPr lang="ca-ES" sz="1800" b="1" dirty="0" smtClean="0"/>
              <a:t>ó</a:t>
            </a:r>
            <a:r>
              <a:rPr lang="ca-ES" sz="1800" b="1" dirty="0" smtClean="0">
                <a:latin typeface="Arial" charset="0"/>
              </a:rPr>
              <a:t> consergeria (quan la fam</a:t>
            </a:r>
            <a:r>
              <a:rPr lang="ca-ES" sz="1800" b="1" dirty="0" smtClean="0"/>
              <a:t>í</a:t>
            </a:r>
            <a:r>
              <a:rPr lang="ca-ES" sz="1800" b="1" dirty="0" smtClean="0">
                <a:latin typeface="Arial" charset="0"/>
              </a:rPr>
              <a:t>lia s</a:t>
            </a:r>
            <a:r>
              <a:rPr lang="ca-ES" sz="1800" b="1" dirty="0" smtClean="0"/>
              <a:t>’</a:t>
            </a:r>
            <a:r>
              <a:rPr lang="ca-ES" sz="1800" b="1" dirty="0" smtClean="0">
                <a:latin typeface="Arial" charset="0"/>
              </a:rPr>
              <a:t>emporta el nen /a </a:t>
            </a:r>
            <a:r>
              <a:rPr lang="ca-ES" sz="1800" b="1" dirty="0" err="1" smtClean="0">
                <a:latin typeface="Arial" charset="0"/>
              </a:rPr>
              <a:t>a</a:t>
            </a:r>
            <a:r>
              <a:rPr lang="ca-ES" sz="1800" b="1" dirty="0" smtClean="0">
                <a:latin typeface="Arial" charset="0"/>
              </a:rPr>
              <a:t> mig mati o a la tarda).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Carta de comprom</a:t>
            </a:r>
            <a:r>
              <a:rPr lang="ca-ES" sz="1800" b="1" dirty="0" smtClean="0"/>
              <a:t>í</a:t>
            </a:r>
            <a:r>
              <a:rPr lang="ca-ES" sz="1800" b="1" dirty="0" smtClean="0">
                <a:latin typeface="Arial" charset="0"/>
              </a:rPr>
              <a:t>s.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Situacions separaci</a:t>
            </a:r>
            <a:r>
              <a:rPr lang="ca-ES" sz="1800" b="1" dirty="0" smtClean="0"/>
              <a:t>ó</a:t>
            </a:r>
            <a:r>
              <a:rPr lang="ca-ES" sz="1800" b="1" dirty="0" smtClean="0">
                <a:latin typeface="Arial" charset="0"/>
              </a:rPr>
              <a:t>.</a:t>
            </a:r>
          </a:p>
          <a:p>
            <a:pPr eaLnBrk="1" hangingPunct="1">
              <a:lnSpc>
                <a:spcPct val="90000"/>
              </a:lnSpc>
              <a:spcBef>
                <a:spcPts val="600"/>
              </a:spcBef>
              <a:buFont typeface="Arial" charset="0"/>
              <a:buChar char="•"/>
            </a:pPr>
            <a:r>
              <a:rPr lang="ca-ES" sz="1800" b="1" dirty="0" smtClean="0">
                <a:latin typeface="Arial" charset="0"/>
              </a:rPr>
              <a:t>Proves Compet</a:t>
            </a:r>
            <a:r>
              <a:rPr lang="ca-ES" sz="1800" b="1" dirty="0" smtClean="0"/>
              <a:t>è</a:t>
            </a:r>
            <a:r>
              <a:rPr lang="ca-ES" sz="1800" b="1" dirty="0" smtClean="0">
                <a:latin typeface="Arial" charset="0"/>
              </a:rPr>
              <a:t>ncies B</a:t>
            </a:r>
            <a:r>
              <a:rPr lang="ca-ES" sz="1800" b="1" dirty="0" smtClean="0"/>
              <a:t>à</a:t>
            </a:r>
            <a:r>
              <a:rPr lang="ca-ES" sz="1800" b="1" dirty="0" smtClean="0">
                <a:latin typeface="Arial" charset="0"/>
              </a:rPr>
              <a:t>siques.</a:t>
            </a:r>
          </a:p>
          <a:p>
            <a:pPr eaLnBrk="1" hangingPunct="1">
              <a:lnSpc>
                <a:spcPct val="90000"/>
              </a:lnSpc>
            </a:pPr>
            <a:endParaRPr lang="ca-ES" sz="1800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28662" y="714356"/>
            <a:ext cx="7124700" cy="923925"/>
          </a:xfrm>
        </p:spPr>
        <p:txBody>
          <a:bodyPr/>
          <a:lstStyle/>
          <a:p>
            <a:pPr algn="ctr"/>
            <a:r>
              <a:rPr lang="ca-ES" sz="3600" dirty="0" smtClean="0"/>
              <a:t>TUTORS</a:t>
            </a:r>
            <a:br>
              <a:rPr lang="ca-ES" sz="3600" dirty="0" smtClean="0"/>
            </a:br>
            <a:r>
              <a:rPr lang="ca-ES" sz="3600" dirty="0" smtClean="0"/>
              <a:t/>
            </a:r>
            <a:br>
              <a:rPr lang="ca-ES" sz="3600" dirty="0" smtClean="0"/>
            </a:br>
            <a:r>
              <a:rPr lang="ca-ES" sz="3600" dirty="0" smtClean="0"/>
              <a:t>LORENA SÁNCHEZ</a:t>
            </a:r>
            <a:endParaRPr lang="ca-ES" sz="3600" dirty="0"/>
          </a:p>
        </p:txBody>
      </p:sp>
      <p:pic>
        <p:nvPicPr>
          <p:cNvPr id="4" name="3 Marcador de contenido" descr="baixa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2214554"/>
            <a:ext cx="6893902" cy="4296552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a-ES" dirty="0" smtClean="0"/>
              <a:t>PABLO VICENT</a:t>
            </a:r>
            <a:endParaRPr lang="ca-ES" dirty="0"/>
          </a:p>
        </p:txBody>
      </p:sp>
      <p:pic>
        <p:nvPicPr>
          <p:cNvPr id="6" name="5 Marcador de contenido" descr="hombres feos (11)_thumb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43041" y="1630489"/>
            <a:ext cx="6666659" cy="5013221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CONTINUEM...</a:t>
            </a:r>
            <a:endParaRPr lang="es-ES" smtClean="0">
              <a:cs typeface="Trebuchet MS" pitchFamily="34" charset="0"/>
            </a:endParaRPr>
          </a:p>
        </p:txBody>
      </p:sp>
      <p:sp>
        <p:nvSpPr>
          <p:cNvPr id="5123" name="2 CuadroTexto"/>
          <p:cNvSpPr txBox="1">
            <a:spLocks noChangeArrowheads="1"/>
          </p:cNvSpPr>
          <p:nvPr/>
        </p:nvSpPr>
        <p:spPr bwMode="auto">
          <a:xfrm>
            <a:off x="357158" y="1643050"/>
            <a:ext cx="8429684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CENTRANT-NOS INDIVIDUALMENT EN CADA ALUMNE.</a:t>
            </a:r>
          </a:p>
          <a:p>
            <a:pPr marL="285750" indent="-285750"/>
            <a:endParaRPr lang="ca-ES" sz="20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TREBALLANT ELS HÀBITS (ENCÀRRECS, DEURES, SEURE BÉ,ESTUDI..)</a:t>
            </a:r>
          </a:p>
          <a:p>
            <a:pPr marL="285750" indent="-285750">
              <a:buFontTx/>
              <a:buChar char="-"/>
            </a:pPr>
            <a:endParaRPr lang="ca-ES" sz="20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PROCURANT QUE ELS NENS I NENES VINGUIN CONTENTS A L’ESCOLA I VAGIN ASSIMILANT LES NORMES I EL TREBALL DEL CICLE </a:t>
            </a:r>
            <a:r>
              <a:rPr lang="ca-ES" sz="2000" b="1" dirty="0" smtClean="0">
                <a:latin typeface="Verdana" pitchFamily="34" charset="0"/>
              </a:rPr>
              <a:t>(tenen feina extra per ser els grans del </a:t>
            </a:r>
            <a:r>
              <a:rPr lang="ca-ES" sz="2000" b="1" dirty="0" err="1" smtClean="0">
                <a:latin typeface="Verdana" pitchFamily="34" charset="0"/>
              </a:rPr>
              <a:t>cole</a:t>
            </a:r>
            <a:r>
              <a:rPr lang="ca-ES" sz="2000" b="1" dirty="0" smtClean="0">
                <a:latin typeface="Verdana" pitchFamily="34" charset="0"/>
              </a:rPr>
              <a:t>).</a:t>
            </a:r>
            <a:endParaRPr lang="ca-ES" sz="20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20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INFORMANT A LES FAMÍLIES DEL PROGRÉS DELS SEUS FILLS/ES.</a:t>
            </a:r>
          </a:p>
          <a:p>
            <a:pPr marL="285750" indent="-285750">
              <a:buFontTx/>
              <a:buChar char="-"/>
            </a:pPr>
            <a:endParaRPr lang="ca-ES" sz="20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2000" b="1" dirty="0">
                <a:latin typeface="Verdana" pitchFamily="34" charset="0"/>
              </a:rPr>
              <a:t>TOT I QUE TENEN MOLTES MATÈRIES SOVINT S’INTENTA FER TREBALL GLOBAL DE TOTS ELS APRENENTATGES</a:t>
            </a:r>
            <a:r>
              <a:rPr lang="ca-ES" sz="1600" b="1" dirty="0">
                <a:latin typeface="Verdana" pitchFamily="34" charset="0"/>
              </a:rPr>
              <a:t>.</a:t>
            </a:r>
            <a:endParaRPr lang="es-ES" sz="1600" b="1" dirty="0">
              <a:latin typeface="Verdana" pitchFamily="34" charset="0"/>
            </a:endParaRPr>
          </a:p>
        </p:txBody>
      </p:sp>
      <p:pic>
        <p:nvPicPr>
          <p:cNvPr id="512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32363" y="404813"/>
            <a:ext cx="3527425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Título"/>
          <p:cNvSpPr>
            <a:spLocks noGrp="1"/>
          </p:cNvSpPr>
          <p:nvPr>
            <p:ph type="title"/>
          </p:nvPr>
        </p:nvSpPr>
        <p:spPr>
          <a:xfrm>
            <a:off x="642910" y="857232"/>
            <a:ext cx="7643866" cy="3529012"/>
          </a:xfrm>
        </p:spPr>
        <p:txBody>
          <a:bodyPr/>
          <a:lstStyle/>
          <a:p>
            <a:pPr eaLnBrk="1" hangingPunct="1"/>
            <a:r>
              <a:rPr lang="ca-ES" dirty="0" smtClean="0">
                <a:cs typeface="Trebuchet MS" pitchFamily="34" charset="0"/>
              </a:rPr>
              <a:t>CONTINUEM TAMBÉ TREBALLANT EN ELS PROJECTES DEL  CENTRE...</a:t>
            </a:r>
            <a:br>
              <a:rPr lang="ca-ES" dirty="0" smtClean="0">
                <a:cs typeface="Trebuchet MS" pitchFamily="34" charset="0"/>
              </a:rPr>
            </a:br>
            <a:r>
              <a:rPr lang="ca-ES" dirty="0" smtClean="0">
                <a:cs typeface="Trebuchet MS" pitchFamily="34" charset="0"/>
              </a:rPr>
              <a:t/>
            </a:r>
            <a:br>
              <a:rPr lang="ca-ES" dirty="0" smtClean="0">
                <a:cs typeface="Trebuchet MS" pitchFamily="34" charset="0"/>
              </a:rPr>
            </a:br>
            <a:r>
              <a:rPr lang="ca-ES" sz="2400" dirty="0" smtClean="0">
                <a:cs typeface="Trebuchet MS" pitchFamily="34" charset="0"/>
              </a:rPr>
              <a:t>- ASSISTÈNCIA A LA BIBLIOTECA</a:t>
            </a:r>
            <a:br>
              <a:rPr lang="ca-ES" sz="2400" dirty="0" smtClean="0">
                <a:cs typeface="Trebuchet MS" pitchFamily="34" charset="0"/>
              </a:rPr>
            </a:br>
            <a:r>
              <a:rPr lang="ca-ES" sz="2400" dirty="0" smtClean="0">
                <a:cs typeface="Trebuchet MS" pitchFamily="34" charset="0"/>
              </a:rPr>
              <a:t>- ASSISTÈNCIA A L’AULA D’INFORMÀTICA</a:t>
            </a:r>
            <a:br>
              <a:rPr lang="ca-ES" sz="2400" dirty="0" smtClean="0">
                <a:cs typeface="Trebuchet MS" pitchFamily="34" charset="0"/>
              </a:rPr>
            </a:br>
            <a:r>
              <a:rPr lang="ca-ES" sz="2400" dirty="0" smtClean="0">
                <a:cs typeface="Trebuchet MS" pitchFamily="34" charset="0"/>
              </a:rPr>
              <a:t>- PREPARANT I GAUDINT LES FESTES</a:t>
            </a:r>
            <a:br>
              <a:rPr lang="ca-ES" sz="2400" dirty="0" smtClean="0">
                <a:cs typeface="Trebuchet MS" pitchFamily="34" charset="0"/>
              </a:rPr>
            </a:br>
            <a:r>
              <a:rPr lang="ca-ES" sz="2400" dirty="0" smtClean="0">
                <a:cs typeface="Trebuchet MS" pitchFamily="34" charset="0"/>
              </a:rPr>
              <a:t>- FENT SORTIDES</a:t>
            </a:r>
            <a:br>
              <a:rPr lang="ca-ES" sz="2400" dirty="0" smtClean="0">
                <a:cs typeface="Trebuchet MS" pitchFamily="34" charset="0"/>
              </a:rPr>
            </a:br>
            <a:r>
              <a:rPr lang="ca-ES" sz="2400" dirty="0" smtClean="0">
                <a:cs typeface="Trebuchet MS" pitchFamily="34" charset="0"/>
              </a:rPr>
              <a:t>- PADRINS LECTORS I ESCRIPTORS (MESTRES)</a:t>
            </a:r>
            <a:br>
              <a:rPr lang="ca-ES" sz="2400" dirty="0" smtClean="0">
                <a:cs typeface="Trebuchet MS" pitchFamily="34" charset="0"/>
              </a:rPr>
            </a:br>
            <a:r>
              <a:rPr lang="ca-ES" sz="2400" dirty="0" smtClean="0">
                <a:cs typeface="Trebuchet MS" pitchFamily="34" charset="0"/>
              </a:rPr>
              <a:t>- ESCACS A L’ESCOLA</a:t>
            </a:r>
            <a:br>
              <a:rPr lang="ca-ES" sz="2400" dirty="0" smtClean="0">
                <a:cs typeface="Trebuchet MS" pitchFamily="34" charset="0"/>
              </a:rPr>
            </a:br>
            <a:r>
              <a:rPr lang="ca-ES" sz="2400" dirty="0" smtClean="0">
                <a:cs typeface="Trebuchet MS" pitchFamily="34" charset="0"/>
              </a:rPr>
              <a:t>- REPTES MATEMÀTICS</a:t>
            </a:r>
            <a:br>
              <a:rPr lang="ca-ES" sz="2400" dirty="0" smtClean="0">
                <a:cs typeface="Trebuchet MS" pitchFamily="34" charset="0"/>
              </a:rPr>
            </a:br>
            <a:r>
              <a:rPr lang="ca-ES" sz="2400" dirty="0" smtClean="0">
                <a:cs typeface="Trebuchet MS" pitchFamily="34" charset="0"/>
              </a:rPr>
              <a:t>- MATEMÀTIQUES “FÍSIQUES”</a:t>
            </a:r>
            <a:br>
              <a:rPr lang="ca-ES" sz="2400" dirty="0" smtClean="0">
                <a:cs typeface="Trebuchet MS" pitchFamily="34" charset="0"/>
              </a:rPr>
            </a:br>
            <a:endParaRPr lang="es-ES" sz="2400" dirty="0" smtClean="0">
              <a:cs typeface="Trebuchet MS" pitchFamily="34" charset="0"/>
            </a:endParaRPr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28926" y="4923548"/>
            <a:ext cx="5748336" cy="1764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Título"/>
          <p:cNvSpPr>
            <a:spLocks noGrp="1"/>
          </p:cNvSpPr>
          <p:nvPr>
            <p:ph type="title"/>
          </p:nvPr>
        </p:nvSpPr>
        <p:spPr>
          <a:xfrm>
            <a:off x="571472" y="260350"/>
            <a:ext cx="7562878" cy="936625"/>
          </a:xfrm>
        </p:spPr>
        <p:txBody>
          <a:bodyPr/>
          <a:lstStyle/>
          <a:p>
            <a:pPr eaLnBrk="1" hangingPunct="1"/>
            <a:r>
              <a:rPr lang="ca-ES" dirty="0" smtClean="0">
                <a:cs typeface="Trebuchet MS" pitchFamily="34" charset="0"/>
              </a:rPr>
              <a:t>CONTINUEM TREBALLANT AMB...</a:t>
            </a:r>
            <a:endParaRPr lang="es-ES" dirty="0" smtClean="0">
              <a:cs typeface="Trebuchet MS" pitchFamily="34" charset="0"/>
            </a:endParaRPr>
          </a:p>
        </p:txBody>
      </p:sp>
      <p:sp>
        <p:nvSpPr>
          <p:cNvPr id="7171" name="2 CuadroTexto"/>
          <p:cNvSpPr txBox="1">
            <a:spLocks noChangeArrowheads="1"/>
          </p:cNvSpPr>
          <p:nvPr/>
        </p:nvSpPr>
        <p:spPr bwMode="auto">
          <a:xfrm>
            <a:off x="500034" y="1052513"/>
            <a:ext cx="7643866" cy="82176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/>
            <a:endParaRPr lang="ca-ES" sz="1400" dirty="0">
              <a:latin typeface="Verdana" pitchFamily="34" charset="0"/>
            </a:endParaRPr>
          </a:p>
          <a:p>
            <a:pPr marL="285750" indent="-285750"/>
            <a:endParaRPr lang="ca-ES" sz="14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 b="1" dirty="0">
                <a:latin typeface="Verdana" pitchFamily="34" charset="0"/>
              </a:rPr>
              <a:t>ARXIVAR ELS TEMES REALITZATS: ORDRE</a:t>
            </a:r>
          </a:p>
          <a:p>
            <a:pPr marL="285750" indent="-285750"/>
            <a:endParaRPr lang="ca-ES" sz="16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 b="1" dirty="0">
                <a:latin typeface="Verdana" pitchFamily="34" charset="0"/>
              </a:rPr>
              <a:t>ES VALORA LA PRESENTACIÓ DELS TEMES: NOTA AGENDA</a:t>
            </a:r>
          </a:p>
          <a:p>
            <a:pPr marL="285750" indent="-285750">
              <a:buFontTx/>
              <a:buChar char="-"/>
            </a:pPr>
            <a:endParaRPr lang="ca-ES" sz="16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 b="1" dirty="0">
                <a:latin typeface="Verdana" pitchFamily="34" charset="0"/>
              </a:rPr>
              <a:t>HAN D’AUGMENTAR LES HORES </a:t>
            </a:r>
            <a:r>
              <a:rPr lang="ca-ES" sz="1600" b="1" dirty="0" smtClean="0">
                <a:latin typeface="Verdana" pitchFamily="34" charset="0"/>
              </a:rPr>
              <a:t>D’ESTUDI (=HORES LLEURE QUE ESTUDI)</a:t>
            </a:r>
            <a:endParaRPr lang="ca-ES" sz="16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6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 b="1" dirty="0">
                <a:latin typeface="Verdana" pitchFamily="34" charset="0"/>
              </a:rPr>
              <a:t>PLANIFICACIÓ DEL TREBALL FORA DE L’HORARI LECTIU</a:t>
            </a:r>
          </a:p>
          <a:p>
            <a:pPr marL="285750" indent="-285750">
              <a:buFontTx/>
              <a:buChar char="-"/>
            </a:pPr>
            <a:endParaRPr lang="ca-ES" sz="16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 b="1" dirty="0">
                <a:latin typeface="Verdana" pitchFamily="34" charset="0"/>
              </a:rPr>
              <a:t>AUTONOMIA A L’HORA D’UTILITZAR L’AGENDA</a:t>
            </a:r>
          </a:p>
          <a:p>
            <a:pPr marL="285750" indent="-285750">
              <a:buFontTx/>
              <a:buChar char="-"/>
            </a:pPr>
            <a:endParaRPr lang="ca-ES" sz="16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 b="1" dirty="0">
                <a:latin typeface="Verdana" pitchFamily="34" charset="0"/>
              </a:rPr>
              <a:t>DEURES 2.0</a:t>
            </a:r>
          </a:p>
          <a:p>
            <a:pPr marL="285750" indent="-285750">
              <a:buFontTx/>
              <a:buChar char="-"/>
            </a:pPr>
            <a:endParaRPr lang="ca-ES" sz="16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 b="1" dirty="0">
                <a:latin typeface="Verdana" pitchFamily="34" charset="0"/>
              </a:rPr>
              <a:t>ELS LLIBRES I LES LLIBRETES A CASA (CADA DIA PORTEN EL QUE TOCA).</a:t>
            </a:r>
          </a:p>
          <a:p>
            <a:pPr marL="285750" indent="-285750"/>
            <a:endParaRPr lang="ca-ES" sz="16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 b="1" dirty="0">
                <a:latin typeface="Verdana" pitchFamily="34" charset="0"/>
              </a:rPr>
              <a:t>UNA LLIBRETA PER TOTES LES MATÈRIES.</a:t>
            </a:r>
          </a:p>
          <a:p>
            <a:pPr marL="285750" indent="-285750">
              <a:buFontTx/>
              <a:buChar char="-"/>
            </a:pPr>
            <a:endParaRPr lang="ca-ES" sz="1600" b="1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r>
              <a:rPr lang="ca-ES" sz="1600" b="1" dirty="0">
                <a:latin typeface="Verdana" pitchFamily="34" charset="0"/>
              </a:rPr>
              <a:t>QUADERN DE MATEMÀTIQUES.</a:t>
            </a:r>
          </a:p>
          <a:p>
            <a:pPr marL="285750" indent="-285750">
              <a:buFontTx/>
              <a:buChar char="-"/>
            </a:pPr>
            <a:endParaRPr lang="ca-ES" sz="14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 dirty="0">
              <a:latin typeface="Verdana" pitchFamily="34" charset="0"/>
            </a:endParaRPr>
          </a:p>
          <a:p>
            <a:pPr marL="285750" indent="-285750"/>
            <a:endParaRPr lang="ca-ES" sz="14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4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sz="1600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dirty="0">
              <a:latin typeface="Verdana" pitchFamily="34" charset="0"/>
            </a:endParaRPr>
          </a:p>
          <a:p>
            <a:pPr marL="285750" indent="-285750">
              <a:buFontTx/>
              <a:buChar char="-"/>
            </a:pPr>
            <a:endParaRPr lang="ca-ES" dirty="0">
              <a:latin typeface="Verdana" pitchFamily="34" charset="0"/>
            </a:endParaRPr>
          </a:p>
          <a:p>
            <a:pPr marL="285750" indent="-285750"/>
            <a:endParaRPr lang="ca-ES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smtClean="0">
                <a:cs typeface="Trebuchet MS" pitchFamily="34" charset="0"/>
              </a:rPr>
              <a:t>2. PROGRAMACIÓ</a:t>
            </a:r>
          </a:p>
        </p:txBody>
      </p:sp>
      <p:sp>
        <p:nvSpPr>
          <p:cNvPr id="819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Idees generals.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Continguts.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Compet</a:t>
            </a:r>
            <a:r>
              <a:rPr lang="ca-ES" sz="2400" smtClean="0"/>
              <a:t>è</a:t>
            </a:r>
            <a:r>
              <a:rPr lang="ca-ES" sz="2400" smtClean="0">
                <a:latin typeface="Arial" charset="0"/>
              </a:rPr>
              <a:t>ncies b</a:t>
            </a:r>
            <a:r>
              <a:rPr lang="ca-ES" sz="2400" smtClean="0"/>
              <a:t>à</a:t>
            </a:r>
            <a:r>
              <a:rPr lang="ca-ES" sz="2400" smtClean="0">
                <a:latin typeface="Arial" charset="0"/>
              </a:rPr>
              <a:t>siques.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Metodologia.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Criteris d</a:t>
            </a:r>
            <a:r>
              <a:rPr lang="ca-ES" sz="2400" smtClean="0"/>
              <a:t>’</a:t>
            </a:r>
            <a:r>
              <a:rPr lang="ca-ES" sz="2400" smtClean="0">
                <a:latin typeface="Arial" charset="0"/>
              </a:rPr>
              <a:t>avaluaci</a:t>
            </a:r>
            <a:r>
              <a:rPr lang="ca-ES" sz="2400" smtClean="0"/>
              <a:t>ó</a:t>
            </a:r>
            <a:r>
              <a:rPr lang="ca-ES" sz="2400" smtClean="0">
                <a:latin typeface="Arial" charset="0"/>
              </a:rPr>
              <a:t>.</a:t>
            </a:r>
          </a:p>
          <a:p>
            <a:pPr eaLnBrk="1" hangingPunct="1">
              <a:buFont typeface="Arial" charset="0"/>
              <a:buChar char="•"/>
            </a:pPr>
            <a:r>
              <a:rPr lang="ca-ES" sz="2400" smtClean="0">
                <a:latin typeface="Arial" charset="0"/>
              </a:rPr>
              <a:t>Horaris.</a:t>
            </a:r>
          </a:p>
          <a:p>
            <a:pPr eaLnBrk="1" hangingPunct="1">
              <a:buClrTx/>
              <a:buFontTx/>
              <a:buChar char="•"/>
            </a:pPr>
            <a:endParaRPr lang="ca-ES" sz="2400" smtClean="0">
              <a:latin typeface="Arial" charset="0"/>
            </a:endParaRPr>
          </a:p>
          <a:p>
            <a:pPr eaLnBrk="1" hangingPunct="1"/>
            <a:endParaRPr lang="ca-ES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a-ES" dirty="0" smtClean="0">
                <a:cs typeface="Trebuchet MS" pitchFamily="34" charset="0"/>
              </a:rPr>
              <a:t>A 6è </a:t>
            </a:r>
            <a:endParaRPr lang="es-ES" dirty="0" smtClean="0">
              <a:cs typeface="Trebuchet MS" pitchFamily="34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258888" y="2060575"/>
            <a:ext cx="6697662" cy="424731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a-ES" b="1" dirty="0">
                <a:latin typeface="+mn-lt"/>
                <a:cs typeface="+mn-cs"/>
              </a:rPr>
              <a:t>TREBALLEM...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ca-ES" b="1" dirty="0">
              <a:latin typeface="+mn-lt"/>
              <a:cs typeface="+mn-cs"/>
            </a:endParaRP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HÀBITS I AUTONOMIA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RELACIÓ AMB ELS COMPANYS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COMPETÈNCIES BÀSIQUES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TOTS ELS ASPECTES RELACIONATS AMB LA LLENGUA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EXPRESSIÓ ESCRITA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EXPRESSIÓ ORAL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ORTOGRAFIA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GRAMÀTICA I LÈXIC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COMPRENSIÓ LECTORA/EFICÀCIA LECTORA</a:t>
            </a: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endParaRPr lang="ca-ES" b="1" dirty="0">
              <a:latin typeface="+mn-lt"/>
              <a:cs typeface="+mn-cs"/>
            </a:endParaRPr>
          </a:p>
          <a:p>
            <a:pPr marL="742950" lvl="1" indent="-28575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a-ES" b="1" dirty="0">
                <a:latin typeface="+mn-lt"/>
                <a:cs typeface="+mn-cs"/>
              </a:rPr>
              <a:t>I ELS CONTINGUTS DE TOTES LES ALTRES ÀREES,..</a:t>
            </a:r>
          </a:p>
        </p:txBody>
      </p:sp>
      <p:pic>
        <p:nvPicPr>
          <p:cNvPr id="922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27763" y="476250"/>
            <a:ext cx="2036762" cy="223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ano">
  <a:themeElements>
    <a:clrScheme name="Verano">
      <a:dk1>
        <a:sysClr val="windowText" lastClr="000000"/>
      </a:dk1>
      <a:lt1>
        <a:sysClr val="window" lastClr="FFFFFF"/>
      </a:lt1>
      <a:dk2>
        <a:srgbClr val="E89117"/>
      </a:dk2>
      <a:lt2>
        <a:srgbClr val="FEDD78"/>
      </a:lt2>
      <a:accent1>
        <a:srgbClr val="A1B633"/>
      </a:accent1>
      <a:accent2>
        <a:srgbClr val="C4D73F"/>
      </a:accent2>
      <a:accent3>
        <a:srgbClr val="FFCE2D"/>
      </a:accent3>
      <a:accent4>
        <a:srgbClr val="FFA600"/>
      </a:accent4>
      <a:accent5>
        <a:srgbClr val="ED5E00"/>
      </a:accent5>
      <a:accent6>
        <a:srgbClr val="C62D03"/>
      </a:accent6>
      <a:hlink>
        <a:srgbClr val="408080"/>
      </a:hlink>
      <a:folHlink>
        <a:srgbClr val="5EAEAE"/>
      </a:folHlink>
    </a:clrScheme>
    <a:fontScheme name="Veran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eran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TC101972873[[fn=Verano]]</Template>
  <TotalTime>543</TotalTime>
  <Words>696</Words>
  <Application>Microsoft Office PowerPoint</Application>
  <PresentationFormat>Presentación en pantalla (4:3)</PresentationFormat>
  <Paragraphs>146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22</vt:i4>
      </vt:variant>
    </vt:vector>
  </HeadingPairs>
  <TitlesOfParts>
    <vt:vector size="23" baseType="lpstr">
      <vt:lpstr>Verano</vt:lpstr>
      <vt:lpstr>ESCOLA ELS QUATRE VENTS Sant Jaume dels Domenys  ETAPA: PRIMÀRIA  Els nens i nenes  de 6è </vt:lpstr>
      <vt:lpstr>1. PRESENTACIÓ</vt:lpstr>
      <vt:lpstr>TUTORS  LORENA SÁNCHEZ</vt:lpstr>
      <vt:lpstr>PABLO VICENT</vt:lpstr>
      <vt:lpstr>CONTINUEM...</vt:lpstr>
      <vt:lpstr>CONTINUEM TAMBÉ TREBALLANT EN ELS PROJECTES DEL  CENTRE...  - ASSISTÈNCIA A LA BIBLIOTECA - ASSISTÈNCIA A L’AULA D’INFORMÀTICA - PREPARANT I GAUDINT LES FESTES - FENT SORTIDES - PADRINS LECTORS I ESCRIPTORS (MESTRES) - ESCACS A L’ESCOLA - REPTES MATEMÀTICS - MATEMÀTIQUES “FÍSIQUES” </vt:lpstr>
      <vt:lpstr>CONTINUEM TREBALLANT AMB...</vt:lpstr>
      <vt:lpstr>2. PROGRAMACIÓ</vt:lpstr>
      <vt:lpstr>A 6è </vt:lpstr>
      <vt:lpstr>SEGUIMENT INDIVIDUAL DELS NOSTRES ALUMNES...</vt:lpstr>
      <vt:lpstr>CRITERIS D’AVALUACIÓ</vt:lpstr>
      <vt:lpstr>A V A L U A C I O N S</vt:lpstr>
      <vt:lpstr>3. SORTIDES I COLÒNIES</vt:lpstr>
      <vt:lpstr>SORTIDES CURS 2016-2017</vt:lpstr>
      <vt:lpstr>4. MATERIAL</vt:lpstr>
      <vt:lpstr>5. NORMES DE L’ESCOLA</vt:lpstr>
      <vt:lpstr>6. ORGANITZACIÓ DE...</vt:lpstr>
      <vt:lpstr>7. INFORMES / ENTREVISTES.</vt:lpstr>
      <vt:lpstr>8.ÀLBUMS I TREBALLS</vt:lpstr>
      <vt:lpstr>9. MESTRES QUE ENTREN A LA CLASSE</vt:lpstr>
      <vt:lpstr>10. IMPORTÀNCIA RELACIÓ FAMÍLIA - ESCOLA</vt:lpstr>
      <vt:lpstr>12. INFORMACIONS DIVERSES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ESCOLA ELS QUATRE VENTS Sant Jaume dels Domenys  ETAPA: EDUCACIÓ INFANTIL  Els nens i nenes  de P3-P4-P5</dc:title>
  <dc:creator>super</dc:creator>
  <cp:lastModifiedBy>super</cp:lastModifiedBy>
  <cp:revision>58</cp:revision>
  <cp:lastPrinted>2013-05-23T10:41:01Z</cp:lastPrinted>
  <dcterms:created xsi:type="dcterms:W3CDTF">2013-02-25T11:55:48Z</dcterms:created>
  <dcterms:modified xsi:type="dcterms:W3CDTF">2016-09-23T11:12:50Z</dcterms:modified>
</cp:coreProperties>
</file>