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7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300" r:id="rId10"/>
    <p:sldId id="302" r:id="rId11"/>
    <p:sldId id="303" r:id="rId12"/>
    <p:sldId id="286" r:id="rId13"/>
    <p:sldId id="297" r:id="rId14"/>
    <p:sldId id="298" r:id="rId15"/>
    <p:sldId id="301" r:id="rId16"/>
    <p:sldId id="299" r:id="rId17"/>
    <p:sldId id="277" r:id="rId18"/>
    <p:sldId id="278" r:id="rId19"/>
    <p:sldId id="279" r:id="rId20"/>
    <p:sldId id="284" r:id="rId21"/>
    <p:sldId id="285" r:id="rId22"/>
    <p:sldId id="280" r:id="rId23"/>
    <p:sldId id="287" r:id="rId24"/>
    <p:sldId id="288" r:id="rId25"/>
    <p:sldId id="281" r:id="rId26"/>
    <p:sldId id="282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799263" cy="9929813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2" autoAdjust="0"/>
    <p:restoredTop sz="94660"/>
  </p:normalViewPr>
  <p:slideViewPr>
    <p:cSldViewPr snapToObjects="1">
      <p:cViewPr>
        <p:scale>
          <a:sx n="70" d="100"/>
          <a:sy n="70" d="100"/>
        </p:scale>
        <p:origin x="-11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0C01F-4A55-46EA-A457-4A85E7B185C2}" type="datetimeFigureOut">
              <a:rPr lang="es-ES" smtClean="0"/>
              <a:pPr/>
              <a:t>19/09/2016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D5BD-A2CD-491D-93C4-69B13DD72C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36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5" name="Oval 41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6" name="Oval 40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7" name="Pie 33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8" name="Oval 3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9" name="Arc 37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0" name="Pie 45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1" name="Arc 46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2" name="Oval 47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3" name="Oval 48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4" name="Arc 39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5" name="Oval 49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26" name="Oval 50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</p:grpSp>
      <p:sp>
        <p:nvSpPr>
          <p:cNvPr id="27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E9B8-B290-4690-8FFE-3202359011C8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0B3B-E046-400E-92B3-E4736D4002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cxnSp>
          <p:nvCxnSpPr>
            <p:cNvPr id="7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6782-AA71-4A35-A8E8-0CD076A55965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37C9-7B63-4109-83BA-3369DF29E2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cxnSp>
          <p:nvCxnSpPr>
            <p:cNvPr id="8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B69F-7449-43FA-A1C3-C4333CFDED70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0E79-8901-42B7-8C57-09C6AC10DA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854B-66AD-44DE-B16E-592166DB8A6F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9AC4-0694-4582-AF2C-334D727A13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2048-EBB1-409B-9D3D-EE32D121E9C6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704F-F7B5-4D50-99F4-FE7C55159D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DEE5-1984-498B-AB8F-52DC4138F070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805D-8B3D-4BD2-8785-857F88668C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6" name="Oval 30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7" name="Oval 31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8" name="Oval 32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9" name="Pie 3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0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1" name="Arc 4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2" name="Pie 4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3" name="Arc 4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4" name="Oval 5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5" name="Oval 5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6" name="Arc 54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7" name="Oval 5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8" name="Oval 5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</p:grpSp>
      <p:sp>
        <p:nvSpPr>
          <p:cNvPr id="19" name="Freeform 24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0" name="Freeform 20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1" name="Freeform 25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2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3" name="Freeform 27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4" name="Freeform 28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5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16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758" y="-725995"/>
              <a:ext cx="1671083" cy="1686270"/>
              <a:chOff x="7015488" y="-737356"/>
              <a:chExt cx="1671083" cy="1686270"/>
            </a:xfrm>
          </p:grpSpPr>
          <p:sp>
            <p:nvSpPr>
              <p:cNvPr id="17" name="Arc 23"/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8" name="Oval 24"/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9" name="Oval 25"/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19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4" name="Oval 20"/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5" name="Arc 21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6" name="Arc 26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</p:grpSp>
        <p:sp>
          <p:nvSpPr>
            <p:cNvPr id="11" name="Oval 27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  <p:sp>
          <p:nvSpPr>
            <p:cNvPr id="12" name="Chord 3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</p:grpSp>
      <p:sp>
        <p:nvSpPr>
          <p:cNvPr id="20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1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2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D7DC-1DD0-4FD4-93EE-1E4AC23A021E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6F5C-CE79-4423-9BF8-31B153E237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CD10-3ABD-43A6-BAEA-37456BD7F228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2A8A-12EE-4132-ABFF-E0449A07C3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BB22-06AA-42B6-A6CD-1FD3DDE7D5D6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18D1-2629-485E-A8F0-6E63E3CAC3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B02-845A-409E-A12A-A92FC206791F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0491-D62D-40E0-85EB-C13F3D1254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0992-58A6-4EAF-8A46-818913842CC2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EC7D-A7E6-4466-92EA-A1CC06604B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s-ES">
                  <a:solidFill>
                    <a:srgbClr val="FFFFFF"/>
                  </a:solidFill>
                  <a:ea typeface="ＭＳ Ｐゴシック" pitchFamily="-84" charset="-128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s-ES">
                <a:solidFill>
                  <a:srgbClr val="FFFFFF"/>
                </a:solidFill>
                <a:ea typeface="ＭＳ Ｐゴシック" pitchFamily="-84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  <a:latin typeface="Arial Rounded MT Bold" pitchFamily="-84" charset="0"/>
              </a:defRPr>
            </a:lvl1pPr>
          </a:lstStyle>
          <a:p>
            <a:pPr>
              <a:defRPr/>
            </a:pPr>
            <a:fld id="{802625EC-24C6-47E7-B157-DAD75FB9E6B2}" type="datetime1">
              <a:rPr lang="es-ES_tradnl"/>
              <a:pPr>
                <a:defRPr/>
              </a:pPr>
              <a:t>19/09/2016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  <a:latin typeface="Arial Rounded MT Bold" pitchFamily="-8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 Rounded MT Bold" pitchFamily="-84" charset="0"/>
              </a:defRPr>
            </a:lvl1pPr>
          </a:lstStyle>
          <a:p>
            <a:pPr>
              <a:defRPr/>
            </a:pPr>
            <a:fld id="{070C5E59-6CDD-4FA9-A147-A6983739A4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-8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22" r:id="rId8"/>
    <p:sldLayoutId id="2147484730" r:id="rId9"/>
    <p:sldLayoutId id="2147484731" r:id="rId10"/>
    <p:sldLayoutId id="2147484732" r:id="rId11"/>
    <p:sldLayoutId id="2147484733" r:id="rId12"/>
    <p:sldLayoutId id="2147484734" r:id="rId13"/>
    <p:sldLayoutId id="2147484735" r:id="rId14"/>
  </p:sldLayoutIdLst>
  <p:transition>
    <p:random/>
  </p:transition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84" charset="-128"/>
          <a:cs typeface="ＭＳ Ｐゴシック" pitchFamily="-84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8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8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8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ctrTitle"/>
          </p:nvPr>
        </p:nvSpPr>
        <p:spPr>
          <a:xfrm rot="20982881">
            <a:off x="1309688" y="3906838"/>
            <a:ext cx="7323137" cy="1663700"/>
          </a:xfrm>
        </p:spPr>
        <p:txBody>
          <a:bodyPr/>
          <a:lstStyle/>
          <a:p>
            <a:pPr eaLnBrk="1" hangingPunct="1"/>
            <a:r>
              <a:rPr lang="es-ES_tradnl" sz="3200" dirty="0" smtClean="0"/>
              <a:t>BENVINGUTS I BENVINGUDES A LA REUNIÓ DE SEGON</a:t>
            </a:r>
            <a:br>
              <a:rPr lang="es-ES_tradnl" sz="3200" dirty="0" smtClean="0"/>
            </a:br>
            <a:endParaRPr lang="es-ES_tradnl" sz="3200" dirty="0" smtClean="0"/>
          </a:p>
        </p:txBody>
      </p:sp>
      <p:pic>
        <p:nvPicPr>
          <p:cNvPr id="10" name="Marcador de posición de imagen 9" descr="BONA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3015" b="3015"/>
          <a:stretch>
            <a:fillRect/>
          </a:stretch>
        </p:blipFill>
        <p:spPr>
          <a:xfrm rot="21068552">
            <a:off x="914505" y="285333"/>
            <a:ext cx="3923711" cy="2804658"/>
          </a:xfrm>
        </p:spPr>
      </p:pic>
      <p:sp>
        <p:nvSpPr>
          <p:cNvPr id="15364" name="CuadroTexto 3"/>
          <p:cNvSpPr txBox="1">
            <a:spLocks noChangeArrowheads="1"/>
          </p:cNvSpPr>
          <p:nvPr/>
        </p:nvSpPr>
        <p:spPr bwMode="auto">
          <a:xfrm>
            <a:off x="7162800" y="550863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  <a:latin typeface="Arial Rounded MT Bold" pitchFamily="-84" charset="0"/>
              </a:rPr>
              <a:t>2n</a:t>
            </a:r>
            <a:endParaRPr lang="es-ES_tradnl" sz="3600" dirty="0">
              <a:solidFill>
                <a:schemeClr val="bg1"/>
              </a:solidFill>
              <a:latin typeface="Arial Rounded MT Bold" pitchFamily="-8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VALORS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AQUEST DEMANAREM LA IMPLICACIÓ DE LES FAMÍLIES PER DUR A TERME EL NOSTRE PROJECTE.</a:t>
            </a:r>
          </a:p>
          <a:p>
            <a:pPr>
              <a:defRPr/>
            </a:pPr>
            <a:r>
              <a:rPr lang="ca-ES" dirty="0" smtClean="0"/>
              <a:t>CADA SETMANA UN ALUMNE SERÀ L’ENCARREGAT D’EXPLICAR UN OFICI FAMILIAR A PARTIR D’UN MURAL FET A CASA. ESTEU CONVIDATS A PARTICIPAR D’AQUESTA ACTIVITAT.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eaLnBrk="1" hangingPunct="1"/>
            <a:r>
              <a:rPr lang="es-ES_tradnl" sz="4000" dirty="0" smtClean="0"/>
              <a:t> COMPETÈNCIES BÀSIQUES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873375"/>
            <a:ext cx="6907212" cy="3389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1H SETMANAL AMB L’ANNA VIDAL.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PARTINT DE LES CAPACITATS DE L’ALUMNE, INSISTIR EN ELS APRENENTATGES LECTORS.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FARAN SERVIR EL QUADERN L’ART D’APRENDRE, MON DE SENSACIONS. ED. </a:t>
            </a: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RUBIO I EL QUADERNET LECTOR 8 ED. NADAL. </a:t>
            </a: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eaLnBrk="1" hangingPunct="1"/>
            <a:r>
              <a:rPr lang="es-ES_tradnl" sz="4000" smtClean="0"/>
              <a:t> MOMENT DE LECTURA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873375"/>
            <a:ext cx="6907212" cy="3389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ACTIVITATS DIÀRIES D’ANIMACIÓ LECTORA.(30 MINUTS)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DILLUNS: PADRINS LECTORS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DIMARTS: LECTURA AUTÒNOMA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DIMECRES:LECTURA PER PART DEL MESTRE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DIJOUS: LECTURA EXPRESSIVA DELS ALUMNES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DIVENDRES: ÀLBUMS IL.LUSTRATS.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DEURES</a:t>
            </a:r>
            <a:br>
              <a:rPr lang="ca-ES" smtClean="0"/>
            </a:br>
            <a:endParaRPr lang="ca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a-ES" dirty="0" smtClean="0"/>
              <a:t>ELS ALUMNES PORTARAN DEURES ELS DIMECRES I ELS DIVENDRES.</a:t>
            </a:r>
          </a:p>
          <a:p>
            <a:pPr>
              <a:defRPr/>
            </a:pPr>
            <a:r>
              <a:rPr lang="ca-ES" dirty="0" smtClean="0"/>
              <a:t> ELS DEURES S’HAN DE PORTAR FETS EL DIA SEGÜENT. PUNTUALMENT PODEN PORTAR FEINES QUE ESTIGUIN PER ACABAR I S’HAGI DONAT EL TEMPS PRUDENCIAL PER ACABAR A L’AULA.</a:t>
            </a:r>
          </a:p>
          <a:p>
            <a:pPr>
              <a:defRPr/>
            </a:pPr>
            <a:r>
              <a:rPr lang="ca-ES" dirty="0" smtClean="0"/>
              <a:t>ÉS IMPORTAT QUE ELS DEURES ÉS FACIN BÉ TANT EN CONTINGUT COM EN PRESENTACIÓ, JA QUE SINÓ AQUESTA TASCA NO TÉ CAP SENTIT.</a:t>
            </a:r>
          </a:p>
          <a:p>
            <a:pPr>
              <a:defRPr/>
            </a:pPr>
            <a:r>
              <a:rPr lang="ca-ES" dirty="0" smtClean="0"/>
              <a:t>ÉS UN BON MOMENT PERQUÈ ELS PARES POGUEU GAUDIR DELS APRENENTATGES DEL VOSTRE FILL I VEURE QUÈ ESTEM TREBALLANT A L’ESCOLA.</a:t>
            </a:r>
          </a:p>
          <a:p>
            <a:pPr marL="0" indent="0">
              <a:buFontTx/>
              <a:buNone/>
              <a:defRPr/>
            </a:pPr>
            <a:endParaRPr lang="ca-ES" dirty="0" smtClean="0"/>
          </a:p>
          <a:p>
            <a:pPr>
              <a:defRPr/>
            </a:pPr>
            <a:endParaRPr lang="ca-ES" sz="1800" dirty="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smtClean="0"/>
              <a:t>SEGUIMENT INDIVIDUAL DELS ALUMNES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PROVES INICIALS I FINALS</a:t>
            </a:r>
          </a:p>
          <a:p>
            <a:pPr>
              <a:defRPr/>
            </a:pPr>
            <a:r>
              <a:rPr lang="ca-ES" dirty="0" smtClean="0"/>
              <a:t>AVALUACIONS I INFORMES TRIMESTRALS</a:t>
            </a:r>
          </a:p>
          <a:p>
            <a:pPr>
              <a:defRPr/>
            </a:pPr>
            <a:r>
              <a:rPr lang="ca-ES" dirty="0" smtClean="0"/>
              <a:t>SUPORTS: SEP INTERN I EXTERN, GRUP BÀSIC I SUPORT.</a:t>
            </a:r>
          </a:p>
          <a:p>
            <a:pPr>
              <a:defRPr/>
            </a:pPr>
            <a:endParaRPr lang="ca-ES" dirty="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CRITERIS AVALUACIÓ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a-ES" dirty="0" smtClean="0"/>
              <a:t>SEGUIMENT INDIVIDUAL DE LES TASQUES DIÀRIES DELS ALUMNES</a:t>
            </a:r>
          </a:p>
          <a:p>
            <a:pPr>
              <a:defRPr/>
            </a:pPr>
            <a:r>
              <a:rPr lang="ca-ES" dirty="0" smtClean="0"/>
              <a:t>CONTROLS DELS DIFERENTS TEMES TREBALLATS.</a:t>
            </a:r>
          </a:p>
          <a:p>
            <a:pPr>
              <a:defRPr/>
            </a:pPr>
            <a:r>
              <a:rPr lang="ca-ES" dirty="0" smtClean="0"/>
              <a:t>ACTITUD I COMPORTAMENT DELS ALUMNES</a:t>
            </a:r>
          </a:p>
          <a:p>
            <a:pPr>
              <a:defRPr/>
            </a:pPr>
            <a:r>
              <a:rPr lang="ca-ES" dirty="0" smtClean="0"/>
              <a:t>EVOLUCIÓ DELS APRENENTATGES. AQUEST CURS ES DÓNA MOLTA IMPORTÀNCIA A L’ASSOLIMENT DE LA LECTURA I L’ESCRIPTURA, I A LA COMPRENSIÓ LECTORA. AQUESTS APRENENTAGES HAN DE TENIR CONTINUÏTAT A CASA PER TAL QUE L’ALUMNE ELS CONSOLIDI.</a:t>
            </a:r>
            <a:endParaRPr lang="es-ES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NORMES DE TUTORIA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a-ES" dirty="0" smtClean="0"/>
              <a:t>SEURE EN SILENCI.</a:t>
            </a:r>
          </a:p>
          <a:p>
            <a:pPr>
              <a:defRPr/>
            </a:pPr>
            <a:r>
              <a:rPr lang="ca-ES" dirty="0" smtClean="0"/>
              <a:t>PORTAR L’AGENDA</a:t>
            </a:r>
          </a:p>
          <a:p>
            <a:pPr>
              <a:defRPr/>
            </a:pPr>
            <a:r>
              <a:rPr lang="ca-ES" dirty="0" smtClean="0"/>
              <a:t>RESPECTAR EL TORN DE PARAULA</a:t>
            </a:r>
          </a:p>
          <a:p>
            <a:pPr>
              <a:defRPr/>
            </a:pPr>
            <a:r>
              <a:rPr lang="ca-ES" dirty="0" smtClean="0"/>
              <a:t>NO BARALLAR-SE</a:t>
            </a:r>
          </a:p>
          <a:p>
            <a:pPr>
              <a:defRPr/>
            </a:pPr>
            <a:r>
              <a:rPr lang="ca-ES" dirty="0" smtClean="0"/>
              <a:t>A TUTORIA COMENTEM TOTS ELS INCIDENTS QUE SORGEIXIN</a:t>
            </a:r>
          </a:p>
          <a:p>
            <a:pPr>
              <a:defRPr/>
            </a:pPr>
            <a:r>
              <a:rPr lang="ca-ES" dirty="0" smtClean="0"/>
              <a:t>LA NORMATIVA LA PODEU CONSULAR AL BLOG</a:t>
            </a:r>
          </a:p>
          <a:p>
            <a:pPr>
              <a:defRPr/>
            </a:pPr>
            <a:endParaRPr lang="ca-ES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es-ES_tradnl" smtClean="0"/>
              <a:t>INFORMACIONS DIVERSES</a:t>
            </a:r>
            <a:br>
              <a:rPr lang="es-ES_tradnl" smtClean="0"/>
            </a:br>
            <a:endParaRPr lang="es-ES_tradnl" smtClean="0"/>
          </a:p>
        </p:txBody>
      </p:sp>
      <p:sp>
        <p:nvSpPr>
          <p:cNvPr id="30723" name="Subtítulo 2"/>
          <p:cNvSpPr>
            <a:spLocks noGrp="1"/>
          </p:cNvSpPr>
          <p:nvPr>
            <p:ph type="subTitle" idx="1"/>
          </p:nvPr>
        </p:nvSpPr>
        <p:spPr bwMode="auto">
          <a:xfrm rot="21060000">
            <a:off x="2551113" y="4705350"/>
            <a:ext cx="6400800" cy="914400"/>
          </a:xfrm>
        </p:spPr>
        <p:txBody>
          <a:bodyPr/>
          <a:lstStyle/>
          <a:p>
            <a:pPr eaLnBrk="1" hangingPunct="1"/>
            <a:r>
              <a:rPr lang="ca-ES" smtClean="0"/>
              <a:t>PEL BON FUNCIONAMENT DEL CURS.</a:t>
            </a:r>
            <a:endParaRPr lang="es-E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742950" y="1404938"/>
            <a:ext cx="7716838" cy="1447800"/>
          </a:xfrm>
        </p:spPr>
        <p:txBody>
          <a:bodyPr/>
          <a:lstStyle/>
          <a:p>
            <a:pPr eaLnBrk="1" hangingPunct="1"/>
            <a:r>
              <a:rPr lang="es-ES_tradnl" smtClean="0"/>
              <a:t>SORTIDES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2" indent="-342900" eaLnBrk="1" hangingPunct="1">
              <a:lnSpc>
                <a:spcPct val="90000"/>
              </a:lnSpc>
              <a:spcAft>
                <a:spcPts val="2000"/>
              </a:spcAft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PRIMER TRIMESTRE:  21 D’OCTUBRE </a:t>
            </a:r>
            <a:r>
              <a:rPr lang="es-ES_tradnl" sz="2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SORTIDA AL PARC GÜELL, PER APROFUNDIR SOBRE EL TREBALL  QUE REALITZAREM DE GAUDÍ.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dirty="0" smtClean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SEGONTRIMESTRE: 24 DE MARÇ DIA DE GRANJA A REUS, ON FAREM ACTIVITATS DE GRANJA, HORT, EDUCACIÓ VIAL…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TERCER TRIMESTRE : 8 i 9 DE MAIG 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COLÒNIES A POBLET.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DE COLÒNIES A POBLET. L’ESPLUGA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ELS DIES  8 I 9 DE MAIG ANIREM DE COLÒNIES A VILLA ENGRÀCIA A L’ESPLUGA DE FRANCOLÍ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OBJECTIUS: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AFAVORIR L’AUTONOMIA DELS NENS/ES.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GAUDIR I PASSAR-HO BÉ AMB ELS COMPANYS DE L’ESCOLA FENT ACTIVITATS DE LLEURE QUE NO SÓN LES HABITUALS.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PASSAR UNA NIT FORA DE CASA AMB TRANQUIL·LITAT I ALEGRIA.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REALITZAR ACTIVITATS EDUCATIVES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PRESENTACIÓ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7" cy="3810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Aft>
                <a:spcPct val="0"/>
              </a:spcAft>
              <a:buFontTx/>
              <a:buNone/>
              <a:defRPr/>
            </a:pPr>
            <a:endParaRPr lang="es-ES_tradnl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2n A : MONTSE BARÓ</a:t>
            </a:r>
            <a:endParaRPr lang="es-ES_tradnl" sz="16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2n B: NÚRIA SUÁREZ-CORONAS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ANGLÈS : YESMINA ROS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MÚSICA: MARTA PALAU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RELIGIÓ: MªÀNGELS DÍAZ  i VALORS: MONTSE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BARÓ I VIVKY PALAU</a:t>
            </a:r>
            <a:endParaRPr lang="es-ES_tradnl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EDUCACIÓ ESPECIAL: VICKY PALAU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SUPORTS: LORENA GONZÁLEZ, INMA ÁLVAREZ I LAURA PONS.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EDUCACIÓ FÍSICA: ALAN FERNÁNDEZ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COMPETÈNCIES BÀSIQUES: ANNA VIDAL</a:t>
            </a:r>
            <a:endParaRPr lang="es-ES_tradnl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83612" cy="1447800"/>
          </a:xfrm>
        </p:spPr>
        <p:txBody>
          <a:bodyPr/>
          <a:lstStyle/>
          <a:p>
            <a:pPr algn="ctr" eaLnBrk="1" hangingPunct="1"/>
            <a:r>
              <a:rPr lang="es-ES_tradnl" smtClean="0"/>
              <a:t>AUTORITZACIONS DE SORTIDES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2819400"/>
            <a:ext cx="8367712" cy="345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 ES DÓNA LA INFORMACIÓ I AUTORITZACIÓ DE SORTIDES: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LLEGIR BÉ LA INFORMACIÓ.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OMPLIR TOTES LES DADES DE L’AUTORITZACIÓ I SIGNAR-LA.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RETALLAR PER LA LÍNIA DE PUNTS.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 NO VAGIN A UNA SORTIDA CAL PORTAR EL PAPER MARCANT L’OPCIÓ “NO AUTORITZO”.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RESPECTAR ELS TERMINIS DE PAGAMENT.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ALUMNES MALALTS TENEN 3 DIES MÉS DE TERMINI.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 RETORNARAN ELS DINERS AMB JUSTIFICANT MÈDIC. TOT MENYS L’AUTOCAR I PAGA I SENYAL SI N’HI HA.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s-ES_tradnl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s-ES_tradnl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83612" cy="1447800"/>
          </a:xfrm>
        </p:spPr>
        <p:txBody>
          <a:bodyPr/>
          <a:lstStyle/>
          <a:p>
            <a:pPr algn="ctr" eaLnBrk="1" hangingPunct="1"/>
            <a:r>
              <a:rPr lang="es-ES_tradnl" smtClean="0"/>
              <a:t>PAGAMENTS DE SORTIDES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2819400"/>
            <a:ext cx="8367712" cy="345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 TARGETA O EFECTIU A L’ESCOLA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HORARI: DILLUNS I DIMECRES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 L’AUTORITZACIÓ EL DIA DE PAGAMENT PER PODER-LA SEGELLAR.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TRANSFERÈNCIA BANCÀRIA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ENTREGAR A LA TUTORA EL JUSTIFICANT DE PAGAMENT AMB EL NOM, COGNOMS I CLASSE DEL NEN/A I L’AUTORITZACIÓ.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s-ES_tradnl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s-ES_tradnl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L’AGENDA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SERVEIX PER TENIR COMUNICACIÓ ENTRE ESCOLA-FAMÍLIA.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S’HA DE PORTAR CADA DIA A LA MOTXILLA.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 HI HA UNA NOTA, S’HA DE DEIXAR OBERTA.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SIGNAR LES NOTES CONFORME S’HAN LLEGIT.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ELS NENS HI FAN EL TEMPS CADA DIA PER HABITUAR-SE A LA UTILITZACIÓ D’AQUESTA I TAMBÉ HI APUNTARAN ELS DEURES.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AQUEST CURS PODEU JUSTIFICAR LES FALTES D’ASSISTÈNCIA A L’AGENDA.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ES_tradnl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MENJADOR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POSAR EL TIQUET AMB UN CLIP A L’AGENDA I SEMPRE AL MATEIX LLOC.</a:t>
            </a:r>
          </a:p>
          <a:p>
            <a:pPr eaLnBrk="1" hangingPunct="1">
              <a:defRPr/>
            </a:pPr>
            <a:r>
              <a:rPr lang="es-ES_tradnl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NOTES PEL MENJADOR AMB UN PAPER A PART.</a:t>
            </a:r>
          </a:p>
          <a:p>
            <a:pPr eaLnBrk="1" hangingPunct="1">
              <a:defRPr/>
            </a:pPr>
            <a:r>
              <a:rPr lang="es-ES_tradnl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EXPLICAR ALS NENS QUE ES QUEDEN A DINAR.</a:t>
            </a:r>
          </a:p>
          <a:p>
            <a:pPr eaLnBrk="1" hangingPunct="1">
              <a:defRPr/>
            </a:pPr>
            <a:r>
              <a:rPr lang="es-ES_tradnl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AVISAR A LA TUTORA SEMPRE QUE HI HAGI ALGUN CANVI. </a:t>
            </a:r>
          </a:p>
          <a:p>
            <a:pPr lvl="2" eaLnBrk="1" hangingPunct="1">
              <a:buFontTx/>
              <a:buNone/>
              <a:defRPr/>
            </a:pPr>
            <a:endParaRPr lang="es-ES_tradnl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Tx/>
              <a:buNone/>
              <a:defRPr/>
            </a:pPr>
            <a:endParaRPr lang="es-ES_tradnl" sz="1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_tradnl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ESMORZARS SALUDABLES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3011488"/>
            <a:ext cx="7716837" cy="3084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DILLUNS: FRUITA, DIMARTS: ENTREPÀ, DIMECRES: LÀCTICS, DIJOUS: GALETES I DIVENDRES: LLIURE.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 L’ESMORZAR AMB UNA CARMANYOLA, TOVALLÓ I DINS D’UNA BOSSETA DE ROBA. (TOT MARCAT)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PORTAR CULLERA O FORQUILLA QUAN L’ÀPAT HO REQUEREIX.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QUANTITAT RAONABLE.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ANIVERSARIS: NO ÉS OBLIGATORI, PERÒ SI HO VOLEU CELEBRAR ACONSELLEM PORTAR COCA I SUCS (AVISAR TUTORA AMB TEMPS). NO PORTAR LLAMINADURES. LES INVITACIONS ES DONEN FORA DE L’ESCOLA.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_tradnl" sz="1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1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INFORMES I ENTREVISTES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TRES INFORMES: UN CADA TRIMESTRE, EL SEGON TRIMESTRE NOMÉS HI APAREIXERÀ LA NOTA NUMÉRICA JA QUE ES COMPLEMENTRÀ AMB LES ENTREVISTES.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ENTREVISTES DE SEGUIMENT AL SEGON TRIMESTRE O QUAN LA TUTORA HO VEGI OPORTÚ.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PODEU DEMANAR ENTREVISTA AMB LA TUTORA SEMPRE QUE HO NECESSITEU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s-ES_trad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SIGNAR ACORDS I LLIURAR CÒPIA A LA FAMÍLIA.</a:t>
            </a: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 ÀLBUMS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 FARÀ UN ÀLBUM A FINAL DE CURS AMB LES FITXES D’AMPLIACIÓ I UN ALTRE AMB ELS TREBALLS DE PLÀSTICA.</a:t>
            </a:r>
          </a:p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/>
              <a:t>MATERIAL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1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 BATA DE PINTURA LA PORTARAN A CASA PER RENTAR UN COP AL TRIMESTRE.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TOT EL MATERIAL HA D’ANAR MARCAT AMB NOM I COGNOMS.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TOVALLOLA, BATES I JAQUETES AMB VETES PROU LLARGUES PER PODER PENJAR.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MARQUEU MOLT BÉ LES JAQUETES DE XANDALL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 ELS DINERS QUE HEU PAGAT ES COBREIXEN TOTES LES DESPESES DE MATERIAL FUNGIBLE, COLORS, LLAPIS, MATERIAL PLÀSTICA, FOLIS, FOTOCÒPIES…..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763000" cy="1447800"/>
          </a:xfrm>
        </p:spPr>
        <p:txBody>
          <a:bodyPr/>
          <a:lstStyle/>
          <a:p>
            <a:pPr algn="ctr" eaLnBrk="1" hangingPunct="1"/>
            <a:r>
              <a:rPr lang="es-ES_tradnl" smtClean="0"/>
              <a:t>JUSTIFICANTS I ABSÈNCIES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TAMBÉ ES PODEN JUSTIFICAR LES ABSÈNCIES AMB EL PAPER QUE US HEM FET ARRIBAR.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PORTAR ELS NENS/ES MALATS A L’ESCOLA.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FEBRE: 24 HORES SENSE FEBRE PER TORNAR A L’ESCOLA.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POLLS: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AVISAR A L’ESCOLA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FER TRACTAMENT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TORNAR A L’ESCOLA FINS QUE NO ESTIGUIN NETS.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s-ES_tradnl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s-ES_tradnl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763000" cy="1447800"/>
          </a:xfrm>
        </p:spPr>
        <p:txBody>
          <a:bodyPr/>
          <a:lstStyle/>
          <a:p>
            <a:pPr algn="ctr" eaLnBrk="1" hangingPunct="1"/>
            <a:r>
              <a:rPr lang="es-ES_tradnl" smtClean="0"/>
              <a:t>COSES PUNTUALS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SERVEIS DEL CENTRE: LOGOPEDA I PSICÒLEG.</a:t>
            </a:r>
            <a:endParaRPr lang="es-ES_tradnl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SERVEIS EXTERNS: CDIAP I EAP.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AVISAR DELS CANVIS DE TELÈFON I ADRECES.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 HEM DE DONAR ALGUN MEDICAMENT RECORDEU PORTAR L’AUTORITZACIÓ.(AL BLOG DE L’ESCOLA).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 CAS DE SEPARACIÓ CAL PORTAR LA SENTÈNCIA JUDICIAL, I COM A MESTRES, ENS REGIM PEL QUE DIU EL JUTGE.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 TREBALLEM?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CONTINUEM CONSTRUÏNT EL SEU APRENENTATGE A PARTIR DEL NIVELL DE CADA NEN/A.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ENS CENTREM INDIVIDULAMENT EN CADA ALUMNE.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AQUEST CURS S’HA DE CONSOLIDAR EL PROCÉS DE LECTO-ESCRIPTURA.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PARTIM DELS CONEIXEMENTS PREVIS DEL NOSTRE ALUMNAT I RELACIONEM EL QUE SABEN AMB EL QUE ESTAN APRENENT.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RESPECTEM ELS DIFERENTS NIVELLS I RITMES D’APRENENTAGE.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COMPARTIM LA TASCA EDUCATIVA AMB LA FAMÍLIA.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_tradnl" sz="1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6"/>
          <p:cNvSpPr txBox="1">
            <a:spLocks noChangeArrowheads="1"/>
          </p:cNvSpPr>
          <p:nvPr/>
        </p:nvSpPr>
        <p:spPr bwMode="auto">
          <a:xfrm>
            <a:off x="914400" y="1500174"/>
            <a:ext cx="7772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000" dirty="0">
                <a:solidFill>
                  <a:schemeClr val="bg1"/>
                </a:solidFill>
                <a:latin typeface="Comic Sans MS" pitchFamily="-84" charset="0"/>
              </a:rPr>
              <a:t>RECORDEU QUE EN AQUEST CURS POTENCIAREM SOBRETOT LA </a:t>
            </a:r>
            <a:r>
              <a:rPr lang="es-ES_tradnl" sz="4000" dirty="0" smtClean="0">
                <a:solidFill>
                  <a:schemeClr val="bg1"/>
                </a:solidFill>
                <a:latin typeface="Comic Sans MS" pitchFamily="-84" charset="0"/>
              </a:rPr>
              <a:t>COMPRENSIÓ LECTORA COM A PUNT DE PARTIDA PER A TOTES LES ALTRES MATÈRIES.</a:t>
            </a:r>
            <a:endParaRPr lang="es-ES_tradnl" sz="4000" dirty="0">
              <a:solidFill>
                <a:schemeClr val="bg1"/>
              </a:solidFill>
              <a:latin typeface="Comic Sans MS" pitchFamily="-84" charset="0"/>
            </a:endParaRPr>
          </a:p>
          <a:p>
            <a:endParaRPr lang="es-ES_tradn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6"/>
          <p:cNvSpPr txBox="1">
            <a:spLocks noChangeArrowheads="1"/>
          </p:cNvSpPr>
          <p:nvPr/>
        </p:nvSpPr>
        <p:spPr bwMode="auto">
          <a:xfrm>
            <a:off x="914400" y="1600200"/>
            <a:ext cx="77724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NO SERÀ FÀCIL…</a:t>
            </a:r>
          </a:p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PERÒ TENIM UN SECRET…</a:t>
            </a:r>
          </a:p>
          <a:p>
            <a:endParaRPr lang="es-ES_tradn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6"/>
          <p:cNvSpPr txBox="1">
            <a:spLocks noChangeArrowheads="1"/>
          </p:cNvSpPr>
          <p:nvPr/>
        </p:nvSpPr>
        <p:spPr bwMode="auto">
          <a:xfrm>
            <a:off x="914400" y="1600200"/>
            <a:ext cx="7772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ESTEM SEGURES QUE JUNTS HO ACONSEGUIREM!</a:t>
            </a:r>
          </a:p>
          <a:p>
            <a:pPr algn="ctr">
              <a:lnSpc>
                <a:spcPct val="150000"/>
              </a:lnSpc>
            </a:pPr>
            <a:endParaRPr lang="es-ES_tradnl" sz="4000">
              <a:solidFill>
                <a:schemeClr val="bg1"/>
              </a:solidFill>
              <a:latin typeface="Comic Sans MS" pitchFamily="-8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VOSALTRES SOU UNA PART IMPORTANT!</a:t>
            </a:r>
          </a:p>
          <a:p>
            <a:endParaRPr lang="es-ES_tradn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/>
          <p:cNvSpPr txBox="1">
            <a:spLocks noChangeArrowheads="1"/>
          </p:cNvSpPr>
          <p:nvPr/>
        </p:nvSpPr>
        <p:spPr bwMode="auto">
          <a:xfrm>
            <a:off x="914400" y="1600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TOTS ELS VOSTRES FILLS I FILLES SÓN FANTÀSTICS</a:t>
            </a:r>
          </a:p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NOMÉS CAL QUE HI CONFIEM I ELS AJUDEM</a:t>
            </a:r>
          </a:p>
          <a:p>
            <a:endParaRPr lang="es-ES_tradn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/>
          <p:cNvSpPr txBox="1">
            <a:spLocks noChangeArrowheads="1"/>
          </p:cNvSpPr>
          <p:nvPr/>
        </p:nvSpPr>
        <p:spPr bwMode="auto">
          <a:xfrm>
            <a:off x="755650" y="1773238"/>
            <a:ext cx="793115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>
                <a:solidFill>
                  <a:schemeClr val="bg1"/>
                </a:solidFill>
                <a:latin typeface="Comic Sans MS" pitchFamily="-84" charset="0"/>
              </a:rPr>
              <a:t>AIXÍ CADA VEGADA QUE ELLS VOLIN, SOMNIÏN, VISQUIN, CANTIN I PENSIN….</a:t>
            </a:r>
          </a:p>
          <a:p>
            <a:pPr algn="ctr">
              <a:lnSpc>
                <a:spcPct val="150000"/>
              </a:lnSpc>
            </a:pPr>
            <a:r>
              <a:rPr lang="es-ES_tradnl" sz="2800">
                <a:solidFill>
                  <a:schemeClr val="bg1"/>
                </a:solidFill>
                <a:latin typeface="Comic Sans MS" pitchFamily="-84" charset="0"/>
              </a:rPr>
              <a:t>ESTARÀ EN ELLS LA LLAVOR DEL CAMÍ ENSENYAT I APRÈS!!!</a:t>
            </a:r>
          </a:p>
          <a:p>
            <a:pPr algn="ctr">
              <a:lnSpc>
                <a:spcPct val="150000"/>
              </a:lnSpc>
            </a:pPr>
            <a:endParaRPr lang="es-ES_tradnl" sz="3200">
              <a:solidFill>
                <a:schemeClr val="bg1"/>
              </a:solidFill>
              <a:latin typeface="Comic Sans MS" pitchFamily="-84" charset="0"/>
            </a:endParaRPr>
          </a:p>
          <a:p>
            <a:pPr algn="ctr">
              <a:lnSpc>
                <a:spcPct val="150000"/>
              </a:lnSpc>
            </a:pPr>
            <a:endParaRPr lang="es-ES_tradnl" sz="4000">
              <a:solidFill>
                <a:schemeClr val="bg1"/>
              </a:solidFill>
              <a:latin typeface="Comic Sans MS" pitchFamily="-8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omic Sans MS" pitchFamily="-84" charset="0"/>
              </a:rPr>
              <a:t>MOLTES GRÀCIES!</a:t>
            </a:r>
          </a:p>
          <a:p>
            <a:endParaRPr lang="es-ES_tradn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smtClean="0"/>
              <a:t>ASSIGNATURES QUE TREBALLAREM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MATEMÀTIQUES			RELIGIÓ</a:t>
            </a:r>
          </a:p>
          <a:p>
            <a:pPr eaLnBrk="1" hangingPunct="1"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CATALÀ				VALORS</a:t>
            </a:r>
          </a:p>
          <a:p>
            <a:pPr eaLnBrk="1" hangingPunct="1"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CASTELLÀ				EDUCACIÓ FÍSICA</a:t>
            </a:r>
          </a:p>
          <a:p>
            <a:pPr eaLnBrk="1" hangingPunct="1"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					PLÀSTICA		</a:t>
            </a:r>
          </a:p>
          <a:p>
            <a:pPr eaLnBrk="1" hangingPunct="1"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MÚSICA				COMPETÈNCIES</a:t>
            </a:r>
          </a:p>
          <a:p>
            <a:pPr eaLnBrk="1" hangingPunct="1"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ANGLÈS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LLENGUA CATALANA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TREBALL DE LA LLETRA LLIGADA I LA LECTURA DE DIFERENTS TIPUS DE LLETRES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TREBALL DE NORMES ORTOGRÀFIQUES BÀSIQUES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COMPETÈNCIES BÀSIQUES: COMUNICAR-SE ORALMENT I PER ESCRIT FENT SERVIR EL PROPI COS I MOSTRANT UN DOMINI DE LA LLENGUA ORAL.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TREBALLEM DIFERENTS TIPUS DE TEXTOS A NIVELL ORAL I ESCRIT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LECTURA COMPRENSIVA DE FRASES I POSTERIORMENT DE PETITS TEXTOS I TREBALL DE LA VELOCITAT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ESCRIPTURA DE FRASES AMB COHERÈNCIA PER TAL D’ANAR ELABORANT PETITS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TEXTOS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MALETES VIATGERES.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LLEGINT EN FAMÍLIA.</a:t>
            </a: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MATEMÀTIQUES</a:t>
            </a:r>
            <a:br>
              <a:rPr lang="es-ES_tradnl" sz="4000" smtClean="0"/>
            </a:br>
            <a:endParaRPr lang="es-ES_tradnl" sz="400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2535238"/>
            <a:ext cx="7716838" cy="3387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12788" y="2873375"/>
            <a:ext cx="7716837" cy="338931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NUMERACIÓ FINS EL 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1000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SUMA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 I RESTA PORTANT-NE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INICI DE LA MULTIPLICACIÓ ( TAULES DEL 2, 5 I 10)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GEOMETRIA I PROBLEMES.</a:t>
            </a: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LES MATEMÀTIQUES APLICADES A L’EDUCACIÓ FÍSICA</a:t>
            </a: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COMPETÈNCIES BÀSIQUES:COMPENDRE, UTILITZAR I RECONÈIXER ELS NUMEROS I OPERACIONS BÀSIQUES EN SITUACIONS DE LA VIDA QUOTIDIANA.</a:t>
            </a: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ESCACS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.</a:t>
            </a: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r>
              <a:rPr lang="es-ES_trad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REPTES MATEMÀTICS.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342900" indent="-342900" defTabSz="914400">
              <a:spcAft>
                <a:spcPts val="2000"/>
              </a:spcAft>
              <a:buFontTx/>
              <a:buBlip>
                <a:blip r:embed="rId2"/>
              </a:buBlip>
              <a:defRPr/>
            </a:pP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MEDI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873375"/>
            <a:ext cx="7716837" cy="3389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OBJECTIUS: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OBSERVAR I EXPLORAR L’ENTORN IMMEDIAT AMB CURIOSITAT I RESPECTE.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CONÈIXER LES FESTES TRADICIONALS I LES ESTACIONS.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ADQUIRIR NOU VOCABULARI.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s-ES_tradnl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PROJECTE  EL BOSC.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s-ES_tradnl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s-ES_tradnl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eaLnBrk="1" hangingPunct="1"/>
            <a:r>
              <a:rPr lang="es-ES_tradnl" sz="4000" smtClean="0"/>
              <a:t> PLÀSTICA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2788" y="2873375"/>
            <a:ext cx="6907212" cy="3389313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QUÈ TREBALLEM?</a:t>
            </a:r>
          </a:p>
          <a:p>
            <a:pPr lvl="1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DIFERENTS TÈCNIQUES PLÀSTIQUES: PINTURA, COLLAGE, DIBUIX, MODELATGE…</a:t>
            </a:r>
          </a:p>
          <a:p>
            <a:pPr lvl="1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EXPERIMENTEM AMB MATERIALS DIVERSOS</a:t>
            </a:r>
          </a:p>
          <a:p>
            <a:pPr lvl="1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UTILITZEM CORRECTAMENT ELS ESTRIS: PINZELLS, PUNXONS, TISORES, ESPONGES…</a:t>
            </a:r>
          </a:p>
          <a:p>
            <a:pPr lvl="1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TOT LES TASQUES GIRARAN AL VOLTANT DE GAUDÍ</a:t>
            </a:r>
          </a:p>
          <a:p>
            <a:pPr eaLnBrk="1" hangingPunct="1">
              <a:buFontTx/>
              <a:buNone/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s-ES_tradnl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CASTELLÀ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TREBALL DE LA LLETRA LLIGADA I LA LECTURA DE DIFERENTS TIPUS DE LLETRES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TREBALL DE NORMES ORTOGRÀFIQUES BÀSIQUES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COMPETÈNCIES BÀSIQUES: COMUNICAR-SE ORALMENT I PER ESCRIT FENT SERVIR EL PROPI COS I MOSTRANT UN DOMINI DE LA LLENGUA ORAL.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TREBALLEM DIFERENTS TIPUS DE TEXTOS A NIVELL ORAL I ESCRIT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LECTURA COMPRENSIVA DE FRASES I POSTERIORMENT DE PETITS TEXTOS I TREBALL DE LA VELOCITAT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ESCRIPTURA DE FRASES AMB COHERÈNCIA PER TAL D’ANAR ELABORANT PETITS TEXTOS</a:t>
            </a:r>
          </a:p>
          <a:p>
            <a:pPr eaLnBrk="1" hangingPunct="1">
              <a:buFontTx/>
              <a:buNone/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2509</TotalTime>
  <Words>1566</Words>
  <Application>Microsoft Office PowerPoint</Application>
  <PresentationFormat>Presentación en pantalla (4:3)</PresentationFormat>
  <Paragraphs>235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Cielo</vt:lpstr>
      <vt:lpstr>BENVINGUTS I BENVINGUDES A LA REUNIÓ DE SEGON </vt:lpstr>
      <vt:lpstr>PRESENTACIÓ</vt:lpstr>
      <vt:lpstr>COM TREBALLEM?</vt:lpstr>
      <vt:lpstr>ASSIGNATURES QUE TREBALLAREM</vt:lpstr>
      <vt:lpstr>LLENGUA CATALANA</vt:lpstr>
      <vt:lpstr>MATEMÀTIQUES </vt:lpstr>
      <vt:lpstr>MEDI</vt:lpstr>
      <vt:lpstr> PLÀSTICA</vt:lpstr>
      <vt:lpstr>CASTELLÀ</vt:lpstr>
      <vt:lpstr>VALORS</vt:lpstr>
      <vt:lpstr> COMPETÈNCIES BÀSIQUES</vt:lpstr>
      <vt:lpstr> MOMENT DE LECTURA </vt:lpstr>
      <vt:lpstr>DEURES </vt:lpstr>
      <vt:lpstr>SEGUIMENT INDIVIDUAL DELS ALUMNES</vt:lpstr>
      <vt:lpstr>CRITERIS AVALUACIÓ</vt:lpstr>
      <vt:lpstr>NORMES DE TUTORIA</vt:lpstr>
      <vt:lpstr>INFORMACIONS DIVERSES </vt:lpstr>
      <vt:lpstr>SORTIDES</vt:lpstr>
      <vt:lpstr>DE COLÒNIES A POBLET. L’ESPLUGA</vt:lpstr>
      <vt:lpstr>AUTORITZACIONS DE SORTIDES</vt:lpstr>
      <vt:lpstr>PAGAMENTS DE SORTIDES</vt:lpstr>
      <vt:lpstr>L’AGENDA</vt:lpstr>
      <vt:lpstr>MENJADOR</vt:lpstr>
      <vt:lpstr>ESMORZARS SALUDABLES</vt:lpstr>
      <vt:lpstr>INFORMES I ENTREVISTES</vt:lpstr>
      <vt:lpstr> ÀLBUMS</vt:lpstr>
      <vt:lpstr>MATERIAL</vt:lpstr>
      <vt:lpstr>JUSTIFICANTS I ABSÈNCIES</vt:lpstr>
      <vt:lpstr>COSES PUNTUALS</vt:lpstr>
      <vt:lpstr>Diapositiva 30</vt:lpstr>
      <vt:lpstr>Diapositiva 31</vt:lpstr>
      <vt:lpstr>Diapositiva 32</vt:lpstr>
      <vt:lpstr>Diapositiva 33</vt:lpstr>
      <vt:lpstr>Diapositiva 34</vt:lpstr>
    </vt:vector>
  </TitlesOfParts>
  <Company>botifarres a peseta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 Ana Pallás Magraner</dc:creator>
  <cp:lastModifiedBy>prof</cp:lastModifiedBy>
  <cp:revision>118</cp:revision>
  <dcterms:created xsi:type="dcterms:W3CDTF">2015-09-07T17:32:00Z</dcterms:created>
  <dcterms:modified xsi:type="dcterms:W3CDTF">2016-09-19T14:14:15Z</dcterms:modified>
</cp:coreProperties>
</file>