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6858000" cy="9906000" type="A4"/>
  <p:notesSz cx="6797675" cy="9928225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19847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39694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5954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79387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099234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519081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938927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358774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3366FF"/>
    <a:srgbClr val="66CCFF"/>
    <a:srgbClr val="E15959"/>
    <a:srgbClr val="009900"/>
    <a:srgbClr val="996633"/>
    <a:srgbClr val="0099FF"/>
    <a:srgbClr val="C00000"/>
    <a:srgbClr val="33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-2760" y="-12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514027" y="3077978"/>
            <a:ext cx="5829947" cy="2122084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028052" y="5613303"/>
            <a:ext cx="4801896" cy="2530912"/>
          </a:xfrm>
        </p:spPr>
        <p:txBody>
          <a:bodyPr/>
          <a:lstStyle>
            <a:lvl1pPr marL="0" indent="0" algn="ctr">
              <a:buNone/>
              <a:defRPr/>
            </a:lvl1pPr>
            <a:lvl2pPr marL="419847" indent="0" algn="ctr">
              <a:buNone/>
              <a:defRPr/>
            </a:lvl2pPr>
            <a:lvl3pPr marL="839694" indent="0" algn="ctr">
              <a:buNone/>
              <a:defRPr/>
            </a:lvl3pPr>
            <a:lvl4pPr marL="1259540" indent="0" algn="ctr">
              <a:buNone/>
              <a:defRPr/>
            </a:lvl4pPr>
            <a:lvl5pPr marL="1679387" indent="0" algn="ctr">
              <a:buNone/>
              <a:defRPr/>
            </a:lvl5pPr>
            <a:lvl6pPr marL="2099234" indent="0" algn="ctr">
              <a:buNone/>
              <a:defRPr/>
            </a:lvl6pPr>
            <a:lvl7pPr marL="2519081" indent="0" algn="ctr">
              <a:buNone/>
              <a:defRPr/>
            </a:lvl7pPr>
            <a:lvl8pPr marL="2938927" indent="0" algn="ctr">
              <a:buNone/>
              <a:defRPr/>
            </a:lvl8pPr>
            <a:lvl9pPr marL="3358774" indent="0" algn="ctr">
              <a:buNone/>
              <a:defRPr/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47924-1220-41EF-A833-3CF47A38843A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1442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1746A-C17A-4AC8-B3E5-8FB603B62CDA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0996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4973238" y="395593"/>
            <a:ext cx="1542078" cy="8453042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342684" y="395593"/>
            <a:ext cx="4492328" cy="8453042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C1ADE-7990-409B-88DC-5D77C32F7EDE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4894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48649-A7FC-4079-9F80-5F1CD3B8CDB7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8169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41383" y="6366253"/>
            <a:ext cx="5829948" cy="1966199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541383" y="4198580"/>
            <a:ext cx="5829948" cy="2167673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EB2B1-A7E5-49C6-9D9F-BEAE86DA0559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7504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342684" y="2311792"/>
            <a:ext cx="3016484" cy="65368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3497393" y="2311792"/>
            <a:ext cx="3017923" cy="65368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DD7EE-9519-457D-A40E-3EE26364AEE5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813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684" y="397064"/>
            <a:ext cx="6172632" cy="1650020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342684" y="2217674"/>
            <a:ext cx="3030882" cy="92354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342684" y="3141214"/>
            <a:ext cx="3030882" cy="570742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3484434" y="2217674"/>
            <a:ext cx="3030882" cy="92354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3484434" y="3141214"/>
            <a:ext cx="3030882" cy="570742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5464D-E7D7-4713-9310-5490D6AF20F2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9017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0CCAF-02BB-49DF-8EA2-CD56507BD48B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7591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3B5FA-DA77-4857-9EAF-C72F033D70FD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0166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685" y="394123"/>
            <a:ext cx="2256243" cy="167943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2680999" y="394122"/>
            <a:ext cx="3834318" cy="845451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342685" y="2073554"/>
            <a:ext cx="2256243" cy="6775081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76A2C-5B01-49FE-9DDE-829C9183503C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3220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344819" y="6933907"/>
            <a:ext cx="4113648" cy="81912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344819" y="885305"/>
            <a:ext cx="4113648" cy="5942718"/>
          </a:xfrm>
        </p:spPr>
        <p:txBody>
          <a:bodyPr/>
          <a:lstStyle>
            <a:lvl1pPr marL="0" indent="0">
              <a:buNone/>
              <a:defRPr sz="2900"/>
            </a:lvl1pPr>
            <a:lvl2pPr marL="419847" indent="0">
              <a:buNone/>
              <a:defRPr sz="2600"/>
            </a:lvl2pPr>
            <a:lvl3pPr marL="839694" indent="0">
              <a:buNone/>
              <a:defRPr sz="2200"/>
            </a:lvl3pPr>
            <a:lvl4pPr marL="1259540" indent="0">
              <a:buNone/>
              <a:defRPr sz="1800"/>
            </a:lvl4pPr>
            <a:lvl5pPr marL="1679387" indent="0">
              <a:buNone/>
              <a:defRPr sz="1800"/>
            </a:lvl5pPr>
            <a:lvl6pPr marL="2099234" indent="0">
              <a:buNone/>
              <a:defRPr sz="1800"/>
            </a:lvl6pPr>
            <a:lvl7pPr marL="2519081" indent="0">
              <a:buNone/>
              <a:defRPr sz="1800"/>
            </a:lvl7pPr>
            <a:lvl8pPr marL="2938927" indent="0">
              <a:buNone/>
              <a:defRPr sz="1800"/>
            </a:lvl8pPr>
            <a:lvl9pPr marL="3358774" indent="0">
              <a:buNone/>
              <a:defRPr sz="1800"/>
            </a:lvl9pPr>
          </a:lstStyle>
          <a:p>
            <a:endParaRPr lang="es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344819" y="7753033"/>
            <a:ext cx="4113648" cy="1161779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24896-FEB9-4580-94F9-E74169BD228B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6062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684" y="395593"/>
            <a:ext cx="6172632" cy="165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684" y="2311792"/>
            <a:ext cx="6172632" cy="653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684" y="9020696"/>
            <a:ext cx="1601112" cy="6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>
            <a:lvl1pPr defTabSz="957776">
              <a:defRPr sz="1500"/>
            </a:lvl1pPr>
          </a:lstStyle>
          <a:p>
            <a:endParaRPr lang="ca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2635" y="9020696"/>
            <a:ext cx="2172731" cy="6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>
            <a:lvl1pPr algn="ctr" defTabSz="957776">
              <a:defRPr sz="1500"/>
            </a:lvl1pPr>
          </a:lstStyle>
          <a:p>
            <a:endParaRPr lang="ca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204" y="9020696"/>
            <a:ext cx="1601112" cy="6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>
            <a:lvl1pPr algn="r" defTabSz="957776">
              <a:defRPr sz="1500"/>
            </a:lvl1pPr>
          </a:lstStyle>
          <a:p>
            <a:fld id="{B3CE15AD-BA2E-4963-82A0-343F9092678C}" type="slidenum">
              <a:rPr lang="ca-ES"/>
              <a:pPr/>
              <a:t>‹#›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2pPr>
      <a:lvl3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3pPr>
      <a:lvl4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4pPr>
      <a:lvl5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5pPr>
      <a:lvl6pPr marL="419847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6pPr>
      <a:lvl7pPr marL="839694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7pPr>
      <a:lvl8pPr marL="1259540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8pPr>
      <a:lvl9pPr marL="1679387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8619" indent="-358619" algn="l" defTabSz="957776" rtl="0" fontAlgn="base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8466" indent="-298850" algn="l" defTabSz="957776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2pPr>
      <a:lvl3pPr marL="1198313" indent="-240538" algn="l" defTabSz="957776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676471" indent="-239079" algn="l" defTabSz="957776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56089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575935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2995782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415629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835476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1" name="Rectangle 107"/>
          <p:cNvSpPr>
            <a:spLocks noChangeArrowheads="1"/>
          </p:cNvSpPr>
          <p:nvPr/>
        </p:nvSpPr>
        <p:spPr bwMode="auto">
          <a:xfrm>
            <a:off x="194777" y="7947464"/>
            <a:ext cx="6411235" cy="1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969" tIns="41985" rIns="83969" bIns="41985" anchor="ctr"/>
          <a:lstStyle/>
          <a:p>
            <a:endParaRPr lang="es-ES" dirty="0"/>
          </a:p>
        </p:txBody>
      </p:sp>
      <p:pic>
        <p:nvPicPr>
          <p:cNvPr id="25" name="Picture 59" descr="Logo_Color_Centr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98" y="9390565"/>
            <a:ext cx="581699" cy="4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tg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4619" r="4256" b="5649"/>
          <a:stretch/>
        </p:blipFill>
        <p:spPr>
          <a:xfrm>
            <a:off x="4942932" y="9395013"/>
            <a:ext cx="272176" cy="411099"/>
          </a:xfrm>
          <a:prstGeom prst="rect">
            <a:avLst/>
          </a:prstGeom>
        </p:spPr>
      </p:pic>
      <p:pic>
        <p:nvPicPr>
          <p:cNvPr id="43" name="Imatg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48" y="9404784"/>
            <a:ext cx="549774" cy="4157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7597" y="7186707"/>
            <a:ext cx="6278991" cy="423344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/>
            <a:r>
              <a:rPr lang="ca-ES" sz="1100" dirty="0" smtClean="0">
                <a:solidFill>
                  <a:srgbClr val="000000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A càrrec de la </a:t>
            </a:r>
            <a:r>
              <a:rPr lang="ca-ES" sz="1100" b="1" dirty="0" smtClean="0">
                <a:solidFill>
                  <a:srgbClr val="000000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Companyia </a:t>
            </a:r>
            <a:r>
              <a:rPr lang="es-ES" sz="11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Patawa</a:t>
            </a:r>
            <a:endParaRPr lang="es-ES" sz="1100" b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r"/>
            <a:r>
              <a:rPr lang="ca-ES" sz="1100" b="1" dirty="0" smtClean="0">
                <a:solidFill>
                  <a:srgbClr val="FF0000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Entrada lliure</a:t>
            </a:r>
            <a:endParaRPr lang="ca-ES" sz="1100" b="1" dirty="0">
              <a:solidFill>
                <a:srgbClr val="FF0000"/>
              </a:solidFill>
              <a:latin typeface="Leelawadee" panose="020B0502040204020203" pitchFamily="34" charset="-34"/>
              <a:ea typeface="Times New Roman" pitchFamily="18" charset="0"/>
              <a:cs typeface="Leelawadee" panose="020B05020402040202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3727" y="4857940"/>
            <a:ext cx="6407654" cy="2415376"/>
          </a:xfrm>
          <a:prstGeom prst="rect">
            <a:avLst/>
          </a:prstGeom>
        </p:spPr>
        <p:txBody>
          <a:bodyPr wrap="square" lIns="83969" tIns="41985" rIns="83969" bIns="41985">
            <a:noAutofit/>
          </a:bodyPr>
          <a:lstStyle/>
          <a:p>
            <a:r>
              <a:rPr lang="ca-ES" sz="2200" b="1" dirty="0" smtClean="0">
                <a:solidFill>
                  <a:srgbClr val="9900FF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LES HISTÒRIES DE LA FRIEDEN</a:t>
            </a:r>
            <a:endParaRPr lang="es-ES" sz="2200" dirty="0" smtClean="0">
              <a:solidFill>
                <a:srgbClr val="9900FF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ca-ES" sz="1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La </a:t>
            </a:r>
            <a:r>
              <a:rPr lang="ca-ES" sz="180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Frieden</a:t>
            </a:r>
            <a:r>
              <a:rPr lang="ca-ES" sz="1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és un personatge màgic que viatja per tot el </a:t>
            </a:r>
            <a:r>
              <a:rPr lang="ca-ES" sz="180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mòn</a:t>
            </a:r>
            <a:r>
              <a:rPr lang="ca-ES" sz="1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amb el seu vestit de colors i el seu follet </a:t>
            </a:r>
            <a:r>
              <a:rPr lang="ca-ES" sz="180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Bonifacio</a:t>
            </a:r>
            <a:r>
              <a:rPr lang="ca-ES" sz="1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que viu en una casa de cartró. Ella, tot i que no ho sembla té més de 500 anys i ha visitat molts indrets de la terra i sap un munt d'històries. I, curiosament, sap històries que ajuden les persones a conviure en pau.</a:t>
            </a:r>
          </a:p>
          <a:p>
            <a:r>
              <a:rPr lang="ca-ES" sz="1800" dirty="0"/>
              <a:t> </a:t>
            </a:r>
          </a:p>
          <a:p>
            <a:r>
              <a:rPr lang="ca-ES" sz="1800" dirty="0"/>
              <a:t> </a:t>
            </a:r>
            <a:endParaRPr lang="ca-ES" sz="1800" dirty="0" smtClean="0"/>
          </a:p>
          <a:p>
            <a:endParaRPr lang="es-ES" sz="1800" dirty="0"/>
          </a:p>
          <a:p>
            <a:r>
              <a:rPr lang="es-ES" sz="1800" dirty="0"/>
              <a:t> </a:t>
            </a:r>
          </a:p>
          <a:p>
            <a:endParaRPr lang="ca-ES" sz="1800" dirty="0"/>
          </a:p>
        </p:txBody>
      </p:sp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591" y="9395013"/>
            <a:ext cx="1438424" cy="4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79226" y="369088"/>
            <a:ext cx="7582812" cy="70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968" tIns="41984" rIns="83968" bIns="41984">
            <a:spAutoFit/>
          </a:bodyPr>
          <a:lstStyle/>
          <a:p>
            <a:pPr>
              <a:lnSpc>
                <a:spcPct val="75000"/>
              </a:lnSpc>
            </a:pPr>
            <a:r>
              <a:rPr lang="ca-ES" sz="5200" dirty="0" smtClean="0">
                <a:ln w="38100">
                  <a:noFill/>
                </a:ln>
                <a:solidFill>
                  <a:srgbClr val="9900FF"/>
                </a:solidFill>
                <a:latin typeface="GothamUltra" pitchFamily="50" charset="0"/>
              </a:rPr>
              <a:t>Dissabtes</a:t>
            </a:r>
            <a:r>
              <a:rPr lang="ca-ES" sz="5200" dirty="0" smtClean="0">
                <a:ln w="38100">
                  <a:noFill/>
                </a:ln>
                <a:solidFill>
                  <a:srgbClr val="00B050"/>
                </a:solidFill>
                <a:latin typeface="GothamUltra" pitchFamily="50" charset="0"/>
              </a:rPr>
              <a:t> </a:t>
            </a:r>
            <a:r>
              <a:rPr lang="ca-ES" sz="5200" dirty="0" smtClean="0">
                <a:ln w="38100">
                  <a:noFill/>
                </a:ln>
                <a:solidFill>
                  <a:srgbClr val="92D050"/>
                </a:solidFill>
                <a:latin typeface="GothamUltra" pitchFamily="50" charset="0"/>
              </a:rPr>
              <a:t>Familiars</a:t>
            </a:r>
            <a:endParaRPr lang="ca-ES" sz="5200" dirty="0">
              <a:ln w="38100">
                <a:noFill/>
              </a:ln>
              <a:solidFill>
                <a:srgbClr val="92D050"/>
              </a:solidFill>
              <a:latin typeface="GothamUltra" pitchFamily="50" charset="0"/>
            </a:endParaRPr>
          </a:p>
        </p:txBody>
      </p:sp>
      <p:cxnSp>
        <p:nvCxnSpPr>
          <p:cNvPr id="19" name="Connector recte 18"/>
          <p:cNvCxnSpPr/>
          <p:nvPr/>
        </p:nvCxnSpPr>
        <p:spPr bwMode="auto">
          <a:xfrm>
            <a:off x="340857" y="7861194"/>
            <a:ext cx="638573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109"/>
          <p:cNvSpPr>
            <a:spLocks noChangeArrowheads="1"/>
          </p:cNvSpPr>
          <p:nvPr/>
        </p:nvSpPr>
        <p:spPr bwMode="auto">
          <a:xfrm>
            <a:off x="333130" y="7930339"/>
            <a:ext cx="6263342" cy="13003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9375" tIns="29688" rIns="59375" bIns="29688">
            <a:spAutoFit/>
          </a:bodyPr>
          <a:lstStyle/>
          <a:p>
            <a:r>
              <a:rPr lang="ca-ES" sz="3500" dirty="0">
                <a:solidFill>
                  <a:prstClr val="black"/>
                </a:solidFill>
                <a:latin typeface="GothamUltra" pitchFamily="50" charset="0"/>
                <a:ea typeface="Times New Roman" pitchFamily="18" charset="0"/>
                <a:cs typeface="Calibri" pitchFamily="34" charset="0"/>
              </a:rPr>
              <a:t>BIBLIOTECA CENTRAL</a:t>
            </a:r>
          </a:p>
          <a:p>
            <a:pPr>
              <a:lnSpc>
                <a:spcPct val="114000"/>
              </a:lnSpc>
            </a:pPr>
            <a:r>
              <a:rPr lang="ca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DISSABTE 20 DE GENER  </a:t>
            </a:r>
            <a:r>
              <a:rPr lang="ca-E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{ </a:t>
            </a:r>
            <a:r>
              <a:rPr lang="ca-E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12 </a:t>
            </a:r>
            <a:r>
              <a:rPr lang="ca-E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h }</a:t>
            </a:r>
            <a:r>
              <a:rPr lang="ca-ES" sz="1700" dirty="0">
                <a:solidFill>
                  <a:srgbClr val="FF0000"/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/>
            </a:r>
            <a:br>
              <a:rPr lang="ca-ES" sz="1700" dirty="0">
                <a:solidFill>
                  <a:srgbClr val="FF0000"/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</a:br>
            <a:r>
              <a:rPr lang="ca-ES" sz="1100" dirty="0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Mn. Andreu, 15 | 08940 Cornellà de Llobregat | Tel. 933 760 111 | b.cornella.c@diba.cat www.cornella.cat/biblioteques | facebook.com/</a:t>
            </a:r>
            <a:r>
              <a:rPr lang="ca-ES" sz="1100" dirty="0" err="1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xbcornella</a:t>
            </a:r>
            <a:r>
              <a:rPr lang="ca-ES" sz="1100" dirty="0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 | twitter.com/</a:t>
            </a:r>
            <a:r>
              <a:rPr lang="ca-ES" sz="1100" dirty="0" err="1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bibscornella</a:t>
            </a:r>
            <a:endParaRPr lang="ca-ES" sz="1100" dirty="0">
              <a:solidFill>
                <a:prstClr val="black"/>
              </a:solidFill>
              <a:latin typeface="Leelawadee" panose="020B0502040204020203" pitchFamily="34" charset="-34"/>
              <a:ea typeface="Times New Roman" pitchFamily="18" charset="0"/>
              <a:cs typeface="Leelawadee" panose="020B0502040204020203" pitchFamily="34" charset="-34"/>
            </a:endParaRPr>
          </a:p>
        </p:txBody>
      </p:sp>
      <p:cxnSp>
        <p:nvCxnSpPr>
          <p:cNvPr id="23" name="Connector recte 22"/>
          <p:cNvCxnSpPr/>
          <p:nvPr/>
        </p:nvCxnSpPr>
        <p:spPr bwMode="auto">
          <a:xfrm>
            <a:off x="205354" y="7151787"/>
            <a:ext cx="644011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or recte 23"/>
          <p:cNvCxnSpPr/>
          <p:nvPr/>
        </p:nvCxnSpPr>
        <p:spPr bwMode="auto">
          <a:xfrm flipV="1">
            <a:off x="194777" y="4687597"/>
            <a:ext cx="6531811" cy="142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or recte 19"/>
          <p:cNvCxnSpPr/>
          <p:nvPr/>
        </p:nvCxnSpPr>
        <p:spPr bwMode="auto">
          <a:xfrm>
            <a:off x="94992" y="1255343"/>
            <a:ext cx="655276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AutoShape 2" descr="Resultat d'imatges de CIA PATAWA FRIED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https://pbs.twimg.com/media/DOsTi-5XUAIltMq.jpg:lar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22" y="1271108"/>
            <a:ext cx="4556463" cy="341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/>
          <p:nvPr/>
        </p:nvSpPr>
        <p:spPr bwMode="auto">
          <a:xfrm>
            <a:off x="5031396" y="1306962"/>
            <a:ext cx="1567372" cy="1600760"/>
          </a:xfrm>
          <a:prstGeom prst="ellipse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114300" dir="7200000" algn="r" rotWithShape="0">
              <a:prstClr val="black">
                <a:alpha val="65000"/>
              </a:prstClr>
            </a:outerShdw>
          </a:effectLst>
          <a:extLst/>
        </p:spPr>
        <p:txBody>
          <a:bodyPr vert="horz" wrap="square" lIns="83969" tIns="41985" rIns="83969" bIns="41985" numCol="1" rtlCol="0" anchor="ctr" anchorCtr="0" compatLnSpc="1">
            <a:prstTxWarp prst="textNoShape">
              <a:avLst/>
            </a:prstTxWarp>
          </a:bodyPr>
          <a:lstStyle/>
          <a:p>
            <a:pPr algn="ctr" defTabSz="957776"/>
            <a:endParaRPr lang="ca-ES" sz="1800" dirty="0">
              <a:solidFill>
                <a:prstClr val="white"/>
              </a:solidFill>
              <a:latin typeface="GothamUltra" pitchFamily="50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31396" y="1423604"/>
            <a:ext cx="1549985" cy="1208174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 defTabSz="957776">
              <a:lnSpc>
                <a:spcPct val="50000"/>
              </a:lnSpc>
            </a:pPr>
            <a:endParaRPr lang="es-ES" sz="1800" dirty="0">
              <a:solidFill>
                <a:prstClr val="white"/>
              </a:solidFill>
              <a:latin typeface="GothamUltra" pitchFamily="50" charset="0"/>
              <a:cs typeface="Leelawadee" panose="020B0502040204020203" pitchFamily="34" charset="-34"/>
            </a:endParaRPr>
          </a:p>
          <a:p>
            <a:pPr algn="ctr" defTabSz="957776"/>
            <a:r>
              <a:rPr lang="es-ES" sz="3200" dirty="0" smtClean="0">
                <a:solidFill>
                  <a:prstClr val="white"/>
                </a:solidFill>
                <a:latin typeface="GothamUltra" pitchFamily="50" charset="0"/>
                <a:cs typeface="Leelawadee" panose="020B0502040204020203" pitchFamily="34" charset="-34"/>
              </a:rPr>
              <a:t>+ 4 </a:t>
            </a:r>
            <a:endParaRPr lang="es-ES" sz="3200" dirty="0">
              <a:solidFill>
                <a:prstClr val="white"/>
              </a:solidFill>
              <a:latin typeface="GothamUltra" pitchFamily="50" charset="0"/>
              <a:cs typeface="Leelawadee" panose="020B0502040204020203" pitchFamily="34" charset="-34"/>
            </a:endParaRPr>
          </a:p>
          <a:p>
            <a:pPr algn="ctr" defTabSz="957776"/>
            <a:r>
              <a:rPr lang="es-ES" sz="3200" dirty="0" err="1">
                <a:solidFill>
                  <a:prstClr val="white"/>
                </a:solidFill>
                <a:latin typeface="GothamUltra" pitchFamily="50" charset="0"/>
                <a:cs typeface="Leelawadee" panose="020B0502040204020203" pitchFamily="34" charset="-34"/>
              </a:rPr>
              <a:t>anys</a:t>
            </a:r>
            <a:endParaRPr lang="ca-ES" sz="3200" dirty="0">
              <a:solidFill>
                <a:prstClr val="white"/>
              </a:solidFill>
              <a:latin typeface="GothamUltra" pitchFamily="50" charset="0"/>
              <a:cs typeface="Leelawadee" panose="020B05020402040202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seny per defecte">
  <a:themeElements>
    <a:clrScheme name="Disseny per defec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seny per defec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seny per defec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</TotalTime>
  <Words>101</Words>
  <Application>Microsoft Office PowerPoint</Application>
  <PresentationFormat>Paper A4 (210 x 297 mm)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2" baseType="lpstr">
      <vt:lpstr>Disseny per defecte</vt:lpstr>
      <vt:lpstr>Presentació del PowerPoint</vt:lpstr>
    </vt:vector>
  </TitlesOfParts>
  <Company>Diputación de Barcelona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uibadmin</dc:creator>
  <cp:lastModifiedBy>uibadmin</cp:lastModifiedBy>
  <cp:revision>230</cp:revision>
  <cp:lastPrinted>2017-10-19T13:59:09Z</cp:lastPrinted>
  <dcterms:created xsi:type="dcterms:W3CDTF">2013-05-14T09:21:42Z</dcterms:created>
  <dcterms:modified xsi:type="dcterms:W3CDTF">2018-01-03T18:11:54Z</dcterms:modified>
</cp:coreProperties>
</file>