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9D38-A5A6-4A91-B4BA-4B2FE313F86C}" type="datetimeFigureOut">
              <a:rPr lang="ca-ES" smtClean="0"/>
              <a:t>11/05/2017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C7E7-2C90-4982-A88B-37C546358CB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1966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9D38-A5A6-4A91-B4BA-4B2FE313F86C}" type="datetimeFigureOut">
              <a:rPr lang="ca-ES" smtClean="0"/>
              <a:t>11/05/2017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C7E7-2C90-4982-A88B-37C546358CB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839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9D38-A5A6-4A91-B4BA-4B2FE313F86C}" type="datetimeFigureOut">
              <a:rPr lang="ca-ES" smtClean="0"/>
              <a:t>11/05/2017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C7E7-2C90-4982-A88B-37C546358CB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9148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9D38-A5A6-4A91-B4BA-4B2FE313F86C}" type="datetimeFigureOut">
              <a:rPr lang="ca-ES" smtClean="0"/>
              <a:t>11/05/2017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C7E7-2C90-4982-A88B-37C546358CB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7312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9D38-A5A6-4A91-B4BA-4B2FE313F86C}" type="datetimeFigureOut">
              <a:rPr lang="ca-ES" smtClean="0"/>
              <a:t>11/05/2017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C7E7-2C90-4982-A88B-37C546358CB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6615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9D38-A5A6-4A91-B4BA-4B2FE313F86C}" type="datetimeFigureOut">
              <a:rPr lang="ca-ES" smtClean="0"/>
              <a:t>11/05/2017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C7E7-2C90-4982-A88B-37C546358CB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3531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9D38-A5A6-4A91-B4BA-4B2FE313F86C}" type="datetimeFigureOut">
              <a:rPr lang="ca-ES" smtClean="0"/>
              <a:t>11/05/2017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C7E7-2C90-4982-A88B-37C546358CB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1044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9D38-A5A6-4A91-B4BA-4B2FE313F86C}" type="datetimeFigureOut">
              <a:rPr lang="ca-ES" smtClean="0"/>
              <a:t>11/05/2017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C7E7-2C90-4982-A88B-37C546358CB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309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9D38-A5A6-4A91-B4BA-4B2FE313F86C}" type="datetimeFigureOut">
              <a:rPr lang="ca-ES" smtClean="0"/>
              <a:t>11/05/2017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C7E7-2C90-4982-A88B-37C546358CB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3927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9D38-A5A6-4A91-B4BA-4B2FE313F86C}" type="datetimeFigureOut">
              <a:rPr lang="ca-ES" smtClean="0"/>
              <a:t>11/05/2017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C7E7-2C90-4982-A88B-37C546358CB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3518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9D38-A5A6-4A91-B4BA-4B2FE313F86C}" type="datetimeFigureOut">
              <a:rPr lang="ca-ES" smtClean="0"/>
              <a:t>11/05/2017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C7E7-2C90-4982-A88B-37C546358CB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1154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19D38-A5A6-4A91-B4BA-4B2FE313F86C}" type="datetimeFigureOut">
              <a:rPr lang="ca-ES" smtClean="0"/>
              <a:t>11/05/2017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AC7E7-2C90-4982-A88B-37C546358CB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4427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ca-ES" sz="9600" dirty="0" smtClean="0">
                <a:solidFill>
                  <a:schemeClr val="accent6">
                    <a:lumMod val="75000"/>
                  </a:schemeClr>
                </a:solidFill>
                <a:latin typeface="Dyslexie" panose="02000000000000000000" pitchFamily="2" charset="0"/>
              </a:rPr>
              <a:t/>
            </a:r>
            <a:br>
              <a:rPr lang="ca-ES" sz="9600" dirty="0" smtClean="0">
                <a:solidFill>
                  <a:schemeClr val="accent6">
                    <a:lumMod val="75000"/>
                  </a:schemeClr>
                </a:solidFill>
                <a:latin typeface="Dyslexie" panose="02000000000000000000" pitchFamily="2" charset="0"/>
              </a:rPr>
            </a:br>
            <a:r>
              <a:rPr lang="ca-ES" sz="9600" dirty="0" smtClean="0">
                <a:solidFill>
                  <a:srgbClr val="FFC000"/>
                </a:solidFill>
                <a:latin typeface="Dyslexie" panose="02000000000000000000" pitchFamily="2" charset="0"/>
              </a:rPr>
              <a:t>3r </a:t>
            </a:r>
            <a:br>
              <a:rPr lang="ca-ES" sz="9600" dirty="0" smtClean="0">
                <a:solidFill>
                  <a:srgbClr val="FFC000"/>
                </a:solidFill>
                <a:latin typeface="Dyslexie" panose="02000000000000000000" pitchFamily="2" charset="0"/>
              </a:rPr>
            </a:br>
            <a:r>
              <a:rPr lang="ca-ES" sz="9600" dirty="0" smtClean="0">
                <a:solidFill>
                  <a:srgbClr val="FFC000"/>
                </a:solidFill>
                <a:latin typeface="Dyslexie" panose="02000000000000000000" pitchFamily="2" charset="0"/>
              </a:rPr>
              <a:t>tercera </a:t>
            </a:r>
            <a:r>
              <a:rPr lang="ca-ES" sz="9600" dirty="0" smtClean="0">
                <a:solidFill>
                  <a:srgbClr val="FFC000"/>
                </a:solidFill>
                <a:latin typeface="Dyslexie" panose="02000000000000000000" pitchFamily="2" charset="0"/>
              </a:rPr>
              <a:t>columna</a:t>
            </a:r>
            <a:r>
              <a:rPr lang="ca-ES" sz="9600" dirty="0">
                <a:solidFill>
                  <a:schemeClr val="accent6">
                    <a:lumMod val="75000"/>
                  </a:schemeClr>
                </a:solidFill>
                <a:latin typeface="Dyslexie" panose="02000000000000000000" pitchFamily="2" charset="0"/>
              </a:rPr>
              <a:t/>
            </a:r>
            <a:br>
              <a:rPr lang="ca-ES" sz="9600" dirty="0">
                <a:solidFill>
                  <a:schemeClr val="accent6">
                    <a:lumMod val="75000"/>
                  </a:schemeClr>
                </a:solidFill>
                <a:latin typeface="Dyslexie" panose="02000000000000000000" pitchFamily="2" charset="0"/>
              </a:rPr>
            </a:br>
            <a:endParaRPr lang="ca-ES" dirty="0">
              <a:latin typeface="Dyslex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31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QUE</a:t>
            </a:r>
            <a:r>
              <a:rPr lang="ca-ES" sz="11000" b="0" i="0" u="none" strike="noStrike" baseline="0" dirty="0" smtClean="0">
                <a:latin typeface="Dyslexie" panose="02000000000000000000" pitchFamily="2" charset="0"/>
              </a:rPr>
              <a:t>D</a:t>
            </a:r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AR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04856" cy="1752600"/>
          </a:xfrm>
        </p:spPr>
        <p:txBody>
          <a:bodyPr>
            <a:normAutofit/>
          </a:bodyPr>
          <a:lstStyle/>
          <a:p>
            <a:pPr algn="l"/>
            <a:r>
              <a:rPr lang="es-ES" dirty="0" smtClean="0">
                <a:latin typeface="Dyslexie" panose="02000000000000000000" pitchFamily="2" charset="0"/>
              </a:rPr>
              <a:t>  QU </a:t>
            </a:r>
            <a:r>
              <a:rPr lang="es-ES" dirty="0" smtClean="0">
                <a:latin typeface="Dyslexie" panose="02000000000000000000" pitchFamily="2" charset="0"/>
              </a:rPr>
              <a:t>+ </a:t>
            </a:r>
            <a:r>
              <a:rPr lang="es-ES" dirty="0" smtClean="0">
                <a:latin typeface="Dyslexie" panose="02000000000000000000" pitchFamily="2" charset="0"/>
              </a:rPr>
              <a:t>E       </a:t>
            </a:r>
            <a:r>
              <a:rPr lang="es-ES" dirty="0" err="1" smtClean="0">
                <a:latin typeface="Dyslexie" panose="02000000000000000000" pitchFamily="2" charset="0"/>
              </a:rPr>
              <a:t>Infinitiu</a:t>
            </a:r>
            <a:r>
              <a:rPr lang="es-ES" dirty="0" smtClean="0">
                <a:latin typeface="Dyslexie" panose="02000000000000000000" pitchFamily="2" charset="0"/>
              </a:rPr>
              <a:t> </a:t>
            </a:r>
            <a:r>
              <a:rPr lang="es-ES" dirty="0">
                <a:latin typeface="Dyslexie" panose="02000000000000000000" pitchFamily="2" charset="0"/>
              </a:rPr>
              <a:t>-AR</a:t>
            </a:r>
          </a:p>
          <a:p>
            <a:pPr algn="l"/>
            <a:endParaRPr lang="es-ES" dirty="0" smtClean="0">
              <a:latin typeface="Dyslexie" panose="02000000000000000000" pitchFamily="2" charset="0"/>
            </a:endParaRPr>
          </a:p>
          <a:p>
            <a:r>
              <a:rPr lang="es-ES" dirty="0" smtClean="0">
                <a:latin typeface="Dyslexie" panose="02000000000000000000" pitchFamily="2" charset="0"/>
              </a:rPr>
              <a:t>                                  </a:t>
            </a:r>
            <a:endParaRPr lang="es-ES" dirty="0">
              <a:latin typeface="Dyslex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QUEIX</a:t>
            </a:r>
            <a:r>
              <a:rPr lang="ca-ES" sz="11000" b="0" i="0" u="none" strike="noStrike" baseline="0" dirty="0" smtClean="0">
                <a:latin typeface="Dyslexie" panose="02000000000000000000" pitchFamily="2" charset="0"/>
              </a:rPr>
              <a:t>AL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2264296" cy="2567136"/>
          </a:xfrm>
        </p:spPr>
        <p:txBody>
          <a:bodyPr>
            <a:normAutofit/>
          </a:bodyPr>
          <a:lstStyle/>
          <a:p>
            <a:pPr algn="l"/>
            <a:r>
              <a:rPr lang="es-ES" dirty="0" smtClean="0">
                <a:latin typeface="Dyslexie" panose="02000000000000000000" pitchFamily="2" charset="0"/>
              </a:rPr>
              <a:t>        QU + E</a:t>
            </a:r>
          </a:p>
          <a:p>
            <a:r>
              <a:rPr lang="es-ES" dirty="0" smtClean="0">
                <a:latin typeface="Dyslexie" panose="02000000000000000000" pitchFamily="2" charset="0"/>
              </a:rPr>
              <a:t>              </a:t>
            </a:r>
          </a:p>
          <a:p>
            <a:endParaRPr lang="es-ES" dirty="0">
              <a:latin typeface="Dyslexie" panose="02000000000000000000" pitchFamily="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635896" y="4030613"/>
            <a:ext cx="361669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tx1">
                    <a:tint val="75000"/>
                  </a:schemeClr>
                </a:solidFill>
              </a:rPr>
              <a:t>   </a:t>
            </a:r>
            <a:r>
              <a:rPr lang="es-ES" sz="3200" dirty="0" smtClean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Un </a:t>
            </a:r>
            <a:r>
              <a:rPr lang="es-ES" sz="3200" dirty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sol so… </a:t>
            </a:r>
            <a:endParaRPr lang="es-ES" sz="3200" dirty="0" smtClean="0">
              <a:solidFill>
                <a:schemeClr val="tx1">
                  <a:tint val="75000"/>
                </a:schemeClr>
              </a:solidFill>
              <a:latin typeface="Dyslexie" panose="02000000000000000000" pitchFamily="2" charset="0"/>
            </a:endParaRPr>
          </a:p>
          <a:p>
            <a:pPr algn="ctr"/>
            <a:r>
              <a:rPr lang="es-ES" sz="3200" dirty="0" smtClean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 </a:t>
            </a:r>
            <a:r>
              <a:rPr lang="es-ES" sz="3200" dirty="0" err="1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dues</a:t>
            </a:r>
            <a:r>
              <a:rPr lang="es-ES" sz="3200" dirty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 </a:t>
            </a:r>
            <a:r>
              <a:rPr lang="es-ES" sz="3200" dirty="0" err="1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lletres</a:t>
            </a:r>
            <a:endParaRPr lang="es-ES" sz="3200" dirty="0">
              <a:solidFill>
                <a:schemeClr val="tx1">
                  <a:tint val="75000"/>
                </a:schemeClr>
              </a:solidFill>
              <a:latin typeface="Dyslexie" panose="02000000000000000000" pitchFamily="2" charset="0"/>
            </a:endParaRPr>
          </a:p>
          <a:p>
            <a:pPr algn="ctr"/>
            <a:r>
              <a:rPr lang="es-ES" sz="3200" dirty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 </a:t>
            </a:r>
            <a:r>
              <a:rPr lang="es-ES" sz="3200" dirty="0" smtClean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I </a:t>
            </a:r>
            <a:r>
              <a:rPr lang="es-ES" sz="3200" dirty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+ X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655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QUI</a:t>
            </a:r>
            <a:r>
              <a:rPr lang="ca-ES" sz="11000" b="0" i="0" u="none" strike="noStrike" baseline="0" dirty="0" smtClean="0">
                <a:latin typeface="Dyslexie" panose="02000000000000000000" pitchFamily="2" charset="0"/>
              </a:rPr>
              <a:t>N</a:t>
            </a:r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ZE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5496" y="3886200"/>
            <a:ext cx="3776464" cy="2495128"/>
          </a:xfrm>
        </p:spPr>
        <p:txBody>
          <a:bodyPr>
            <a:normAutofit/>
          </a:bodyPr>
          <a:lstStyle/>
          <a:p>
            <a:r>
              <a:rPr lang="es-ES" dirty="0">
                <a:latin typeface="Dyslexie" panose="02000000000000000000" pitchFamily="2" charset="0"/>
              </a:rPr>
              <a:t>QU + </a:t>
            </a:r>
            <a:r>
              <a:rPr lang="es-ES" dirty="0" smtClean="0">
                <a:latin typeface="Dyslexie" panose="02000000000000000000" pitchFamily="2" charset="0"/>
              </a:rPr>
              <a:t>I</a:t>
            </a:r>
            <a:endParaRPr lang="es-ES" dirty="0">
              <a:latin typeface="Dyslexie" panose="02000000000000000000" pitchFamily="2" charset="0"/>
            </a:endParaRPr>
          </a:p>
          <a:p>
            <a:r>
              <a:rPr lang="es-ES" dirty="0" smtClean="0">
                <a:latin typeface="Dyslexie" panose="02000000000000000000" pitchFamily="2" charset="0"/>
              </a:rPr>
              <a:t>                                   </a:t>
            </a:r>
            <a:endParaRPr lang="es-ES" dirty="0">
              <a:latin typeface="Dyslexie" panose="02000000000000000000" pitchFamily="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707904" y="3803366"/>
            <a:ext cx="5688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Una </a:t>
            </a:r>
            <a:r>
              <a:rPr lang="es-ES" sz="3200" dirty="0" smtClean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de les </a:t>
            </a:r>
          </a:p>
          <a:p>
            <a:r>
              <a:rPr lang="es-ES" sz="3200" dirty="0" err="1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p</a:t>
            </a:r>
            <a:r>
              <a:rPr lang="es-ES" sz="3200" dirty="0" err="1" smtClean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oques</a:t>
            </a:r>
            <a:r>
              <a:rPr lang="es-ES" sz="3200" dirty="0" smtClean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 </a:t>
            </a:r>
            <a:r>
              <a:rPr lang="es-ES" sz="3200" dirty="0" err="1" smtClean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paraules</a:t>
            </a:r>
            <a:r>
              <a:rPr lang="es-ES" sz="3200" dirty="0" smtClean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 </a:t>
            </a:r>
            <a:r>
              <a:rPr lang="es-ES" sz="3200" dirty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que </a:t>
            </a:r>
            <a:r>
              <a:rPr lang="es-ES" sz="3200" dirty="0" smtClean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en </a:t>
            </a:r>
            <a:r>
              <a:rPr lang="es-ES" sz="3200" dirty="0" err="1" smtClean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català</a:t>
            </a:r>
            <a:r>
              <a:rPr lang="es-ES" sz="3200" dirty="0" smtClean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 </a:t>
            </a:r>
          </a:p>
          <a:p>
            <a:r>
              <a:rPr lang="es-ES" sz="3200" dirty="0" err="1" smtClean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s’escriu</a:t>
            </a:r>
            <a:r>
              <a:rPr lang="es-ES" sz="3200" dirty="0" smtClean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 </a:t>
            </a:r>
            <a:r>
              <a:rPr lang="es-ES" sz="3200" dirty="0" err="1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amb</a:t>
            </a:r>
            <a:r>
              <a:rPr lang="es-ES" sz="3200" dirty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 Z </a:t>
            </a:r>
          </a:p>
          <a:p>
            <a:endParaRPr lang="es-ES" sz="3200" dirty="0">
              <a:solidFill>
                <a:schemeClr val="tx1">
                  <a:tint val="75000"/>
                </a:schemeClr>
              </a:solidFill>
              <a:latin typeface="Dyslexie" panose="02000000000000000000" pitchFamily="2" charset="0"/>
            </a:endParaRPr>
          </a:p>
          <a:p>
            <a:endParaRPr lang="ca-ES" sz="3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ca-ES" sz="11000" b="0" i="0" u="none" strike="noStrike" baseline="0" dirty="0" smtClean="0">
                <a:latin typeface="Dyslexie" panose="02000000000000000000" pitchFamily="2" charset="0"/>
              </a:rPr>
              <a:t>RE</a:t>
            </a:r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VÉS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059832" y="4221088"/>
            <a:ext cx="3344416" cy="1752600"/>
          </a:xfrm>
        </p:spPr>
        <p:txBody>
          <a:bodyPr/>
          <a:lstStyle/>
          <a:p>
            <a:r>
              <a:rPr lang="es-ES" dirty="0">
                <a:latin typeface="Dyslexie" panose="02000000000000000000" pitchFamily="2" charset="0"/>
              </a:rPr>
              <a:t>Aguda acabada en </a:t>
            </a:r>
            <a:endParaRPr lang="es-ES" dirty="0" smtClean="0">
              <a:latin typeface="Dyslexie" panose="02000000000000000000" pitchFamily="2" charset="0"/>
            </a:endParaRPr>
          </a:p>
          <a:p>
            <a:r>
              <a:rPr lang="es-ES" dirty="0" smtClean="0">
                <a:latin typeface="Dyslexie" panose="02000000000000000000" pitchFamily="2" charset="0"/>
              </a:rPr>
              <a:t>É</a:t>
            </a:r>
            <a:endParaRPr lang="es-ES" dirty="0">
              <a:latin typeface="Dyslexie" panose="02000000000000000000" pitchFamily="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588224" y="4255928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- vocal</a:t>
            </a:r>
          </a:p>
          <a:p>
            <a:r>
              <a:rPr lang="es-ES" sz="2400" dirty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- </a:t>
            </a:r>
            <a:r>
              <a:rPr lang="es-ES" sz="2400" b="1" dirty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v + s</a:t>
            </a:r>
          </a:p>
          <a:p>
            <a:r>
              <a:rPr lang="es-ES" sz="2400" dirty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- en  </a:t>
            </a:r>
            <a:r>
              <a:rPr lang="es-ES" sz="2400" dirty="0" smtClean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-</a:t>
            </a:r>
            <a:r>
              <a:rPr lang="es-ES" sz="2400" dirty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in</a:t>
            </a:r>
          </a:p>
          <a:p>
            <a:endParaRPr lang="ca-ES" dirty="0"/>
          </a:p>
        </p:txBody>
      </p:sp>
      <p:sp>
        <p:nvSpPr>
          <p:cNvPr id="4" name="3 Abrir llave"/>
          <p:cNvSpPr/>
          <p:nvPr/>
        </p:nvSpPr>
        <p:spPr>
          <a:xfrm>
            <a:off x="6300192" y="4221088"/>
            <a:ext cx="407173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817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ca-ES" sz="11000" b="0" i="0" u="none" strike="noStrike" baseline="0" dirty="0" smtClean="0">
                <a:latin typeface="Dyslexie" panose="02000000000000000000" pitchFamily="2" charset="0"/>
              </a:rPr>
              <a:t>SE</a:t>
            </a:r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GUIR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76864" cy="1752600"/>
          </a:xfrm>
        </p:spPr>
        <p:txBody>
          <a:bodyPr/>
          <a:lstStyle/>
          <a:p>
            <a:r>
              <a:rPr lang="es-ES" dirty="0" smtClean="0">
                <a:latin typeface="Dyslexie" panose="02000000000000000000" pitchFamily="2" charset="0"/>
              </a:rPr>
              <a:t> GU </a:t>
            </a:r>
            <a:r>
              <a:rPr lang="es-ES" dirty="0" smtClean="0">
                <a:latin typeface="Dyslexie" panose="02000000000000000000" pitchFamily="2" charset="0"/>
              </a:rPr>
              <a:t>+ </a:t>
            </a:r>
            <a:r>
              <a:rPr lang="es-ES" dirty="0">
                <a:latin typeface="Dyslexie" panose="02000000000000000000" pitchFamily="2" charset="0"/>
              </a:rPr>
              <a:t>I  </a:t>
            </a:r>
            <a:r>
              <a:rPr lang="es-ES" dirty="0" smtClean="0">
                <a:latin typeface="Dyslexie" panose="02000000000000000000" pitchFamily="2" charset="0"/>
              </a:rPr>
              <a:t>  </a:t>
            </a:r>
            <a:r>
              <a:rPr lang="es-ES" dirty="0" smtClean="0">
                <a:latin typeface="Dyslexie" panose="02000000000000000000" pitchFamily="2" charset="0"/>
              </a:rPr>
              <a:t>  </a:t>
            </a:r>
          </a:p>
          <a:p>
            <a:r>
              <a:rPr lang="es-ES" dirty="0">
                <a:latin typeface="Dyslexie" panose="02000000000000000000" pitchFamily="2" charset="0"/>
              </a:rPr>
              <a:t> </a:t>
            </a:r>
            <a:r>
              <a:rPr lang="es-ES" dirty="0" smtClean="0">
                <a:latin typeface="Dyslexie" panose="02000000000000000000" pitchFamily="2" charset="0"/>
              </a:rPr>
              <a:t>   </a:t>
            </a:r>
          </a:p>
          <a:p>
            <a:r>
              <a:rPr lang="es-ES" dirty="0">
                <a:latin typeface="Dyslexie" panose="02000000000000000000" pitchFamily="2" charset="0"/>
              </a:rPr>
              <a:t> </a:t>
            </a:r>
            <a:r>
              <a:rPr lang="es-ES" dirty="0" smtClean="0">
                <a:latin typeface="Dyslexie" panose="02000000000000000000" pitchFamily="2" charset="0"/>
              </a:rPr>
              <a:t>       </a:t>
            </a:r>
            <a:r>
              <a:rPr lang="es-ES" dirty="0" err="1" smtClean="0">
                <a:latin typeface="Dyslexie" panose="02000000000000000000" pitchFamily="2" charset="0"/>
              </a:rPr>
              <a:t>Infinitiu</a:t>
            </a:r>
            <a:r>
              <a:rPr lang="es-ES" dirty="0" smtClean="0">
                <a:latin typeface="Dyslexie" panose="02000000000000000000" pitchFamily="2" charset="0"/>
              </a:rPr>
              <a:t> </a:t>
            </a:r>
            <a:r>
              <a:rPr lang="es-ES" dirty="0">
                <a:latin typeface="Dyslexie" panose="02000000000000000000" pitchFamily="2" charset="0"/>
              </a:rPr>
              <a:t>- IR</a:t>
            </a:r>
          </a:p>
          <a:p>
            <a:endParaRPr lang="es-ES" dirty="0" smtClean="0">
              <a:latin typeface="Dyslex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ca-ES" sz="11000" b="0" i="0" u="none" strike="noStrike" baseline="0" dirty="0" smtClean="0">
                <a:latin typeface="Dyslexie" panose="02000000000000000000" pitchFamily="2" charset="0"/>
              </a:rPr>
              <a:t>TRE</a:t>
            </a:r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B</a:t>
            </a:r>
            <a:r>
              <a:rPr lang="ca-ES" sz="11000" b="0" i="0" u="none" strike="noStrike" baseline="0" dirty="0" smtClean="0">
                <a:latin typeface="Dyslexie" panose="02000000000000000000" pitchFamily="2" charset="0"/>
              </a:rPr>
              <a:t>A</a:t>
            </a:r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LL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4932040" y="3933056"/>
            <a:ext cx="3888432" cy="2592288"/>
          </a:xfrm>
        </p:spPr>
        <p:txBody>
          <a:bodyPr>
            <a:normAutofit/>
          </a:bodyPr>
          <a:lstStyle/>
          <a:p>
            <a:r>
              <a:rPr lang="es-ES" dirty="0">
                <a:latin typeface="Dyslexie" panose="02000000000000000000" pitchFamily="2" charset="0"/>
              </a:rPr>
              <a:t>Un sol so… </a:t>
            </a:r>
          </a:p>
          <a:p>
            <a:r>
              <a:rPr lang="es-ES" dirty="0">
                <a:latin typeface="Dyslexie" panose="02000000000000000000" pitchFamily="2" charset="0"/>
              </a:rPr>
              <a:t> </a:t>
            </a:r>
            <a:r>
              <a:rPr lang="es-ES" dirty="0" err="1">
                <a:latin typeface="Dyslexie" panose="02000000000000000000" pitchFamily="2" charset="0"/>
              </a:rPr>
              <a:t>dues</a:t>
            </a:r>
            <a:r>
              <a:rPr lang="es-ES" dirty="0">
                <a:latin typeface="Dyslexie" panose="02000000000000000000" pitchFamily="2" charset="0"/>
              </a:rPr>
              <a:t> </a:t>
            </a:r>
            <a:r>
              <a:rPr lang="es-ES" dirty="0" err="1">
                <a:latin typeface="Dyslexie" panose="02000000000000000000" pitchFamily="2" charset="0"/>
              </a:rPr>
              <a:t>lletres</a:t>
            </a:r>
            <a:endParaRPr lang="es-ES" dirty="0">
              <a:latin typeface="Dyslexie" panose="02000000000000000000" pitchFamily="2" charset="0"/>
            </a:endParaRPr>
          </a:p>
          <a:p>
            <a:r>
              <a:rPr lang="es-ES" dirty="0">
                <a:latin typeface="Dyslexie" panose="02000000000000000000" pitchFamily="2" charset="0"/>
              </a:rPr>
              <a:t> I + X</a:t>
            </a:r>
          </a:p>
          <a:p>
            <a:endParaRPr lang="es-ES" dirty="0">
              <a:latin typeface="Dyslex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ca-ES" sz="11000" b="0" i="0" u="none" strike="noStrike" baseline="0" dirty="0" smtClean="0">
                <a:latin typeface="Dyslexie" panose="02000000000000000000" pitchFamily="2" charset="0"/>
              </a:rPr>
              <a:t>TRO</a:t>
            </a:r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BAR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4355976" y="3886200"/>
            <a:ext cx="3416424" cy="1752600"/>
          </a:xfrm>
        </p:spPr>
        <p:txBody>
          <a:bodyPr/>
          <a:lstStyle/>
          <a:p>
            <a:r>
              <a:rPr lang="es-ES" dirty="0" smtClean="0">
                <a:latin typeface="Dyslexie" panose="02000000000000000000" pitchFamily="2" charset="0"/>
              </a:rPr>
              <a:t>                                 </a:t>
            </a:r>
            <a:r>
              <a:rPr lang="es-ES" dirty="0" smtClean="0">
                <a:latin typeface="Dyslexie" panose="02000000000000000000" pitchFamily="2" charset="0"/>
              </a:rPr>
              <a:t>    </a:t>
            </a:r>
            <a:r>
              <a:rPr lang="es-ES" dirty="0" err="1" smtClean="0">
                <a:latin typeface="Dyslexie" panose="02000000000000000000" pitchFamily="2" charset="0"/>
              </a:rPr>
              <a:t>Infinitiu</a:t>
            </a:r>
            <a:r>
              <a:rPr lang="es-ES" dirty="0" smtClean="0">
                <a:latin typeface="Dyslexie" panose="02000000000000000000" pitchFamily="2" charset="0"/>
              </a:rPr>
              <a:t> </a:t>
            </a:r>
            <a:r>
              <a:rPr lang="es-ES" dirty="0">
                <a:latin typeface="Dyslexie" panose="02000000000000000000" pitchFamily="2" charset="0"/>
              </a:rPr>
              <a:t>-AR</a:t>
            </a:r>
          </a:p>
          <a:p>
            <a:endParaRPr lang="es-ES" dirty="0">
              <a:latin typeface="Dyslex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712968" cy="1470025"/>
          </a:xfrm>
        </p:spPr>
        <p:txBody>
          <a:bodyPr>
            <a:noAutofit/>
          </a:bodyPr>
          <a:lstStyle/>
          <a:p>
            <a:pPr marR="0" rtl="0"/>
            <a:r>
              <a:rPr lang="ca-ES" sz="88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V</a:t>
            </a:r>
            <a:r>
              <a:rPr lang="ca-ES" sz="8800" b="0" i="0" u="none" strike="noStrike" baseline="0" dirty="0" smtClean="0">
                <a:latin typeface="Dyslexie" panose="02000000000000000000" pitchFamily="2" charset="0"/>
              </a:rPr>
              <a:t>ACAN</a:t>
            </a:r>
            <a:r>
              <a:rPr lang="ca-ES" sz="88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CES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336704" cy="1752600"/>
          </a:xfrm>
        </p:spPr>
        <p:txBody>
          <a:bodyPr/>
          <a:lstStyle/>
          <a:p>
            <a:r>
              <a:rPr lang="es-ES" dirty="0" smtClean="0">
                <a:latin typeface="Dyslexie" panose="02000000000000000000" pitchFamily="2" charset="0"/>
              </a:rPr>
              <a:t>  </a:t>
            </a:r>
            <a:r>
              <a:rPr lang="es-ES" dirty="0" err="1" smtClean="0">
                <a:latin typeface="Dyslexie" panose="02000000000000000000" pitchFamily="2" charset="0"/>
              </a:rPr>
              <a:t>Plurals</a:t>
            </a:r>
            <a:r>
              <a:rPr lang="es-ES" dirty="0" smtClean="0">
                <a:latin typeface="Dyslexie" panose="02000000000000000000" pitchFamily="2" charset="0"/>
              </a:rPr>
              <a:t> </a:t>
            </a:r>
            <a:r>
              <a:rPr lang="es-ES" dirty="0" err="1" smtClean="0">
                <a:latin typeface="Dyslexie" panose="02000000000000000000" pitchFamily="2" charset="0"/>
              </a:rPr>
              <a:t>amb</a:t>
            </a:r>
            <a:r>
              <a:rPr lang="es-ES" dirty="0" smtClean="0">
                <a:latin typeface="Dyslexie" panose="02000000000000000000" pitchFamily="2" charset="0"/>
              </a:rPr>
              <a:t> - C + ES</a:t>
            </a:r>
            <a:endParaRPr lang="es-ES" dirty="0">
              <a:latin typeface="Dyslex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5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R="0" rtl="0"/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V</a:t>
            </a:r>
            <a:r>
              <a:rPr lang="ca-ES" sz="11000" b="0" i="0" u="none" strike="noStrike" baseline="0" dirty="0" smtClean="0">
                <a:latin typeface="Dyslexie" panose="02000000000000000000" pitchFamily="2" charset="0"/>
              </a:rPr>
              <a:t>A</a:t>
            </a:r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IG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>
                <a:latin typeface="Dyslexie" panose="02000000000000000000" pitchFamily="2" charset="0"/>
              </a:rPr>
              <a:t>               </a:t>
            </a:r>
            <a:r>
              <a:rPr lang="es-ES" dirty="0" smtClean="0">
                <a:latin typeface="Dyslexie" panose="02000000000000000000" pitchFamily="2" charset="0"/>
              </a:rPr>
              <a:t>Un </a:t>
            </a:r>
            <a:r>
              <a:rPr lang="es-ES" dirty="0">
                <a:latin typeface="Dyslexie" panose="02000000000000000000" pitchFamily="2" charset="0"/>
              </a:rPr>
              <a:t>sol so… </a:t>
            </a:r>
          </a:p>
          <a:p>
            <a:r>
              <a:rPr lang="es-ES" dirty="0">
                <a:latin typeface="Dyslexie" panose="02000000000000000000" pitchFamily="2" charset="0"/>
              </a:rPr>
              <a:t>        </a:t>
            </a:r>
            <a:r>
              <a:rPr lang="es-ES" dirty="0" smtClean="0">
                <a:latin typeface="Dyslexie" panose="02000000000000000000" pitchFamily="2" charset="0"/>
              </a:rPr>
              <a:t>        </a:t>
            </a:r>
            <a:r>
              <a:rPr lang="es-ES" dirty="0" err="1">
                <a:latin typeface="Dyslexie" panose="02000000000000000000" pitchFamily="2" charset="0"/>
              </a:rPr>
              <a:t>dues</a:t>
            </a:r>
            <a:r>
              <a:rPr lang="es-ES" dirty="0">
                <a:latin typeface="Dyslexie" panose="02000000000000000000" pitchFamily="2" charset="0"/>
              </a:rPr>
              <a:t> </a:t>
            </a:r>
            <a:r>
              <a:rPr lang="es-ES" dirty="0" err="1">
                <a:latin typeface="Dyslexie" panose="02000000000000000000" pitchFamily="2" charset="0"/>
              </a:rPr>
              <a:t>lletres</a:t>
            </a:r>
            <a:endParaRPr lang="es-ES" dirty="0">
              <a:latin typeface="Dyslexie" panose="02000000000000000000" pitchFamily="2" charset="0"/>
            </a:endParaRPr>
          </a:p>
          <a:p>
            <a:r>
              <a:rPr lang="es-ES" dirty="0">
                <a:latin typeface="Dyslexie" panose="02000000000000000000" pitchFamily="2" charset="0"/>
              </a:rPr>
              <a:t>      </a:t>
            </a:r>
            <a:r>
              <a:rPr lang="es-ES" dirty="0" smtClean="0">
                <a:latin typeface="Dyslexie" panose="02000000000000000000" pitchFamily="2" charset="0"/>
              </a:rPr>
              <a:t>          </a:t>
            </a:r>
            <a:r>
              <a:rPr lang="es-ES" dirty="0">
                <a:latin typeface="Dyslexie" panose="02000000000000000000" pitchFamily="2" charset="0"/>
              </a:rPr>
              <a:t>I + </a:t>
            </a:r>
            <a:r>
              <a:rPr lang="es-ES" dirty="0" smtClean="0">
                <a:latin typeface="Dyslexie" panose="02000000000000000000" pitchFamily="2" charset="0"/>
              </a:rPr>
              <a:t>G</a:t>
            </a:r>
            <a:endParaRPr lang="es-ES" dirty="0">
              <a:latin typeface="Dyslexie" panose="02000000000000000000" pitchFamily="2" charset="0"/>
            </a:endParaRPr>
          </a:p>
          <a:p>
            <a:endParaRPr lang="es-ES" dirty="0">
              <a:latin typeface="Dyslex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R="0" rtl="0"/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V</a:t>
            </a:r>
            <a:r>
              <a:rPr lang="ca-ES" sz="11000" b="0" i="0" u="none" strike="noStrike" baseline="0" dirty="0" smtClean="0">
                <a:latin typeface="Dyslexie" panose="02000000000000000000" pitchFamily="2" charset="0"/>
              </a:rPr>
              <a:t>E</a:t>
            </a:r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IG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539148" y="3886200"/>
            <a:ext cx="5561244" cy="2495128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Dyslexie" panose="02000000000000000000" pitchFamily="2" charset="0"/>
              </a:rPr>
              <a:t>          </a:t>
            </a:r>
            <a:r>
              <a:rPr lang="es-ES" dirty="0" smtClean="0">
                <a:latin typeface="Dyslexie" panose="02000000000000000000" pitchFamily="2" charset="0"/>
              </a:rPr>
              <a:t> </a:t>
            </a:r>
            <a:r>
              <a:rPr lang="es-ES" dirty="0" smtClean="0">
                <a:latin typeface="Dyslexie" panose="02000000000000000000" pitchFamily="2" charset="0"/>
              </a:rPr>
              <a:t>Un </a:t>
            </a:r>
            <a:r>
              <a:rPr lang="es-ES" dirty="0">
                <a:latin typeface="Dyslexie" panose="02000000000000000000" pitchFamily="2" charset="0"/>
              </a:rPr>
              <a:t>sol so… </a:t>
            </a:r>
          </a:p>
          <a:p>
            <a:r>
              <a:rPr lang="es-ES" dirty="0">
                <a:latin typeface="Dyslexie" panose="02000000000000000000" pitchFamily="2" charset="0"/>
              </a:rPr>
              <a:t>        </a:t>
            </a:r>
            <a:r>
              <a:rPr lang="es-ES" dirty="0" smtClean="0">
                <a:latin typeface="Dyslexie" panose="02000000000000000000" pitchFamily="2" charset="0"/>
              </a:rPr>
              <a:t> </a:t>
            </a:r>
            <a:r>
              <a:rPr lang="es-ES" dirty="0" err="1" smtClean="0">
                <a:latin typeface="Dyslexie" panose="02000000000000000000" pitchFamily="2" charset="0"/>
              </a:rPr>
              <a:t>dues</a:t>
            </a:r>
            <a:r>
              <a:rPr lang="es-ES" dirty="0" smtClean="0">
                <a:latin typeface="Dyslexie" panose="02000000000000000000" pitchFamily="2" charset="0"/>
              </a:rPr>
              <a:t> </a:t>
            </a:r>
            <a:r>
              <a:rPr lang="es-ES" dirty="0" err="1">
                <a:latin typeface="Dyslexie" panose="02000000000000000000" pitchFamily="2" charset="0"/>
              </a:rPr>
              <a:t>lletres</a:t>
            </a:r>
            <a:endParaRPr lang="es-ES" dirty="0">
              <a:latin typeface="Dyslexie" panose="02000000000000000000" pitchFamily="2" charset="0"/>
            </a:endParaRPr>
          </a:p>
          <a:p>
            <a:r>
              <a:rPr lang="es-ES" dirty="0">
                <a:latin typeface="Dyslexie" panose="02000000000000000000" pitchFamily="2" charset="0"/>
              </a:rPr>
              <a:t>        </a:t>
            </a:r>
            <a:r>
              <a:rPr lang="es-ES" dirty="0" smtClean="0">
                <a:latin typeface="Dyslexie" panose="02000000000000000000" pitchFamily="2" charset="0"/>
              </a:rPr>
              <a:t> </a:t>
            </a:r>
            <a:r>
              <a:rPr lang="es-ES" dirty="0" smtClean="0">
                <a:latin typeface="Dyslexie" panose="02000000000000000000" pitchFamily="2" charset="0"/>
              </a:rPr>
              <a:t>I </a:t>
            </a:r>
            <a:r>
              <a:rPr lang="es-ES" dirty="0">
                <a:latin typeface="Dyslexie" panose="02000000000000000000" pitchFamily="2" charset="0"/>
              </a:rPr>
              <a:t>+ </a:t>
            </a:r>
            <a:r>
              <a:rPr lang="es-ES" dirty="0" smtClean="0">
                <a:latin typeface="Dyslexie" panose="02000000000000000000" pitchFamily="2" charset="0"/>
              </a:rPr>
              <a:t>G</a:t>
            </a:r>
            <a:endParaRPr lang="es-ES" dirty="0">
              <a:latin typeface="Dyslexie" panose="02000000000000000000" pitchFamily="2" charset="0"/>
            </a:endParaRPr>
          </a:p>
          <a:p>
            <a:endParaRPr lang="es-ES" dirty="0">
              <a:latin typeface="Dyslexie" panose="02000000000000000000" pitchFamily="2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40" y="3573016"/>
            <a:ext cx="3588016" cy="247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0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>
            <a:normAutofit fontScale="90000"/>
          </a:bodyPr>
          <a:lstStyle/>
          <a:p>
            <a:pPr marR="0" rtl="0"/>
            <a:r>
              <a:rPr lang="ca-ES" sz="11000" b="0" i="0" u="none" strike="noStrike" baseline="0" dirty="0" smtClean="0">
                <a:latin typeface="Dyslexie" panose="02000000000000000000" pitchFamily="2" charset="0"/>
              </a:rPr>
              <a:t>PA</a:t>
            </a:r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SS</a:t>
            </a:r>
            <a:r>
              <a:rPr lang="ca-ES" sz="11000" dirty="0">
                <a:latin typeface="Dyslexie" panose="02000000000000000000" pitchFamily="2" charset="0"/>
              </a:rPr>
              <a:t>E</a:t>
            </a:r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IG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796136" y="3959130"/>
            <a:ext cx="2952328" cy="2134166"/>
          </a:xfrm>
        </p:spPr>
        <p:txBody>
          <a:bodyPr>
            <a:normAutofit lnSpcReduction="10000"/>
          </a:bodyPr>
          <a:lstStyle/>
          <a:p>
            <a:r>
              <a:rPr lang="es-ES" dirty="0">
                <a:latin typeface="Dyslexie" panose="02000000000000000000" pitchFamily="2" charset="0"/>
              </a:rPr>
              <a:t>Un sol so… </a:t>
            </a:r>
            <a:r>
              <a:rPr lang="es-ES" dirty="0" err="1">
                <a:latin typeface="Dyslexie" panose="02000000000000000000" pitchFamily="2" charset="0"/>
              </a:rPr>
              <a:t>dues</a:t>
            </a:r>
            <a:r>
              <a:rPr lang="es-ES" dirty="0">
                <a:latin typeface="Dyslexie" panose="02000000000000000000" pitchFamily="2" charset="0"/>
              </a:rPr>
              <a:t> </a:t>
            </a:r>
            <a:r>
              <a:rPr lang="es-ES" dirty="0" err="1">
                <a:latin typeface="Dyslexie" panose="02000000000000000000" pitchFamily="2" charset="0"/>
              </a:rPr>
              <a:t>lletres</a:t>
            </a:r>
            <a:endParaRPr lang="es-ES" dirty="0">
              <a:latin typeface="Dyslexie" panose="02000000000000000000" pitchFamily="2" charset="0"/>
            </a:endParaRPr>
          </a:p>
          <a:p>
            <a:r>
              <a:rPr lang="es-ES" dirty="0" smtClean="0">
                <a:latin typeface="Dyslexie" panose="02000000000000000000" pitchFamily="2" charset="0"/>
              </a:rPr>
              <a:t>I </a:t>
            </a:r>
            <a:r>
              <a:rPr lang="es-ES" dirty="0">
                <a:latin typeface="Dyslexie" panose="02000000000000000000" pitchFamily="2" charset="0"/>
              </a:rPr>
              <a:t>+ </a:t>
            </a:r>
            <a:r>
              <a:rPr lang="es-ES" dirty="0" smtClean="0">
                <a:latin typeface="Dyslexie" panose="02000000000000000000" pitchFamily="2" charset="0"/>
              </a:rPr>
              <a:t>G</a:t>
            </a:r>
            <a:endParaRPr lang="es-ES" dirty="0">
              <a:latin typeface="Dyslexie" panose="02000000000000000000" pitchFamily="2" charset="0"/>
            </a:endParaRPr>
          </a:p>
          <a:p>
            <a:endParaRPr lang="es-ES" dirty="0">
              <a:latin typeface="Dyslexie" panose="02000000000000000000" pitchFamily="2" charset="0"/>
            </a:endParaRPr>
          </a:p>
        </p:txBody>
      </p:sp>
      <p:pic>
        <p:nvPicPr>
          <p:cNvPr id="17410" name="Picture 2" descr="Resultado de imagen de PASSO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9"/>
          <a:stretch/>
        </p:blipFill>
        <p:spPr bwMode="auto">
          <a:xfrm flipH="1">
            <a:off x="1331640" y="404664"/>
            <a:ext cx="293070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39426" y="6035223"/>
            <a:ext cx="901309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Essa</a:t>
            </a:r>
            <a:r>
              <a:rPr lang="es-ES" sz="3200" dirty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 sorda entre </a:t>
            </a:r>
            <a:r>
              <a:rPr lang="es-ES" sz="3200" dirty="0" err="1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vocals</a:t>
            </a:r>
            <a:r>
              <a:rPr lang="es-ES" sz="3200" dirty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 –SS-</a:t>
            </a:r>
          </a:p>
          <a:p>
            <a:endParaRPr lang="ca-ES" sz="3200" dirty="0"/>
          </a:p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219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R="0" rtl="0"/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V</a:t>
            </a:r>
            <a:r>
              <a:rPr lang="ca-ES" sz="11000" b="0" i="0" u="none" strike="noStrike" baseline="0" dirty="0" smtClean="0">
                <a:latin typeface="Dyslexie" panose="02000000000000000000" pitchFamily="2" charset="0"/>
              </a:rPr>
              <a:t>EN</a:t>
            </a:r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T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4355976" y="3645024"/>
            <a:ext cx="4032448" cy="2520280"/>
          </a:xfrm>
        </p:spPr>
        <p:txBody>
          <a:bodyPr>
            <a:normAutofit/>
          </a:bodyPr>
          <a:lstStyle/>
          <a:p>
            <a:r>
              <a:rPr lang="es-ES" dirty="0" err="1">
                <a:latin typeface="Dyslexie" panose="02000000000000000000" pitchFamily="2" charset="0"/>
              </a:rPr>
              <a:t>Lletra</a:t>
            </a:r>
            <a:r>
              <a:rPr lang="es-ES" dirty="0">
                <a:latin typeface="Dyslexie" panose="02000000000000000000" pitchFamily="2" charset="0"/>
              </a:rPr>
              <a:t> que no </a:t>
            </a:r>
            <a:r>
              <a:rPr lang="es-ES" dirty="0" err="1">
                <a:latin typeface="Dyslexie" panose="02000000000000000000" pitchFamily="2" charset="0"/>
              </a:rPr>
              <a:t>sona</a:t>
            </a:r>
            <a:r>
              <a:rPr lang="es-ES" dirty="0">
                <a:latin typeface="Dyslexie" panose="02000000000000000000" pitchFamily="2" charset="0"/>
              </a:rPr>
              <a:t> </a:t>
            </a:r>
            <a:r>
              <a:rPr lang="es-ES" dirty="0" err="1" smtClean="0">
                <a:latin typeface="Dyslexie" panose="02000000000000000000" pitchFamily="2" charset="0"/>
              </a:rPr>
              <a:t>però</a:t>
            </a:r>
            <a:r>
              <a:rPr lang="es-ES" dirty="0" smtClean="0">
                <a:latin typeface="Dyslexie" panose="02000000000000000000" pitchFamily="2" charset="0"/>
              </a:rPr>
              <a:t> </a:t>
            </a:r>
          </a:p>
          <a:p>
            <a:r>
              <a:rPr lang="es-ES" dirty="0" smtClean="0">
                <a:latin typeface="Dyslexie" panose="02000000000000000000" pitchFamily="2" charset="0"/>
              </a:rPr>
              <a:t>hi </a:t>
            </a:r>
            <a:r>
              <a:rPr lang="es-ES" dirty="0" err="1">
                <a:latin typeface="Dyslexie" panose="02000000000000000000" pitchFamily="2" charset="0"/>
              </a:rPr>
              <a:t>és</a:t>
            </a:r>
            <a:r>
              <a:rPr lang="es-ES" dirty="0">
                <a:latin typeface="Dyslexie" panose="02000000000000000000" pitchFamily="2" charset="0"/>
              </a:rPr>
              <a:t>… T</a:t>
            </a:r>
          </a:p>
          <a:p>
            <a:endParaRPr lang="es-ES" dirty="0">
              <a:latin typeface="Dyslexie" panose="02000000000000000000" pitchFamily="2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27" b="19325"/>
          <a:stretch/>
        </p:blipFill>
        <p:spPr bwMode="auto">
          <a:xfrm>
            <a:off x="251520" y="3276093"/>
            <a:ext cx="2808312" cy="32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2051720" y="4005064"/>
            <a:ext cx="432048" cy="576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H="1">
            <a:off x="2483768" y="4005064"/>
            <a:ext cx="340965" cy="5829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2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R="0" rtl="0"/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V</a:t>
            </a:r>
            <a:r>
              <a:rPr lang="ca-ES" sz="11000" b="0" i="0" u="none" strike="noStrike" baseline="0" dirty="0" smtClean="0">
                <a:latin typeface="Dyslexie" panose="02000000000000000000" pitchFamily="2" charset="0"/>
              </a:rPr>
              <a:t>ER</a:t>
            </a:r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D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843808" y="3933056"/>
            <a:ext cx="5616624" cy="2088232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latin typeface="Dyslexie" panose="02000000000000000000" pitchFamily="2" charset="0"/>
              </a:rPr>
              <a:t>                  </a:t>
            </a:r>
            <a:r>
              <a:rPr lang="es-ES" dirty="0" err="1" smtClean="0">
                <a:latin typeface="Dyslexie" panose="02000000000000000000" pitchFamily="2" charset="0"/>
              </a:rPr>
              <a:t>Lletra</a:t>
            </a:r>
            <a:r>
              <a:rPr lang="es-ES" dirty="0" smtClean="0">
                <a:latin typeface="Dyslexie" panose="02000000000000000000" pitchFamily="2" charset="0"/>
              </a:rPr>
              <a:t> </a:t>
            </a:r>
            <a:r>
              <a:rPr lang="es-ES" dirty="0">
                <a:latin typeface="Dyslexie" panose="02000000000000000000" pitchFamily="2" charset="0"/>
              </a:rPr>
              <a:t>que no </a:t>
            </a:r>
            <a:r>
              <a:rPr lang="es-ES" dirty="0" err="1">
                <a:latin typeface="Dyslexie" panose="02000000000000000000" pitchFamily="2" charset="0"/>
              </a:rPr>
              <a:t>sona</a:t>
            </a:r>
            <a:r>
              <a:rPr lang="es-ES" dirty="0">
                <a:latin typeface="Dyslexie" panose="02000000000000000000" pitchFamily="2" charset="0"/>
              </a:rPr>
              <a:t> </a:t>
            </a:r>
            <a:endParaRPr lang="es-ES" dirty="0" smtClean="0">
              <a:latin typeface="Dyslexie" panose="02000000000000000000" pitchFamily="2" charset="0"/>
            </a:endParaRPr>
          </a:p>
          <a:p>
            <a:r>
              <a:rPr lang="es-ES" dirty="0">
                <a:latin typeface="Dyslexie" panose="02000000000000000000" pitchFamily="2" charset="0"/>
              </a:rPr>
              <a:t> </a:t>
            </a:r>
            <a:r>
              <a:rPr lang="es-ES" dirty="0" smtClean="0">
                <a:latin typeface="Dyslexie" panose="02000000000000000000" pitchFamily="2" charset="0"/>
              </a:rPr>
              <a:t>                     </a:t>
            </a:r>
            <a:r>
              <a:rPr lang="es-ES" dirty="0" err="1" smtClean="0">
                <a:latin typeface="Dyslexie" panose="02000000000000000000" pitchFamily="2" charset="0"/>
              </a:rPr>
              <a:t>però</a:t>
            </a:r>
            <a:r>
              <a:rPr lang="es-ES" dirty="0" smtClean="0">
                <a:latin typeface="Dyslexie" panose="02000000000000000000" pitchFamily="2" charset="0"/>
              </a:rPr>
              <a:t> </a:t>
            </a:r>
            <a:r>
              <a:rPr lang="es-ES" dirty="0">
                <a:latin typeface="Dyslexie" panose="02000000000000000000" pitchFamily="2" charset="0"/>
              </a:rPr>
              <a:t>hi </a:t>
            </a:r>
            <a:r>
              <a:rPr lang="es-ES" dirty="0" err="1">
                <a:latin typeface="Dyslexie" panose="02000000000000000000" pitchFamily="2" charset="0"/>
              </a:rPr>
              <a:t>és</a:t>
            </a:r>
            <a:r>
              <a:rPr lang="es-ES" dirty="0">
                <a:latin typeface="Dyslexie" panose="02000000000000000000" pitchFamily="2" charset="0"/>
              </a:rPr>
              <a:t>… D</a:t>
            </a:r>
          </a:p>
          <a:p>
            <a:endParaRPr lang="es-ES" dirty="0">
              <a:latin typeface="Dyslexie" panose="02000000000000000000" pitchFamily="2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6" t="13068" r="16009" b="11873"/>
          <a:stretch/>
        </p:blipFill>
        <p:spPr bwMode="auto">
          <a:xfrm>
            <a:off x="179512" y="3356992"/>
            <a:ext cx="297357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R="0" rtl="0"/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V</a:t>
            </a:r>
            <a:r>
              <a:rPr lang="ca-ES" sz="11000" b="0" i="0" u="none" strike="noStrike" baseline="0" dirty="0" smtClean="0">
                <a:latin typeface="Dyslexie" panose="02000000000000000000" pitchFamily="2" charset="0"/>
              </a:rPr>
              <a:t>IN</a:t>
            </a:r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T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496944" cy="1752600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Dyslexie" panose="02000000000000000000" pitchFamily="2" charset="0"/>
              </a:rPr>
              <a:t>                </a:t>
            </a:r>
            <a:r>
              <a:rPr lang="es-ES" dirty="0" err="1" smtClean="0">
                <a:latin typeface="Dyslexie" panose="02000000000000000000" pitchFamily="2" charset="0"/>
              </a:rPr>
              <a:t>Lletra</a:t>
            </a:r>
            <a:r>
              <a:rPr lang="es-ES" dirty="0" smtClean="0">
                <a:latin typeface="Dyslexie" panose="02000000000000000000" pitchFamily="2" charset="0"/>
              </a:rPr>
              <a:t> </a:t>
            </a:r>
            <a:r>
              <a:rPr lang="es-ES" dirty="0">
                <a:latin typeface="Dyslexie" panose="02000000000000000000" pitchFamily="2" charset="0"/>
              </a:rPr>
              <a:t>que no </a:t>
            </a:r>
            <a:r>
              <a:rPr lang="es-ES" dirty="0" err="1">
                <a:latin typeface="Dyslexie" panose="02000000000000000000" pitchFamily="2" charset="0"/>
              </a:rPr>
              <a:t>sona</a:t>
            </a:r>
            <a:r>
              <a:rPr lang="es-ES" dirty="0">
                <a:latin typeface="Dyslexie" panose="02000000000000000000" pitchFamily="2" charset="0"/>
              </a:rPr>
              <a:t> </a:t>
            </a:r>
            <a:endParaRPr lang="es-ES" dirty="0" smtClean="0">
              <a:latin typeface="Dyslexie" panose="02000000000000000000" pitchFamily="2" charset="0"/>
            </a:endParaRPr>
          </a:p>
          <a:p>
            <a:r>
              <a:rPr lang="es-ES" dirty="0">
                <a:latin typeface="Dyslexie" panose="02000000000000000000" pitchFamily="2" charset="0"/>
              </a:rPr>
              <a:t> </a:t>
            </a:r>
            <a:r>
              <a:rPr lang="es-ES" dirty="0" smtClean="0">
                <a:latin typeface="Dyslexie" panose="02000000000000000000" pitchFamily="2" charset="0"/>
              </a:rPr>
              <a:t>                  </a:t>
            </a:r>
            <a:r>
              <a:rPr lang="es-ES" dirty="0" err="1" smtClean="0">
                <a:latin typeface="Dyslexie" panose="02000000000000000000" pitchFamily="2" charset="0"/>
              </a:rPr>
              <a:t>però</a:t>
            </a:r>
            <a:r>
              <a:rPr lang="es-ES" dirty="0" smtClean="0">
                <a:latin typeface="Dyslexie" panose="02000000000000000000" pitchFamily="2" charset="0"/>
              </a:rPr>
              <a:t> </a:t>
            </a:r>
            <a:r>
              <a:rPr lang="es-ES" dirty="0">
                <a:latin typeface="Dyslexie" panose="02000000000000000000" pitchFamily="2" charset="0"/>
              </a:rPr>
              <a:t>hi </a:t>
            </a:r>
            <a:r>
              <a:rPr lang="es-ES" dirty="0" err="1">
                <a:latin typeface="Dyslexie" panose="02000000000000000000" pitchFamily="2" charset="0"/>
              </a:rPr>
              <a:t>és</a:t>
            </a:r>
            <a:r>
              <a:rPr lang="es-ES" dirty="0">
                <a:latin typeface="Dyslexie" panose="02000000000000000000" pitchFamily="2" charset="0"/>
              </a:rPr>
              <a:t>… T</a:t>
            </a:r>
          </a:p>
          <a:p>
            <a:r>
              <a:rPr lang="es-ES" dirty="0" smtClean="0">
                <a:latin typeface="Dyslexie" panose="02000000000000000000" pitchFamily="2" charset="0"/>
              </a:rPr>
              <a:t> </a:t>
            </a:r>
            <a:endParaRPr lang="es-ES" dirty="0">
              <a:latin typeface="Dyslex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1" r="13897"/>
          <a:stretch/>
        </p:blipFill>
        <p:spPr bwMode="auto">
          <a:xfrm>
            <a:off x="6300192" y="2931932"/>
            <a:ext cx="2637372" cy="369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R="0" rtl="0"/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V</a:t>
            </a:r>
            <a:r>
              <a:rPr lang="ca-ES" sz="11000" b="0" i="0" u="none" strike="noStrike" baseline="0" dirty="0" smtClean="0">
                <a:latin typeface="Dyslexie" panose="02000000000000000000" pitchFamily="2" charset="0"/>
              </a:rPr>
              <a:t>UI</a:t>
            </a:r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771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R="0" rtl="0"/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ZE</a:t>
            </a:r>
            <a:r>
              <a:rPr lang="ca-ES" sz="11000" b="0" i="0" u="none" strike="noStrike" baseline="0" dirty="0" smtClean="0">
                <a:latin typeface="Dyslexie" panose="02000000000000000000" pitchFamily="2" charset="0"/>
              </a:rPr>
              <a:t>R</a:t>
            </a:r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O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4824536" cy="3287216"/>
          </a:xfrm>
        </p:spPr>
        <p:txBody>
          <a:bodyPr>
            <a:normAutofit/>
          </a:bodyPr>
          <a:lstStyle/>
          <a:p>
            <a:r>
              <a:rPr lang="es-ES" dirty="0">
                <a:latin typeface="Dyslexie" panose="02000000000000000000" pitchFamily="2" charset="0"/>
              </a:rPr>
              <a:t>Una de les </a:t>
            </a:r>
            <a:r>
              <a:rPr lang="es-ES" dirty="0" err="1">
                <a:latin typeface="Dyslexie" panose="02000000000000000000" pitchFamily="2" charset="0"/>
              </a:rPr>
              <a:t>poques</a:t>
            </a:r>
            <a:r>
              <a:rPr lang="es-ES" dirty="0">
                <a:latin typeface="Dyslexie" panose="02000000000000000000" pitchFamily="2" charset="0"/>
              </a:rPr>
              <a:t> </a:t>
            </a:r>
            <a:r>
              <a:rPr lang="es-ES" dirty="0" err="1">
                <a:latin typeface="Dyslexie" panose="02000000000000000000" pitchFamily="2" charset="0"/>
              </a:rPr>
              <a:t>paraules</a:t>
            </a:r>
            <a:r>
              <a:rPr lang="es-ES" dirty="0">
                <a:latin typeface="Dyslexie" panose="02000000000000000000" pitchFamily="2" charset="0"/>
              </a:rPr>
              <a:t> que en </a:t>
            </a:r>
            <a:r>
              <a:rPr lang="es-ES" dirty="0" err="1">
                <a:latin typeface="Dyslexie" panose="02000000000000000000" pitchFamily="2" charset="0"/>
              </a:rPr>
              <a:t>català</a:t>
            </a:r>
            <a:r>
              <a:rPr lang="es-ES" dirty="0">
                <a:latin typeface="Dyslexie" panose="02000000000000000000" pitchFamily="2" charset="0"/>
              </a:rPr>
              <a:t> </a:t>
            </a:r>
            <a:r>
              <a:rPr lang="es-ES" dirty="0" err="1">
                <a:latin typeface="Dyslexie" panose="02000000000000000000" pitchFamily="2" charset="0"/>
              </a:rPr>
              <a:t>s’escriu</a:t>
            </a:r>
            <a:r>
              <a:rPr lang="es-ES" dirty="0">
                <a:latin typeface="Dyslexie" panose="02000000000000000000" pitchFamily="2" charset="0"/>
              </a:rPr>
              <a:t> </a:t>
            </a:r>
            <a:r>
              <a:rPr lang="es-ES" dirty="0" err="1">
                <a:latin typeface="Dyslexie" panose="02000000000000000000" pitchFamily="2" charset="0"/>
              </a:rPr>
              <a:t>amb</a:t>
            </a:r>
            <a:r>
              <a:rPr lang="es-ES" dirty="0">
                <a:latin typeface="Dyslexie" panose="02000000000000000000" pitchFamily="2" charset="0"/>
              </a:rPr>
              <a:t> </a:t>
            </a:r>
            <a:r>
              <a:rPr lang="es-ES" dirty="0">
                <a:latin typeface="Dyslexie" panose="02000000000000000000" pitchFamily="2" charset="0"/>
              </a:rPr>
              <a:t>Z</a:t>
            </a:r>
            <a:endParaRPr lang="es-ES" dirty="0">
              <a:latin typeface="Dyslex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4392488" cy="329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ca-ES" sz="11000" b="0" i="0" u="none" strike="noStrike" baseline="0" dirty="0" smtClean="0">
                <a:latin typeface="Dyslexie" panose="02000000000000000000" pitchFamily="2" charset="0"/>
              </a:rPr>
              <a:t>PLA</a:t>
            </a:r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ÇA</a:t>
            </a:r>
          </a:p>
        </p:txBody>
      </p:sp>
      <p:sp>
        <p:nvSpPr>
          <p:cNvPr id="3" name="2 Arco"/>
          <p:cNvSpPr/>
          <p:nvPr/>
        </p:nvSpPr>
        <p:spPr>
          <a:xfrm>
            <a:off x="2123728" y="4437113"/>
            <a:ext cx="1440160" cy="1512168"/>
          </a:xfrm>
          <a:prstGeom prst="arc">
            <a:avLst>
              <a:gd name="adj1" fmla="val 1639192"/>
              <a:gd name="adj2" fmla="val 2026940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2483768" y="5589240"/>
            <a:ext cx="525084" cy="9181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283968" y="5949281"/>
            <a:ext cx="1008112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3 CuadroTexto"/>
          <p:cNvSpPr txBox="1"/>
          <p:nvPr/>
        </p:nvSpPr>
        <p:spPr>
          <a:xfrm>
            <a:off x="5724128" y="400506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4220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ca-ES" sz="11000" b="0" i="0" u="none" strike="noStrike" baseline="0" dirty="0" smtClean="0">
                <a:latin typeface="Dyslexie" panose="02000000000000000000" pitchFamily="2" charset="0"/>
              </a:rPr>
              <a:t>PLA</a:t>
            </a:r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TJ</a:t>
            </a:r>
            <a:r>
              <a:rPr lang="ca-ES" sz="11000" dirty="0">
                <a:latin typeface="Dyslexie" panose="02000000000000000000" pitchFamily="2" charset="0"/>
              </a:rPr>
              <a:t>A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4139952" y="3886200"/>
            <a:ext cx="2952328" cy="2351112"/>
          </a:xfrm>
        </p:spPr>
        <p:txBody>
          <a:bodyPr>
            <a:normAutofit/>
          </a:bodyPr>
          <a:lstStyle/>
          <a:p>
            <a:r>
              <a:rPr lang="es-ES" dirty="0">
                <a:latin typeface="Dyslexie" panose="02000000000000000000" pitchFamily="2" charset="0"/>
              </a:rPr>
              <a:t>Un sol so… </a:t>
            </a:r>
            <a:r>
              <a:rPr lang="es-ES" dirty="0" err="1">
                <a:latin typeface="Dyslexie" panose="02000000000000000000" pitchFamily="2" charset="0"/>
              </a:rPr>
              <a:t>dues</a:t>
            </a:r>
            <a:r>
              <a:rPr lang="es-ES" dirty="0">
                <a:latin typeface="Dyslexie" panose="02000000000000000000" pitchFamily="2" charset="0"/>
              </a:rPr>
              <a:t> </a:t>
            </a:r>
            <a:r>
              <a:rPr lang="es-ES" dirty="0" err="1">
                <a:latin typeface="Dyslexie" panose="02000000000000000000" pitchFamily="2" charset="0"/>
              </a:rPr>
              <a:t>lletres</a:t>
            </a:r>
            <a:endParaRPr lang="es-ES" dirty="0">
              <a:latin typeface="Dyslexie" panose="02000000000000000000" pitchFamily="2" charset="0"/>
            </a:endParaRPr>
          </a:p>
          <a:p>
            <a:r>
              <a:rPr lang="es-ES" dirty="0" smtClean="0">
                <a:latin typeface="Dyslexie" panose="02000000000000000000" pitchFamily="2" charset="0"/>
              </a:rPr>
              <a:t>T + J</a:t>
            </a:r>
            <a:endParaRPr lang="es-ES" dirty="0">
              <a:latin typeface="Dyslexie" panose="02000000000000000000" pitchFamily="2" charset="0"/>
            </a:endParaRPr>
          </a:p>
          <a:p>
            <a:endParaRPr lang="es-ES" dirty="0">
              <a:latin typeface="Dyslexie" panose="02000000000000000000" pitchFamily="2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56992"/>
            <a:ext cx="3096344" cy="302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7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712968" cy="1470025"/>
          </a:xfrm>
        </p:spPr>
        <p:txBody>
          <a:bodyPr>
            <a:noAutofit/>
          </a:bodyPr>
          <a:lstStyle/>
          <a:p>
            <a:pPr marR="0" rtl="0"/>
            <a:r>
              <a:rPr lang="ca-ES" sz="8800" b="0" i="0" u="none" strike="noStrike" baseline="0" dirty="0" smtClean="0">
                <a:latin typeface="Dyslexie" panose="02000000000000000000" pitchFamily="2" charset="0"/>
              </a:rPr>
              <a:t>PRO</a:t>
            </a:r>
            <a:r>
              <a:rPr lang="ca-ES" sz="88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BL</a:t>
            </a:r>
            <a:r>
              <a:rPr lang="ca-ES" sz="8800" b="0" i="0" u="none" strike="noStrike" baseline="0" dirty="0" smtClean="0">
                <a:latin typeface="Dyslexie" panose="02000000000000000000" pitchFamily="2" charset="0"/>
              </a:rPr>
              <a:t>EMA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419872" y="3645024"/>
            <a:ext cx="2016224" cy="1752600"/>
          </a:xfrm>
        </p:spPr>
        <p:txBody>
          <a:bodyPr>
            <a:normAutofit/>
          </a:bodyPr>
          <a:lstStyle/>
          <a:p>
            <a:pPr algn="l"/>
            <a:r>
              <a:rPr lang="es-ES" sz="4000" dirty="0" smtClean="0">
                <a:latin typeface="Dyslexie" panose="02000000000000000000" pitchFamily="2" charset="0"/>
              </a:rPr>
              <a:t>                        B + L  </a:t>
            </a:r>
            <a:endParaRPr lang="es-ES" sz="4000" dirty="0">
              <a:latin typeface="Dyslex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ca-ES" sz="11000" b="0" i="0" u="none" strike="noStrike" baseline="0" dirty="0" smtClean="0">
                <a:latin typeface="Dyslexie" panose="02000000000000000000" pitchFamily="2" charset="0"/>
              </a:rPr>
              <a:t>PRO</a:t>
            </a:r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VAR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4611960" y="3886200"/>
            <a:ext cx="3992488" cy="1752600"/>
          </a:xfrm>
        </p:spPr>
        <p:txBody>
          <a:bodyPr/>
          <a:lstStyle/>
          <a:p>
            <a:r>
              <a:rPr lang="es-ES" dirty="0" smtClean="0">
                <a:latin typeface="Dyslexie" panose="02000000000000000000" pitchFamily="2" charset="0"/>
              </a:rPr>
              <a:t>                                 </a:t>
            </a:r>
            <a:r>
              <a:rPr lang="es-ES" dirty="0" err="1" smtClean="0">
                <a:latin typeface="Dyslexie" panose="02000000000000000000" pitchFamily="2" charset="0"/>
              </a:rPr>
              <a:t>Infinitiu</a:t>
            </a:r>
            <a:r>
              <a:rPr lang="es-ES" dirty="0" smtClean="0">
                <a:latin typeface="Dyslexie" panose="02000000000000000000" pitchFamily="2" charset="0"/>
              </a:rPr>
              <a:t> </a:t>
            </a:r>
            <a:r>
              <a:rPr lang="es-ES" dirty="0">
                <a:latin typeface="Dyslexie" panose="02000000000000000000" pitchFamily="2" charset="0"/>
              </a:rPr>
              <a:t>-AR</a:t>
            </a:r>
          </a:p>
          <a:p>
            <a:endParaRPr lang="es-ES" dirty="0">
              <a:latin typeface="Dyslexie" panose="02000000000000000000" pitchFamily="2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1"/>
            <a:ext cx="3528392" cy="25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971600" y="4778261"/>
            <a:ext cx="576064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H="1">
            <a:off x="1547664" y="4911896"/>
            <a:ext cx="567629" cy="3745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8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ca-ES" sz="11000" b="0" i="0" u="none" strike="noStrike" baseline="0" dirty="0" smtClean="0">
                <a:latin typeface="Dyslexie" panose="02000000000000000000" pitchFamily="2" charset="0"/>
              </a:rPr>
              <a:t>PU</a:t>
            </a:r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JAR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4716016" y="5420816"/>
            <a:ext cx="4104456" cy="1752600"/>
          </a:xfrm>
        </p:spPr>
        <p:txBody>
          <a:bodyPr/>
          <a:lstStyle/>
          <a:p>
            <a:r>
              <a:rPr lang="es-ES" dirty="0" err="1" smtClean="0">
                <a:latin typeface="Dyslexie" panose="02000000000000000000" pitchFamily="2" charset="0"/>
              </a:rPr>
              <a:t>Infinitiu</a:t>
            </a:r>
            <a:r>
              <a:rPr lang="es-ES" dirty="0" smtClean="0">
                <a:latin typeface="Dyslexie" panose="02000000000000000000" pitchFamily="2" charset="0"/>
              </a:rPr>
              <a:t> </a:t>
            </a:r>
            <a:r>
              <a:rPr lang="es-ES" dirty="0">
                <a:latin typeface="Dyslexie" panose="02000000000000000000" pitchFamily="2" charset="0"/>
              </a:rPr>
              <a:t>-AR</a:t>
            </a:r>
          </a:p>
          <a:p>
            <a:endParaRPr lang="es-ES" dirty="0" smtClean="0">
              <a:latin typeface="Dyslexie" panose="02000000000000000000" pitchFamily="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572000" y="3996353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chemeClr val="tx1">
                    <a:tint val="75000"/>
                  </a:schemeClr>
                </a:solidFill>
                <a:latin typeface="Dyslexie" panose="02000000000000000000" pitchFamily="2" charset="0"/>
              </a:rPr>
              <a:t>J + A</a:t>
            </a:r>
            <a:endParaRPr lang="ca-ES" sz="3200" dirty="0">
              <a:solidFill>
                <a:schemeClr val="tx1">
                  <a:tint val="75000"/>
                </a:schemeClr>
              </a:solidFill>
              <a:latin typeface="Dyslex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784976" cy="1470025"/>
          </a:xfrm>
        </p:spPr>
        <p:txBody>
          <a:bodyPr>
            <a:normAutofit fontScale="90000"/>
          </a:bodyPr>
          <a:lstStyle/>
          <a:p>
            <a:pPr marR="0" rtl="0"/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QUA</a:t>
            </a:r>
            <a:r>
              <a:rPr lang="ca-ES" sz="11000" b="0" i="0" u="none" strike="noStrike" baseline="0" dirty="0" smtClean="0">
                <a:latin typeface="Dyslexie" panose="02000000000000000000" pitchFamily="2" charset="0"/>
              </a:rPr>
              <a:t>DRAT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4712568" cy="1775048"/>
          </a:xfrm>
        </p:spPr>
        <p:txBody>
          <a:bodyPr/>
          <a:lstStyle/>
          <a:p>
            <a:r>
              <a:rPr lang="es-ES" dirty="0" smtClean="0">
                <a:latin typeface="Dyslexie" panose="02000000000000000000" pitchFamily="2" charset="0"/>
              </a:rPr>
              <a:t>QU + A </a:t>
            </a:r>
          </a:p>
          <a:p>
            <a:r>
              <a:rPr lang="es-ES" dirty="0" err="1" smtClean="0">
                <a:latin typeface="Dyslexie" panose="02000000000000000000" pitchFamily="2" charset="0"/>
              </a:rPr>
              <a:t>perquè</a:t>
            </a:r>
            <a:r>
              <a:rPr lang="es-ES" dirty="0" smtClean="0">
                <a:latin typeface="Dyslexie" panose="02000000000000000000" pitchFamily="2" charset="0"/>
              </a:rPr>
              <a:t> </a:t>
            </a:r>
            <a:r>
              <a:rPr lang="es-ES" dirty="0" err="1" smtClean="0">
                <a:latin typeface="Dyslexie" panose="02000000000000000000" pitchFamily="2" charset="0"/>
              </a:rPr>
              <a:t>sona</a:t>
            </a:r>
            <a:r>
              <a:rPr lang="es-ES" dirty="0" smtClean="0">
                <a:latin typeface="Dyslexie" panose="02000000000000000000" pitchFamily="2" charset="0"/>
              </a:rPr>
              <a:t> la U</a:t>
            </a:r>
            <a:endParaRPr lang="es-ES" dirty="0">
              <a:latin typeface="Dyslex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ca-ES" sz="11000" b="0" i="0" u="none" strike="noStrike" baseline="0" dirty="0" smtClean="0">
                <a:solidFill>
                  <a:srgbClr val="FF0000"/>
                </a:solidFill>
                <a:latin typeface="Dyslexie" panose="02000000000000000000" pitchFamily="2" charset="0"/>
              </a:rPr>
              <a:t>QUA</a:t>
            </a:r>
            <a:r>
              <a:rPr lang="ca-ES" sz="11000" b="0" i="0" u="none" strike="noStrike" baseline="0" dirty="0" smtClean="0">
                <a:latin typeface="Dyslexie" panose="02000000000000000000" pitchFamily="2" charset="0"/>
              </a:rPr>
              <a:t>TRE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43408" y="3861048"/>
            <a:ext cx="6400800" cy="1752600"/>
          </a:xfrm>
        </p:spPr>
        <p:txBody>
          <a:bodyPr/>
          <a:lstStyle/>
          <a:p>
            <a:r>
              <a:rPr lang="es-ES" dirty="0" smtClean="0">
                <a:latin typeface="Dyslexie" panose="02000000000000000000" pitchFamily="2" charset="0"/>
              </a:rPr>
              <a:t>QU + A  </a:t>
            </a:r>
          </a:p>
          <a:p>
            <a:r>
              <a:rPr lang="es-ES" dirty="0" err="1" smtClean="0">
                <a:latin typeface="Dyslexie" panose="02000000000000000000" pitchFamily="2" charset="0"/>
              </a:rPr>
              <a:t>perquè</a:t>
            </a:r>
            <a:r>
              <a:rPr lang="es-ES" dirty="0" smtClean="0">
                <a:latin typeface="Dyslexie" panose="02000000000000000000" pitchFamily="2" charset="0"/>
              </a:rPr>
              <a:t> </a:t>
            </a:r>
            <a:r>
              <a:rPr lang="es-ES" dirty="0" err="1">
                <a:latin typeface="Dyslexie" panose="02000000000000000000" pitchFamily="2" charset="0"/>
              </a:rPr>
              <a:t>sona</a:t>
            </a:r>
            <a:r>
              <a:rPr lang="es-ES" dirty="0">
                <a:latin typeface="Dyslexie" panose="02000000000000000000" pitchFamily="2" charset="0"/>
              </a:rPr>
              <a:t> la U</a:t>
            </a:r>
          </a:p>
          <a:p>
            <a:endParaRPr lang="es-ES" dirty="0">
              <a:latin typeface="Dyslex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227</Words>
  <Application>Microsoft Office PowerPoint</Application>
  <PresentationFormat>Presentación en pantalla (4:3)</PresentationFormat>
  <Paragraphs>77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 3r  tercera columna </vt:lpstr>
      <vt:lpstr>PASSEIG</vt:lpstr>
      <vt:lpstr>PLAÇA</vt:lpstr>
      <vt:lpstr>PLATJA</vt:lpstr>
      <vt:lpstr>PROBLEMA</vt:lpstr>
      <vt:lpstr>PROVAR</vt:lpstr>
      <vt:lpstr>PUJAR</vt:lpstr>
      <vt:lpstr>QUADRAT</vt:lpstr>
      <vt:lpstr>QUATRE</vt:lpstr>
      <vt:lpstr>QUEDAR</vt:lpstr>
      <vt:lpstr>QUEIXAL</vt:lpstr>
      <vt:lpstr>QUINZE</vt:lpstr>
      <vt:lpstr>REVÉS</vt:lpstr>
      <vt:lpstr>SEGUIR</vt:lpstr>
      <vt:lpstr>TREBALL</vt:lpstr>
      <vt:lpstr>TROBAR</vt:lpstr>
      <vt:lpstr>VACANCES</vt:lpstr>
      <vt:lpstr>VAIG</vt:lpstr>
      <vt:lpstr>VEIG</vt:lpstr>
      <vt:lpstr>VENT</vt:lpstr>
      <vt:lpstr>VERD</vt:lpstr>
      <vt:lpstr>VINT</vt:lpstr>
      <vt:lpstr>VUIT</vt:lpstr>
      <vt:lpstr>ZERO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  TERCERA COLUMNA</dc:title>
  <dc:creator>Bubu</dc:creator>
  <cp:lastModifiedBy>Bubu</cp:lastModifiedBy>
  <cp:revision>10</cp:revision>
  <dcterms:created xsi:type="dcterms:W3CDTF">2017-04-07T20:49:06Z</dcterms:created>
  <dcterms:modified xsi:type="dcterms:W3CDTF">2017-05-11T11:57:24Z</dcterms:modified>
</cp:coreProperties>
</file>