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sldIdLst>
    <p:sldId id="285" r:id="rId4"/>
    <p:sldId id="287" r:id="rId5"/>
    <p:sldId id="288" r:id="rId6"/>
    <p:sldId id="289" r:id="rId7"/>
    <p:sldId id="286" r:id="rId8"/>
    <p:sldId id="281" r:id="rId9"/>
    <p:sldId id="290" r:id="rId10"/>
    <p:sldId id="261" r:id="rId11"/>
    <p:sldId id="263" r:id="rId12"/>
    <p:sldId id="264" r:id="rId13"/>
    <p:sldId id="275" r:id="rId14"/>
    <p:sldId id="266" r:id="rId15"/>
    <p:sldId id="265" r:id="rId16"/>
    <p:sldId id="268" r:id="rId17"/>
    <p:sldId id="273" r:id="rId18"/>
    <p:sldId id="270" r:id="rId19"/>
    <p:sldId id="272" r:id="rId20"/>
    <p:sldId id="277" r:id="rId21"/>
    <p:sldId id="278" r:id="rId22"/>
    <p:sldId id="291" r:id="rId23"/>
    <p:sldId id="280" r:id="rId24"/>
    <p:sldId id="284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A1BB-57EF-4FC6-A67A-DB2A7AC570FE}" type="datetimeFigureOut">
              <a:rPr lang="es-ES" smtClean="0"/>
              <a:pPr/>
              <a:t>02/10/2016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A820-6B68-4DA3-9EEA-40ABD3DB49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04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A1BB-57EF-4FC6-A67A-DB2A7AC570FE}" type="datetimeFigureOut">
              <a:rPr lang="es-ES" smtClean="0"/>
              <a:pPr/>
              <a:t>02/10/2016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A820-6B68-4DA3-9EEA-40ABD3DB49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567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A1BB-57EF-4FC6-A67A-DB2A7AC570FE}" type="datetimeFigureOut">
              <a:rPr lang="es-ES" smtClean="0"/>
              <a:pPr/>
              <a:t>02/10/2016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A820-6B68-4DA3-9EEA-40ABD3DB49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1166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Texto del título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Nivel de texto 1</a:t>
            </a:r>
          </a:p>
          <a:p>
            <a:pPr lvl="1"/>
            <a:r>
              <a:rPr/>
              <a:t>Nivel de texto 2</a:t>
            </a:r>
          </a:p>
          <a:p>
            <a:pPr lvl="2"/>
            <a:r>
              <a:rPr/>
              <a:t>Nivel de texto 3</a:t>
            </a:r>
          </a:p>
          <a:p>
            <a:pPr lvl="3"/>
            <a:r>
              <a:rPr/>
              <a:t>Nivel de texto 4</a:t>
            </a:r>
          </a:p>
          <a:p>
            <a:pPr lvl="4"/>
            <a:r>
              <a:rPr/>
              <a:t>Nivel de texto 5</a:t>
            </a:r>
          </a:p>
        </p:txBody>
      </p:sp>
      <p:sp>
        <p:nvSpPr>
          <p:cNvPr id="4" name="Shap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2D03-B54B-44C8-A62B-3E0A88EE50B7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7934034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31C6-0A86-4B52-B671-0BD68EA7F60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0095-14F9-46A4-914E-8979D879A79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67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31C6-0A86-4B52-B671-0BD68EA7F60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0095-14F9-46A4-914E-8979D879A79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29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31C6-0A86-4B52-B671-0BD68EA7F60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0095-14F9-46A4-914E-8979D879A79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7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31C6-0A86-4B52-B671-0BD68EA7F60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0095-14F9-46A4-914E-8979D879A79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68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31C6-0A86-4B52-B671-0BD68EA7F60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0095-14F9-46A4-914E-8979D879A79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89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31C6-0A86-4B52-B671-0BD68EA7F60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0095-14F9-46A4-914E-8979D879A79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48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31C6-0A86-4B52-B671-0BD68EA7F60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0095-14F9-46A4-914E-8979D879A79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1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A1BB-57EF-4FC6-A67A-DB2A7AC570FE}" type="datetimeFigureOut">
              <a:rPr lang="es-ES" smtClean="0"/>
              <a:pPr/>
              <a:t>02/10/2016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A820-6B68-4DA3-9EEA-40ABD3DB49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5419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31C6-0A86-4B52-B671-0BD68EA7F60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0095-14F9-46A4-914E-8979D879A79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33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31C6-0A86-4B52-B671-0BD68EA7F60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0095-14F9-46A4-914E-8979D879A79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37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31C6-0A86-4B52-B671-0BD68EA7F60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0095-14F9-46A4-914E-8979D879A79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65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31C6-0A86-4B52-B671-0BD68EA7F60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0095-14F9-46A4-914E-8979D879A79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16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2180-4C32-484B-815F-136B35CA21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89D-F414-4F88-B1E5-C950DB5810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0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2180-4C32-484B-815F-136B35CA21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89D-F414-4F88-B1E5-C950DB5810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81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2180-4C32-484B-815F-136B35CA21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89D-F414-4F88-B1E5-C950DB5810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2180-4C32-484B-815F-136B35CA21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89D-F414-4F88-B1E5-C950DB5810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1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2180-4C32-484B-815F-136B35CA21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89D-F414-4F88-B1E5-C950DB5810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19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2180-4C32-484B-815F-136B35CA21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89D-F414-4F88-B1E5-C950DB5810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3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A1BB-57EF-4FC6-A67A-DB2A7AC570FE}" type="datetimeFigureOut">
              <a:rPr lang="es-ES" smtClean="0"/>
              <a:pPr/>
              <a:t>02/10/2016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A820-6B68-4DA3-9EEA-40ABD3DB49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744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2180-4C32-484B-815F-136B35CA21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89D-F414-4F88-B1E5-C950DB5810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21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2180-4C32-484B-815F-136B35CA21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89D-F414-4F88-B1E5-C950DB5810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66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2180-4C32-484B-815F-136B35CA21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89D-F414-4F88-B1E5-C950DB5810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91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2180-4C32-484B-815F-136B35CA21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89D-F414-4F88-B1E5-C950DB5810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39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2180-4C32-484B-815F-136B35CA21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89D-F414-4F88-B1E5-C950DB5810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3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Texto del título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Nivel de texto 1</a:t>
            </a:r>
          </a:p>
          <a:p>
            <a:pPr lvl="1"/>
            <a:r>
              <a:rPr/>
              <a:t>Nivel de texto 2</a:t>
            </a:r>
          </a:p>
          <a:p>
            <a:pPr lvl="2"/>
            <a:r>
              <a:rPr/>
              <a:t>Nivel de texto 3</a:t>
            </a:r>
          </a:p>
          <a:p>
            <a:pPr lvl="3"/>
            <a:r>
              <a:rPr/>
              <a:t>Nivel de texto 4</a:t>
            </a:r>
          </a:p>
          <a:p>
            <a:pPr lvl="4"/>
            <a:r>
              <a:rPr/>
              <a:t>Nivel de texto 5</a:t>
            </a:r>
          </a:p>
        </p:txBody>
      </p:sp>
      <p:sp>
        <p:nvSpPr>
          <p:cNvPr id="4" name="Shap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2D03-B54B-44C8-A62B-3E0A88EE50B7}" type="slidenum">
              <a:rPr lang="ca-ES" alt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ca-ES" alt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0282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A1BB-57EF-4FC6-A67A-DB2A7AC570FE}" type="datetimeFigureOut">
              <a:rPr lang="es-ES" smtClean="0"/>
              <a:pPr/>
              <a:t>02/10/2016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A820-6B68-4DA3-9EEA-40ABD3DB49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98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A1BB-57EF-4FC6-A67A-DB2A7AC570FE}" type="datetimeFigureOut">
              <a:rPr lang="es-ES" smtClean="0"/>
              <a:pPr/>
              <a:t>02/10/2016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A820-6B68-4DA3-9EEA-40ABD3DB49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89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A1BB-57EF-4FC6-A67A-DB2A7AC570FE}" type="datetimeFigureOut">
              <a:rPr lang="es-ES" smtClean="0"/>
              <a:pPr/>
              <a:t>02/10/2016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A820-6B68-4DA3-9EEA-40ABD3DB49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17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A1BB-57EF-4FC6-A67A-DB2A7AC570FE}" type="datetimeFigureOut">
              <a:rPr lang="es-ES" smtClean="0"/>
              <a:pPr/>
              <a:t>02/10/2016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A820-6B68-4DA3-9EEA-40ABD3DB49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99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A1BB-57EF-4FC6-A67A-DB2A7AC570FE}" type="datetimeFigureOut">
              <a:rPr lang="es-ES" smtClean="0"/>
              <a:pPr/>
              <a:t>02/10/2016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A820-6B68-4DA3-9EEA-40ABD3DB49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05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A1BB-57EF-4FC6-A67A-DB2A7AC570FE}" type="datetimeFigureOut">
              <a:rPr lang="es-ES" smtClean="0"/>
              <a:pPr/>
              <a:t>02/10/2016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A820-6B68-4DA3-9EEA-40ABD3DB49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85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A1BB-57EF-4FC6-A67A-DB2A7AC570FE}" type="datetimeFigureOut">
              <a:rPr lang="es-ES" smtClean="0"/>
              <a:pPr/>
              <a:t>02/10/2016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7A820-6B68-4DA3-9EEA-40ABD3DB49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05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831C6-0A86-4B52-B671-0BD68EA7F60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30095-14F9-46A4-914E-8979D879A79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1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62180-4C32-484B-815F-136B35CA21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689D-F414-4F88-B1E5-C950DB5810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3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agora.xtec.cat/ceip-espai3-sjdespi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embed/82Eu9fjlZgQ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es-ES" dirty="0" smtClean="0"/>
              <a:t>APRENENT JUNTS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 descr="IMG_34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40767"/>
            <a:ext cx="7056784" cy="5291457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 HO FAREM?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99" y="1196752"/>
            <a:ext cx="4210701" cy="5256584"/>
          </a:xfrm>
        </p:spPr>
      </p:pic>
    </p:spTree>
    <p:extLst>
      <p:ext uri="{BB962C8B-B14F-4D97-AF65-F5344CB8AC3E}">
        <p14:creationId xmlns:p14="http://schemas.microsoft.com/office/powerpoint/2010/main" val="10470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 HO FAREM?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9698" name="Picture 2" descr="Facilitar estratègies de creixement cognitiu&#10;per a qualsevol eina d’aprenentatge&#10;https://fbcdn-sphotos-d-a.akamaihd.net/hp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1784"/>
            <a:ext cx="6336704" cy="4757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532303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5058" name="Picture 2" descr="Construir un projecte, aprendre a pensar&#10;http://ipad4schools.files.wordpress.com/2013/10/i4s-pbl-apps1.png?w=1754&amp;h=1239&#10;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713730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8235135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3010" name="Picture 2" descr="Projectes integrats amb TIC per a resoldre problemes&#10;Explorar, observar&#10;i descubrir&#10;Compartir, debatre&#10;i col·laborar&#10;Refl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698" y="424991"/>
            <a:ext cx="7549848" cy="5668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529392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6082" name="Picture 2" descr="72&#10;transformation&#10;sharing&#10;learning&#10;Canvi de paradigma: autenticitat&#10;Competició per TENIR&#10;coses, informació, amics...&#10;Comp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913" y="188640"/>
            <a:ext cx="8248297" cy="619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5898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es-ES" dirty="0" smtClean="0"/>
              <a:t>PER QUÈ?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8674" name="Picture 2" descr="Les nostres necessitats han canviat&#10;Els teoremes de Tales de Mileto&#10;(s. IV abans de JC) eren&#10;essencials per calcular&#10;distà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659" y="1187323"/>
            <a:ext cx="7384685" cy="5544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947061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</a:t>
            </a:r>
            <a:r>
              <a:rPr lang="es-ES" dirty="0" err="1" smtClean="0"/>
              <a:t>què</a:t>
            </a:r>
            <a:r>
              <a:rPr lang="es-ES" dirty="0" smtClean="0"/>
              <a:t> </a:t>
            </a:r>
            <a:r>
              <a:rPr lang="es-ES" dirty="0" err="1" smtClean="0"/>
              <a:t>ens</a:t>
            </a:r>
            <a:r>
              <a:rPr lang="es-ES" dirty="0" smtClean="0"/>
              <a:t> </a:t>
            </a:r>
            <a:r>
              <a:rPr lang="es-ES" dirty="0" err="1" smtClean="0"/>
              <a:t>basem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 smtClean="0"/>
              <a:t>Fa </a:t>
            </a:r>
            <a:r>
              <a:rPr lang="es-ES" sz="2400" dirty="0" err="1" smtClean="0"/>
              <a:t>sis</a:t>
            </a:r>
            <a:r>
              <a:rPr lang="es-ES" sz="2400" dirty="0" smtClean="0"/>
              <a:t> </a:t>
            </a:r>
            <a:r>
              <a:rPr lang="es-ES" sz="2400" dirty="0" err="1" smtClean="0"/>
              <a:t>anys</a:t>
            </a:r>
            <a:r>
              <a:rPr lang="es-ES" sz="2400" dirty="0" smtClean="0"/>
              <a:t> </a:t>
            </a:r>
            <a:r>
              <a:rPr lang="es-ES" sz="2400" dirty="0" err="1" smtClean="0"/>
              <a:t>l’OCDE</a:t>
            </a:r>
            <a:r>
              <a:rPr lang="es-ES" sz="2400" dirty="0" smtClean="0"/>
              <a:t>(</a:t>
            </a:r>
            <a:r>
              <a:rPr lang="es-ES" sz="2400" dirty="0" err="1" smtClean="0"/>
              <a:t>organització</a:t>
            </a:r>
            <a:r>
              <a:rPr lang="es-ES" sz="2400" dirty="0" smtClean="0"/>
              <a:t> per la </a:t>
            </a:r>
            <a:r>
              <a:rPr lang="es-ES" sz="2400" dirty="0" err="1" smtClean="0"/>
              <a:t>cooperació</a:t>
            </a:r>
            <a:r>
              <a:rPr lang="es-ES" sz="2400" dirty="0" smtClean="0"/>
              <a:t> i </a:t>
            </a:r>
            <a:r>
              <a:rPr lang="es-ES" sz="2400" dirty="0" err="1" smtClean="0"/>
              <a:t>desenvolupament</a:t>
            </a:r>
            <a:r>
              <a:rPr lang="es-ES" sz="2400" dirty="0" smtClean="0"/>
              <a:t> </a:t>
            </a:r>
            <a:r>
              <a:rPr lang="es-ES" sz="2400" dirty="0" err="1" smtClean="0"/>
              <a:t>econòmics</a:t>
            </a:r>
            <a:r>
              <a:rPr lang="es-ES" sz="2400" dirty="0" smtClean="0"/>
              <a:t>), </a:t>
            </a:r>
            <a:r>
              <a:rPr lang="es-ES" sz="2400" dirty="0" smtClean="0"/>
              <a:t>va sintetizar la recerca </a:t>
            </a:r>
            <a:r>
              <a:rPr lang="es-ES" sz="2400" dirty="0" err="1" smtClean="0"/>
              <a:t>existent</a:t>
            </a:r>
            <a:r>
              <a:rPr lang="es-ES" sz="2400" dirty="0" smtClean="0"/>
              <a:t> en el </a:t>
            </a:r>
            <a:r>
              <a:rPr lang="es-ES" sz="2400" dirty="0" err="1" smtClean="0"/>
              <a:t>document</a:t>
            </a:r>
            <a:r>
              <a:rPr lang="es-ES" sz="2400" dirty="0" smtClean="0"/>
              <a:t> “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Nature</a:t>
            </a:r>
            <a:r>
              <a:rPr lang="es-ES" sz="2400" dirty="0" smtClean="0"/>
              <a:t> of </a:t>
            </a:r>
            <a:r>
              <a:rPr lang="es-ES" sz="2400" dirty="0" err="1" smtClean="0"/>
              <a:t>Learning</a:t>
            </a:r>
            <a:r>
              <a:rPr lang="es-ES" sz="2400" dirty="0" smtClean="0"/>
              <a:t>”, que </a:t>
            </a:r>
            <a:r>
              <a:rPr lang="es-ES" sz="2400" dirty="0" err="1" smtClean="0"/>
              <a:t>resumeix</a:t>
            </a:r>
            <a:r>
              <a:rPr lang="es-ES" sz="2400" dirty="0" smtClean="0"/>
              <a:t> en set </a:t>
            </a:r>
            <a:r>
              <a:rPr lang="es-ES" sz="2400" dirty="0" err="1" smtClean="0"/>
              <a:t>els</a:t>
            </a:r>
            <a:r>
              <a:rPr lang="es-ES" sz="2400" dirty="0" smtClean="0"/>
              <a:t>  </a:t>
            </a:r>
            <a:r>
              <a:rPr lang="es-ES" sz="2400" dirty="0" err="1" smtClean="0"/>
              <a:t>principis</a:t>
            </a:r>
            <a:r>
              <a:rPr lang="es-ES" sz="2400" dirty="0" smtClean="0"/>
              <a:t> de </a:t>
            </a:r>
            <a:r>
              <a:rPr lang="es-ES" sz="2400" dirty="0" err="1" smtClean="0"/>
              <a:t>l’aprenentatge</a:t>
            </a:r>
            <a:r>
              <a:rPr lang="es-ES" sz="2400" dirty="0" smtClean="0"/>
              <a:t> que han de </a:t>
            </a:r>
            <a:r>
              <a:rPr lang="es-ES" sz="2400" dirty="0" err="1" smtClean="0"/>
              <a:t>fonamentar</a:t>
            </a:r>
            <a:r>
              <a:rPr lang="es-ES" sz="2400" dirty="0" smtClean="0"/>
              <a:t> tota </a:t>
            </a:r>
            <a:r>
              <a:rPr lang="es-ES" sz="2400" dirty="0" err="1" smtClean="0"/>
              <a:t>acció</a:t>
            </a:r>
            <a:r>
              <a:rPr lang="es-ES" sz="2400" dirty="0" smtClean="0"/>
              <a:t> educativa, de </a:t>
            </a:r>
            <a:r>
              <a:rPr lang="es-ES" sz="2400" dirty="0" err="1" smtClean="0"/>
              <a:t>l’escola</a:t>
            </a:r>
            <a:r>
              <a:rPr lang="es-ES" sz="2400" dirty="0" smtClean="0"/>
              <a:t> </a:t>
            </a:r>
            <a:r>
              <a:rPr lang="es-ES" sz="2400" dirty="0" err="1" smtClean="0"/>
              <a:t>bressol</a:t>
            </a:r>
            <a:r>
              <a:rPr lang="es-ES" sz="2400" dirty="0" smtClean="0"/>
              <a:t> a la </a:t>
            </a:r>
            <a:r>
              <a:rPr lang="es-ES" sz="2400" dirty="0" err="1" smtClean="0"/>
              <a:t>universitat</a:t>
            </a:r>
            <a:r>
              <a:rPr lang="es-ES" sz="2400" dirty="0" smtClean="0"/>
              <a:t>:</a:t>
            </a:r>
          </a:p>
          <a:p>
            <a:r>
              <a:rPr lang="es-ES" sz="2400" b="1" dirty="0" smtClean="0"/>
              <a:t>1.</a:t>
            </a:r>
            <a:r>
              <a:rPr lang="es-ES" sz="2400" dirty="0" smtClean="0"/>
              <a:t> </a:t>
            </a:r>
            <a:r>
              <a:rPr lang="es-ES" sz="2400" b="1" dirty="0" err="1" smtClean="0"/>
              <a:t>alumnat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és</a:t>
            </a:r>
            <a:r>
              <a:rPr lang="es-ES" sz="2400" b="1" dirty="0" smtClean="0"/>
              <a:t> el centre de </a:t>
            </a:r>
            <a:r>
              <a:rPr lang="es-ES" sz="2400" b="1" dirty="0" err="1" smtClean="0"/>
              <a:t>l’aprenentatge</a:t>
            </a:r>
            <a:endParaRPr lang="es-ES" sz="2400" b="1" dirty="0" smtClean="0"/>
          </a:p>
          <a:p>
            <a:r>
              <a:rPr lang="es-ES" sz="2400" b="1" dirty="0" smtClean="0"/>
              <a:t>2. </a:t>
            </a:r>
            <a:r>
              <a:rPr lang="es-ES" sz="2400" b="1" dirty="0" err="1" smtClean="0"/>
              <a:t>L’aprenentatge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és</a:t>
            </a:r>
            <a:r>
              <a:rPr lang="es-ES" sz="2400" b="1" dirty="0" smtClean="0"/>
              <a:t> de </a:t>
            </a:r>
            <a:r>
              <a:rPr lang="es-ES" sz="2400" b="1" dirty="0" err="1" smtClean="0"/>
              <a:t>naturalesa</a:t>
            </a:r>
            <a:r>
              <a:rPr lang="es-ES" sz="2400" b="1" dirty="0" smtClean="0"/>
              <a:t> social</a:t>
            </a:r>
          </a:p>
          <a:p>
            <a:r>
              <a:rPr lang="es-ES" sz="2400" b="1" dirty="0" smtClean="0"/>
              <a:t>3. les </a:t>
            </a:r>
            <a:r>
              <a:rPr lang="es-ES" sz="2400" b="1" dirty="0" err="1" smtClean="0"/>
              <a:t>emocions</a:t>
            </a:r>
            <a:r>
              <a:rPr lang="es-ES" sz="2400" b="1" dirty="0" smtClean="0"/>
              <a:t> i </a:t>
            </a:r>
            <a:r>
              <a:rPr lang="es-ES" sz="2400" b="1" dirty="0" err="1" smtClean="0"/>
              <a:t>l’interés</a:t>
            </a:r>
            <a:r>
              <a:rPr lang="es-ES" sz="2400" b="1" dirty="0" smtClean="0"/>
              <a:t>  </a:t>
            </a:r>
            <a:r>
              <a:rPr lang="es-ES" sz="2400" b="1" dirty="0" err="1" smtClean="0"/>
              <a:t>són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part</a:t>
            </a:r>
            <a:r>
              <a:rPr lang="es-ES" sz="2400" b="1" dirty="0" smtClean="0"/>
              <a:t> integral de </a:t>
            </a:r>
            <a:r>
              <a:rPr lang="es-ES" sz="2400" b="1" dirty="0" err="1" smtClean="0"/>
              <a:t>l’aprenentatge</a:t>
            </a:r>
            <a:r>
              <a:rPr lang="es-ES" sz="2400" b="1" dirty="0" smtClean="0"/>
              <a:t>.</a:t>
            </a:r>
          </a:p>
          <a:p>
            <a:r>
              <a:rPr lang="es-ES" sz="2400" b="1" dirty="0" smtClean="0"/>
              <a:t>4. </a:t>
            </a:r>
            <a:r>
              <a:rPr lang="es-ES" sz="2400" b="1" dirty="0" err="1" smtClean="0"/>
              <a:t>L’aprenentatge</a:t>
            </a:r>
            <a:r>
              <a:rPr lang="es-ES" sz="2400" b="1" dirty="0" smtClean="0"/>
              <a:t> ha de </a:t>
            </a:r>
            <a:r>
              <a:rPr lang="es-ES" sz="2400" b="1" dirty="0" err="1" smtClean="0"/>
              <a:t>tenir</a:t>
            </a:r>
            <a:r>
              <a:rPr lang="es-ES" sz="2400" b="1" dirty="0" smtClean="0"/>
              <a:t> en </a:t>
            </a:r>
            <a:r>
              <a:rPr lang="es-ES" sz="2400" b="1" dirty="0" err="1" smtClean="0"/>
              <a:t>compte</a:t>
            </a:r>
            <a:r>
              <a:rPr lang="es-ES" sz="2400" b="1" dirty="0" smtClean="0"/>
              <a:t> les </a:t>
            </a:r>
            <a:r>
              <a:rPr lang="es-ES" sz="2400" b="1" dirty="0" err="1" smtClean="0"/>
              <a:t>diferències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individuals</a:t>
            </a:r>
            <a:r>
              <a:rPr lang="es-ES" sz="2400" b="1" dirty="0" smtClean="0"/>
              <a:t>.</a:t>
            </a:r>
          </a:p>
          <a:p>
            <a:r>
              <a:rPr lang="es-ES" sz="2400" b="1" dirty="0" smtClean="0"/>
              <a:t>5. </a:t>
            </a:r>
            <a:r>
              <a:rPr lang="es-ES" sz="2400" b="1" dirty="0" err="1" smtClean="0"/>
              <a:t>L’esforç</a:t>
            </a:r>
            <a:r>
              <a:rPr lang="es-ES" sz="2400" b="1" dirty="0" smtClean="0"/>
              <a:t> de </a:t>
            </a:r>
            <a:r>
              <a:rPr lang="es-ES" sz="2400" b="1" dirty="0" err="1" smtClean="0"/>
              <a:t>tot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l’alumnat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és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clau</a:t>
            </a:r>
            <a:r>
              <a:rPr lang="es-ES" sz="2400" b="1" dirty="0" smtClean="0"/>
              <a:t> per a </a:t>
            </a:r>
            <a:r>
              <a:rPr lang="es-ES" sz="2400" b="1" dirty="0" err="1" smtClean="0"/>
              <a:t>l’aprenentatge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8002445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b="1" dirty="0" smtClean="0"/>
              <a:t>6. </a:t>
            </a:r>
            <a:r>
              <a:rPr lang="es-ES" sz="2400" b="1" dirty="0" err="1" smtClean="0"/>
              <a:t>L’avaluació</a:t>
            </a:r>
            <a:r>
              <a:rPr lang="es-ES" sz="2400" b="1" dirty="0" smtClean="0"/>
              <a:t> continuada </a:t>
            </a:r>
            <a:r>
              <a:rPr lang="es-ES" sz="2400" b="1" dirty="0" err="1" smtClean="0"/>
              <a:t>afavoreix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l’aprenentatge</a:t>
            </a:r>
            <a:r>
              <a:rPr lang="es-ES" sz="2400" b="1" dirty="0" smtClean="0"/>
              <a:t>.</a:t>
            </a:r>
          </a:p>
          <a:p>
            <a:r>
              <a:rPr lang="es-ES" sz="2400" b="1" dirty="0" smtClean="0"/>
              <a:t>7. </a:t>
            </a:r>
            <a:r>
              <a:rPr lang="es-ES" sz="2400" b="1" dirty="0" err="1" smtClean="0"/>
              <a:t>Aprendre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és</a:t>
            </a:r>
            <a:r>
              <a:rPr lang="es-ES" sz="2400" b="1" dirty="0" smtClean="0"/>
              <a:t> construir </a:t>
            </a:r>
            <a:r>
              <a:rPr lang="es-ES" sz="2400" b="1" dirty="0" err="1" smtClean="0"/>
              <a:t>connexions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horitzontals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globalitzades</a:t>
            </a:r>
            <a:r>
              <a:rPr lang="es-ES" sz="2400" b="1" dirty="0" smtClean="0"/>
              <a:t>.</a:t>
            </a:r>
          </a:p>
          <a:p>
            <a:endParaRPr lang="es-ES" sz="2400" b="1" dirty="0"/>
          </a:p>
          <a:p>
            <a:r>
              <a:rPr lang="es-ES" sz="2400" b="1" dirty="0" smtClean="0"/>
              <a:t>…</a:t>
            </a:r>
            <a:r>
              <a:rPr lang="es-ES" sz="2400" b="1" dirty="0" err="1" smtClean="0"/>
              <a:t>caldria</a:t>
            </a:r>
            <a:r>
              <a:rPr lang="es-ES" sz="2400" b="1" dirty="0" smtClean="0"/>
              <a:t> estar </a:t>
            </a:r>
            <a:r>
              <a:rPr lang="es-ES" sz="2400" b="1" dirty="0" err="1" smtClean="0"/>
              <a:t>segurs</a:t>
            </a:r>
            <a:r>
              <a:rPr lang="es-ES" sz="2400" b="1" dirty="0" smtClean="0"/>
              <a:t> que les que </a:t>
            </a:r>
            <a:r>
              <a:rPr lang="es-ES" sz="2400" b="1" dirty="0" err="1" smtClean="0"/>
              <a:t>ja</a:t>
            </a:r>
            <a:r>
              <a:rPr lang="es-ES" sz="2400" b="1" dirty="0" smtClean="0"/>
              <a:t> té es </a:t>
            </a:r>
            <a:r>
              <a:rPr lang="es-ES" sz="2400" b="1" dirty="0" err="1" smtClean="0"/>
              <a:t>fonamentin</a:t>
            </a:r>
            <a:r>
              <a:rPr lang="es-ES" sz="2400" b="1" dirty="0" smtClean="0"/>
              <a:t> en </a:t>
            </a:r>
            <a:r>
              <a:rPr lang="es-ES" sz="2400" b="1" dirty="0" err="1" smtClean="0"/>
              <a:t>aquests</a:t>
            </a:r>
            <a:r>
              <a:rPr lang="es-ES" sz="2400" b="1" dirty="0" smtClean="0"/>
              <a:t> set </a:t>
            </a:r>
            <a:r>
              <a:rPr lang="es-ES" sz="2400" b="1" dirty="0" err="1" smtClean="0"/>
              <a:t>principis</a:t>
            </a:r>
            <a:r>
              <a:rPr lang="es-ES" sz="2400" b="1" dirty="0" smtClean="0"/>
              <a:t>.  </a:t>
            </a:r>
            <a:r>
              <a:rPr lang="es-ES" sz="2400" b="1" dirty="0" err="1" smtClean="0"/>
              <a:t>Perquè</a:t>
            </a:r>
            <a:r>
              <a:rPr lang="es-ES" sz="2400" b="1" dirty="0" smtClean="0"/>
              <a:t> per </a:t>
            </a:r>
            <a:r>
              <a:rPr lang="es-ES" sz="2400" b="1" dirty="0" err="1" smtClean="0"/>
              <a:t>millorar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l’aprenentatge</a:t>
            </a:r>
            <a:r>
              <a:rPr lang="es-ES" sz="2400" b="1" dirty="0" smtClean="0"/>
              <a:t>, cal </a:t>
            </a:r>
            <a:r>
              <a:rPr lang="es-ES" sz="2400" b="1" dirty="0" err="1" smtClean="0"/>
              <a:t>millorar</a:t>
            </a:r>
            <a:r>
              <a:rPr lang="es-ES" sz="2400" b="1" dirty="0" smtClean="0"/>
              <a:t> la manera </a:t>
            </a:r>
            <a:r>
              <a:rPr lang="es-ES" sz="2400" b="1" dirty="0" err="1" smtClean="0"/>
              <a:t>com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l’aprenentatge</a:t>
            </a:r>
            <a:r>
              <a:rPr lang="es-ES" sz="2400" b="1" dirty="0" smtClean="0"/>
              <a:t> es </a:t>
            </a:r>
            <a:r>
              <a:rPr lang="es-ES" sz="2400" b="1" dirty="0" err="1" smtClean="0"/>
              <a:t>dóna</a:t>
            </a:r>
            <a:r>
              <a:rPr lang="es-ES" sz="2400" b="1" dirty="0" smtClean="0"/>
              <a:t>.</a:t>
            </a:r>
          </a:p>
          <a:p>
            <a:endParaRPr lang="es-ES" sz="2400" b="1" dirty="0"/>
          </a:p>
          <a:p>
            <a:r>
              <a:rPr lang="es-ES" sz="2400" dirty="0" smtClean="0"/>
              <a:t>Dr. </a:t>
            </a:r>
            <a:r>
              <a:rPr lang="es-ES" sz="2400" dirty="0" err="1" smtClean="0"/>
              <a:t>Eduard</a:t>
            </a:r>
            <a:r>
              <a:rPr lang="es-ES" sz="2400" dirty="0" smtClean="0"/>
              <a:t> </a:t>
            </a:r>
            <a:r>
              <a:rPr lang="es-ES" sz="2400" dirty="0" err="1" smtClean="0"/>
              <a:t>Vatllori</a:t>
            </a:r>
            <a:endParaRPr lang="es-ES" sz="2400" dirty="0" smtClean="0"/>
          </a:p>
          <a:p>
            <a:r>
              <a:rPr lang="es-ES" sz="2400" dirty="0" smtClean="0"/>
              <a:t>“</a:t>
            </a:r>
            <a:r>
              <a:rPr lang="es-ES" sz="2400" dirty="0" err="1" smtClean="0"/>
              <a:t>Discurs</a:t>
            </a:r>
            <a:r>
              <a:rPr lang="es-ES" sz="2400" dirty="0" smtClean="0"/>
              <a:t> </a:t>
            </a:r>
            <a:r>
              <a:rPr lang="es-ES" sz="2400" dirty="0" err="1" smtClean="0"/>
              <a:t>innagural</a:t>
            </a:r>
            <a:r>
              <a:rPr lang="es-ES" sz="2400" dirty="0" smtClean="0"/>
              <a:t> </a:t>
            </a:r>
            <a:r>
              <a:rPr lang="es-ES" sz="2400" dirty="0" err="1" smtClean="0"/>
              <a:t>Escola</a:t>
            </a:r>
            <a:r>
              <a:rPr lang="es-ES" sz="2400" dirty="0" smtClean="0"/>
              <a:t> nova 21”Barcelona, 21 de </a:t>
            </a:r>
            <a:r>
              <a:rPr lang="es-ES" sz="2400" dirty="0" err="1" smtClean="0"/>
              <a:t>maig</a:t>
            </a:r>
            <a:r>
              <a:rPr lang="es-ES" sz="2400" dirty="0" smtClean="0"/>
              <a:t> de 2016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9000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2146250"/>
          </a:xfrm>
        </p:spPr>
        <p:txBody>
          <a:bodyPr>
            <a:normAutofit/>
          </a:bodyPr>
          <a:lstStyle/>
          <a:p>
            <a:r>
              <a:rPr lang="ca-ES" sz="7200" b="1" dirty="0" smtClean="0"/>
              <a:t>repte:</a:t>
            </a:r>
            <a:endParaRPr lang="es-ES" sz="7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transformar l’escola en un organisme viu on el coneixement es genera i creix.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 smtClean="0"/>
              <a:t>Fa </a:t>
            </a:r>
            <a:r>
              <a:rPr lang="es-ES" dirty="0" err="1" smtClean="0"/>
              <a:t>ja</a:t>
            </a:r>
            <a:r>
              <a:rPr lang="es-ES" dirty="0" smtClean="0"/>
              <a:t> </a:t>
            </a:r>
            <a:r>
              <a:rPr lang="es-ES" dirty="0" err="1" smtClean="0"/>
              <a:t>més</a:t>
            </a:r>
            <a:r>
              <a:rPr lang="es-ES" dirty="0" smtClean="0"/>
              <a:t> de cent </a:t>
            </a:r>
            <a:r>
              <a:rPr lang="es-ES" dirty="0" err="1" smtClean="0"/>
              <a:t>anys</a:t>
            </a:r>
            <a:r>
              <a:rPr lang="es-ES" dirty="0" smtClean="0"/>
              <a:t> Dewey </a:t>
            </a:r>
            <a:r>
              <a:rPr lang="es-ES" dirty="0" err="1" smtClean="0"/>
              <a:t>pedagog</a:t>
            </a:r>
            <a:r>
              <a:rPr lang="es-ES" dirty="0" smtClean="0"/>
              <a:t> i </a:t>
            </a:r>
            <a:r>
              <a:rPr lang="es-ES" dirty="0" err="1" smtClean="0"/>
              <a:t>filòsof</a:t>
            </a:r>
            <a:r>
              <a:rPr lang="es-ES" dirty="0" smtClean="0"/>
              <a:t> </a:t>
            </a:r>
            <a:r>
              <a:rPr lang="es-ES" dirty="0" err="1" smtClean="0"/>
              <a:t>deia</a:t>
            </a:r>
            <a:r>
              <a:rPr lang="es-ES" dirty="0" smtClean="0"/>
              <a:t>: “Si </a:t>
            </a:r>
            <a:r>
              <a:rPr lang="es-ES" dirty="0" err="1" smtClean="0"/>
              <a:t>avui</a:t>
            </a:r>
            <a:r>
              <a:rPr lang="es-ES" dirty="0" smtClean="0"/>
              <a:t> </a:t>
            </a:r>
            <a:r>
              <a:rPr lang="es-ES" dirty="0" err="1" smtClean="0"/>
              <a:t>ensenyem</a:t>
            </a:r>
            <a:r>
              <a:rPr lang="es-ES" dirty="0" smtClean="0"/>
              <a:t>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infants</a:t>
            </a:r>
            <a:r>
              <a:rPr lang="es-ES" dirty="0" smtClean="0"/>
              <a:t> </a:t>
            </a:r>
            <a:r>
              <a:rPr lang="es-ES" dirty="0" err="1" smtClean="0"/>
              <a:t>com</a:t>
            </a:r>
            <a:r>
              <a:rPr lang="es-ES" dirty="0" smtClean="0"/>
              <a:t>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ensenyàvem</a:t>
            </a:r>
            <a:r>
              <a:rPr lang="es-ES" dirty="0" smtClean="0"/>
              <a:t> </a:t>
            </a:r>
            <a:r>
              <a:rPr lang="es-ES" dirty="0" err="1" smtClean="0"/>
              <a:t>ahir</a:t>
            </a:r>
            <a:r>
              <a:rPr lang="es-ES" dirty="0" smtClean="0"/>
              <a:t>,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robem</a:t>
            </a:r>
            <a:r>
              <a:rPr lang="es-ES" dirty="0" smtClean="0"/>
              <a:t> el </a:t>
            </a:r>
            <a:r>
              <a:rPr lang="es-ES" dirty="0" err="1" smtClean="0"/>
              <a:t>demà</a:t>
            </a:r>
            <a:r>
              <a:rPr lang="es-ES" dirty="0" smtClean="0"/>
              <a:t>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70803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0178" name="Picture 2" descr="Per a que cadascú aprengui&#10;a volar amb les seves ales&#10;https://fbcdn-sphotos-h-a.akamaihd.net/hphotos-ak-ash3/27153_4474862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01" y="260648"/>
            <a:ext cx="7956791" cy="5973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39302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CONCEPTES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-</a:t>
            </a:r>
            <a:r>
              <a:rPr lang="es-ES" dirty="0" err="1" smtClean="0"/>
              <a:t>Educació</a:t>
            </a:r>
            <a:r>
              <a:rPr lang="es-ES" dirty="0" smtClean="0"/>
              <a:t>: tasca compartida entre </a:t>
            </a:r>
            <a:r>
              <a:rPr lang="es-ES" dirty="0" err="1" smtClean="0"/>
              <a:t>alumnes</a:t>
            </a:r>
            <a:r>
              <a:rPr lang="es-ES" dirty="0" smtClean="0"/>
              <a:t>, </a:t>
            </a:r>
            <a:r>
              <a:rPr lang="es-ES" dirty="0" err="1" smtClean="0"/>
              <a:t>mestres</a:t>
            </a:r>
            <a:r>
              <a:rPr lang="es-ES" dirty="0" smtClean="0"/>
              <a:t> i </a:t>
            </a:r>
            <a:r>
              <a:rPr lang="es-ES" dirty="0" err="1" smtClean="0"/>
              <a:t>famílies</a:t>
            </a:r>
            <a:endParaRPr lang="es-ES" dirty="0" smtClean="0"/>
          </a:p>
          <a:p>
            <a:pPr marL="0" indent="0">
              <a:buNone/>
            </a:pP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l’alumne</a:t>
            </a:r>
            <a:r>
              <a:rPr lang="es-ES" dirty="0" smtClean="0"/>
              <a:t> </a:t>
            </a:r>
            <a:r>
              <a:rPr lang="es-ES" dirty="0" err="1" smtClean="0"/>
              <a:t>està</a:t>
            </a:r>
            <a:r>
              <a:rPr lang="es-ES" dirty="0" smtClean="0"/>
              <a:t> al centre </a:t>
            </a:r>
            <a:r>
              <a:rPr lang="es-ES" dirty="0" err="1" smtClean="0"/>
              <a:t>com</a:t>
            </a:r>
            <a:r>
              <a:rPr lang="es-ES" dirty="0" smtClean="0"/>
              <a:t> a protagonista.</a:t>
            </a:r>
          </a:p>
          <a:p>
            <a:pPr marL="0" indent="0">
              <a:buNone/>
            </a:pPr>
            <a:r>
              <a:rPr lang="es-ES" dirty="0" err="1" smtClean="0"/>
              <a:t>Aprenentatge</a:t>
            </a:r>
            <a:r>
              <a:rPr lang="es-ES" dirty="0" smtClean="0"/>
              <a:t> </a:t>
            </a:r>
            <a:r>
              <a:rPr lang="es-ES" dirty="0" err="1" smtClean="0"/>
              <a:t>durant</a:t>
            </a:r>
            <a:r>
              <a:rPr lang="es-ES" dirty="0" smtClean="0"/>
              <a:t> tota la vida “</a:t>
            </a:r>
            <a:r>
              <a:rPr lang="es-ES" dirty="0" err="1" smtClean="0"/>
              <a:t>lifelong</a:t>
            </a:r>
            <a:r>
              <a:rPr lang="es-ES" dirty="0" smtClean="0"/>
              <a:t> </a:t>
            </a:r>
            <a:r>
              <a:rPr lang="es-ES" dirty="0" err="1" smtClean="0"/>
              <a:t>learning</a:t>
            </a:r>
            <a:r>
              <a:rPr lang="es-ES" dirty="0" smtClean="0"/>
              <a:t>” en </a:t>
            </a:r>
            <a:r>
              <a:rPr lang="es-ES" dirty="0" err="1" smtClean="0"/>
              <a:t>constant</a:t>
            </a:r>
            <a:r>
              <a:rPr lang="es-ES" dirty="0" smtClean="0"/>
              <a:t> </a:t>
            </a:r>
            <a:r>
              <a:rPr lang="es-ES" dirty="0" err="1" smtClean="0"/>
              <a:t>actualització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4157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5496"/>
            <a:ext cx="8859828" cy="6644871"/>
          </a:xfrm>
        </p:spPr>
      </p:pic>
    </p:spTree>
    <p:extLst>
      <p:ext uri="{BB962C8B-B14F-4D97-AF65-F5344CB8AC3E}">
        <p14:creationId xmlns:p14="http://schemas.microsoft.com/office/powerpoint/2010/main" val="37331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02" name="Picture 2" descr="Els futur és&#10;dels qui s’atreveixen&#10;a explorar-lo&#10;Moltes gràcies&#10;per fer-ho possible!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68" y="1124744"/>
            <a:ext cx="6713730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751777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64807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WEB NOVA</a:t>
            </a:r>
            <a:br>
              <a:rPr lang="es-ES" dirty="0" smtClean="0"/>
            </a:br>
            <a:r>
              <a:rPr lang="es-ES" sz="1300" dirty="0" smtClean="0">
                <a:hlinkClick r:id="rId2"/>
              </a:rPr>
              <a:t>http://agora.xtec.cat/ceip-espai3-sjdespi</a:t>
            </a:r>
            <a:r>
              <a:rPr lang="es-ES" dirty="0" smtClean="0">
                <a:hlinkClick r:id="rId2"/>
              </a:rPr>
              <a:t>/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304" y="1268760"/>
            <a:ext cx="9004792" cy="506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COMPETÈNCIES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 smtClean="0"/>
              <a:t>Treball</a:t>
            </a:r>
            <a:r>
              <a:rPr lang="es-ES" dirty="0" smtClean="0"/>
              <a:t> i </a:t>
            </a:r>
            <a:r>
              <a:rPr lang="es-ES" dirty="0" err="1" smtClean="0"/>
              <a:t>avaluació</a:t>
            </a:r>
            <a:r>
              <a:rPr lang="es-ES" dirty="0" smtClean="0"/>
              <a:t> per </a:t>
            </a:r>
            <a:r>
              <a:rPr lang="es-ES" dirty="0" err="1" smtClean="0"/>
              <a:t>competències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Quatre</a:t>
            </a:r>
            <a:r>
              <a:rPr lang="es-ES" dirty="0" smtClean="0"/>
              <a:t> </a:t>
            </a:r>
            <a:r>
              <a:rPr lang="es-ES" dirty="0" err="1" smtClean="0"/>
              <a:t>competències</a:t>
            </a:r>
            <a:r>
              <a:rPr lang="es-ES" dirty="0" smtClean="0"/>
              <a:t> </a:t>
            </a:r>
            <a:r>
              <a:rPr lang="es-ES" dirty="0" err="1" smtClean="0"/>
              <a:t>són</a:t>
            </a:r>
            <a:r>
              <a:rPr lang="es-ES" dirty="0" smtClean="0"/>
              <a:t>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pilars</a:t>
            </a:r>
            <a:r>
              <a:rPr lang="es-ES" dirty="0" smtClean="0"/>
              <a:t> sobre el que </a:t>
            </a:r>
            <a:r>
              <a:rPr lang="es-ES" dirty="0" err="1" smtClean="0"/>
              <a:t>treballem</a:t>
            </a:r>
            <a:r>
              <a:rPr lang="es-ES" dirty="0"/>
              <a:t> </a:t>
            </a:r>
            <a:r>
              <a:rPr lang="es-ES" dirty="0" smtClean="0"/>
              <a:t>en </a:t>
            </a:r>
            <a:r>
              <a:rPr lang="es-ES" dirty="0" err="1" smtClean="0"/>
              <a:t>aquest</a:t>
            </a:r>
            <a:r>
              <a:rPr lang="es-ES" dirty="0" smtClean="0"/>
              <a:t> </a:t>
            </a:r>
            <a:r>
              <a:rPr lang="es-ES" dirty="0" err="1" smtClean="0"/>
              <a:t>projecte</a:t>
            </a:r>
            <a:r>
              <a:rPr lang="es-ES" dirty="0" smtClean="0"/>
              <a:t>:</a:t>
            </a:r>
          </a:p>
          <a:p>
            <a:r>
              <a:rPr lang="es-ES" dirty="0" smtClean="0"/>
              <a:t>-</a:t>
            </a:r>
            <a:r>
              <a:rPr lang="es-ES" dirty="0" err="1" smtClean="0"/>
              <a:t>Aprendre</a:t>
            </a:r>
            <a:r>
              <a:rPr lang="es-ES" dirty="0" smtClean="0"/>
              <a:t> a </a:t>
            </a:r>
            <a:r>
              <a:rPr lang="es-ES" dirty="0" err="1" smtClean="0"/>
              <a:t>fer</a:t>
            </a:r>
            <a:endParaRPr lang="es-ES" dirty="0" smtClean="0"/>
          </a:p>
          <a:p>
            <a:r>
              <a:rPr lang="es-ES" dirty="0" smtClean="0"/>
              <a:t>-</a:t>
            </a:r>
            <a:r>
              <a:rPr lang="es-ES" dirty="0" err="1" smtClean="0"/>
              <a:t>Aprendre</a:t>
            </a:r>
            <a:r>
              <a:rPr lang="es-ES" dirty="0" smtClean="0"/>
              <a:t> a ser</a:t>
            </a:r>
          </a:p>
          <a:p>
            <a:r>
              <a:rPr lang="es-ES" dirty="0" smtClean="0"/>
              <a:t>-</a:t>
            </a:r>
            <a:r>
              <a:rPr lang="es-ES" dirty="0" err="1" smtClean="0"/>
              <a:t>Aprendre</a:t>
            </a:r>
            <a:r>
              <a:rPr lang="es-ES" dirty="0" smtClean="0"/>
              <a:t> a </a:t>
            </a:r>
            <a:r>
              <a:rPr lang="es-ES" dirty="0" err="1" smtClean="0"/>
              <a:t>aprendre</a:t>
            </a:r>
            <a:endParaRPr lang="es-ES" dirty="0" smtClean="0"/>
          </a:p>
          <a:p>
            <a:r>
              <a:rPr lang="es-ES" dirty="0" smtClean="0"/>
              <a:t>-</a:t>
            </a:r>
            <a:r>
              <a:rPr lang="es-ES" dirty="0" err="1" smtClean="0"/>
              <a:t>Aprendre</a:t>
            </a:r>
            <a:r>
              <a:rPr lang="es-ES" dirty="0" smtClean="0"/>
              <a:t> a </a:t>
            </a:r>
            <a:r>
              <a:rPr lang="es-ES" dirty="0" err="1" smtClean="0"/>
              <a:t>viure</a:t>
            </a:r>
            <a:r>
              <a:rPr lang="es-ES" dirty="0" smtClean="0"/>
              <a:t> </a:t>
            </a:r>
            <a:r>
              <a:rPr lang="es-ES" dirty="0" err="1" smtClean="0"/>
              <a:t>junts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Tots</a:t>
            </a:r>
            <a:r>
              <a:rPr lang="es-ES" dirty="0" smtClean="0"/>
              <a:t>  </a:t>
            </a:r>
            <a:r>
              <a:rPr lang="es-ES" dirty="0" err="1" smtClean="0"/>
              <a:t>quatre</a:t>
            </a:r>
            <a:r>
              <a:rPr lang="es-ES" dirty="0" smtClean="0"/>
              <a:t> igual </a:t>
            </a:r>
            <a:r>
              <a:rPr lang="es-ES" dirty="0" err="1" smtClean="0"/>
              <a:t>d’importants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Avaluació</a:t>
            </a:r>
            <a:r>
              <a:rPr lang="es-ES" dirty="0" smtClean="0"/>
              <a:t> no per </a:t>
            </a:r>
            <a:r>
              <a:rPr lang="es-ES" dirty="0" err="1" smtClean="0"/>
              <a:t>fer</a:t>
            </a:r>
            <a:r>
              <a:rPr lang="es-ES" dirty="0" smtClean="0"/>
              <a:t> rankings si no per la </a:t>
            </a:r>
            <a:r>
              <a:rPr lang="es-ES" dirty="0" err="1" smtClean="0"/>
              <a:t>millora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4698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Nothing</a:t>
            </a:r>
            <a:r>
              <a:rPr lang="es-ES" dirty="0" smtClean="0"/>
              <a:t> has </a:t>
            </a:r>
            <a:r>
              <a:rPr lang="es-ES" dirty="0" err="1" smtClean="0"/>
              <a:t>changed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https://www.youtube.com/embed/82Eu9fjlZgQ</a:t>
            </a:r>
            <a:endParaRPr lang="es-ES" dirty="0" smtClean="0"/>
          </a:p>
          <a:p>
            <a:r>
              <a:rPr lang="es-ES" dirty="0" err="1" smtClean="0"/>
              <a:t>Necessitat</a:t>
            </a:r>
            <a:r>
              <a:rPr lang="es-ES" dirty="0" smtClean="0"/>
              <a:t> </a:t>
            </a:r>
            <a:r>
              <a:rPr lang="es-ES" dirty="0" err="1" smtClean="0"/>
              <a:t>urgent</a:t>
            </a:r>
            <a:r>
              <a:rPr lang="es-ES" dirty="0" smtClean="0"/>
              <a:t> de </a:t>
            </a:r>
            <a:r>
              <a:rPr lang="es-ES" dirty="0" err="1" smtClean="0"/>
              <a:t>millora</a:t>
            </a:r>
            <a:r>
              <a:rPr lang="es-ES" dirty="0" smtClean="0"/>
              <a:t>:</a:t>
            </a:r>
          </a:p>
          <a:p>
            <a:r>
              <a:rPr lang="es-ES" dirty="0" smtClean="0"/>
              <a:t>Gran nombre de </a:t>
            </a:r>
            <a:r>
              <a:rPr lang="es-ES" dirty="0" err="1" smtClean="0"/>
              <a:t>fracàs</a:t>
            </a:r>
            <a:r>
              <a:rPr lang="es-ES" dirty="0" smtClean="0"/>
              <a:t> escolar</a:t>
            </a:r>
          </a:p>
          <a:p>
            <a:r>
              <a:rPr lang="es-ES" dirty="0" err="1" smtClean="0"/>
              <a:t>Abandonament</a:t>
            </a:r>
            <a:r>
              <a:rPr lang="es-ES" dirty="0" smtClean="0"/>
              <a:t> del sistema</a:t>
            </a:r>
          </a:p>
          <a:p>
            <a:r>
              <a:rPr lang="es-ES" dirty="0" smtClean="0"/>
              <a:t>Garantir </a:t>
            </a:r>
            <a:r>
              <a:rPr lang="es-ES" dirty="0" err="1" smtClean="0"/>
              <a:t>igualtat</a:t>
            </a:r>
            <a:r>
              <a:rPr lang="es-ES" dirty="0" smtClean="0"/>
              <a:t> </a:t>
            </a:r>
            <a:r>
              <a:rPr lang="es-ES" dirty="0" err="1" smtClean="0"/>
              <a:t>d’oportunitats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21462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PARTIM DE :D’ESCOLA </a:t>
            </a:r>
            <a:r>
              <a:rPr lang="es-ES" dirty="0" smtClean="0">
                <a:solidFill>
                  <a:srgbClr val="0070C0"/>
                </a:solidFill>
              </a:rPr>
              <a:t>INNOVADORA</a:t>
            </a:r>
            <a:br>
              <a:rPr lang="es-ES" dirty="0" smtClean="0">
                <a:solidFill>
                  <a:srgbClr val="0070C0"/>
                </a:solidFill>
              </a:rPr>
            </a:b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8291264" cy="5289451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PROJECTE PLURILINGÜE:</a:t>
            </a:r>
            <a:endParaRPr lang="es-ES" sz="2400" dirty="0" smtClean="0"/>
          </a:p>
          <a:p>
            <a:r>
              <a:rPr lang="es-ES" sz="2400" dirty="0" smtClean="0"/>
              <a:t>ANGLÈS I FRANCÈS</a:t>
            </a:r>
          </a:p>
          <a:p>
            <a:r>
              <a:rPr lang="es-ES" sz="2400" dirty="0" smtClean="0"/>
              <a:t>TREBALL  PER PROJECTES </a:t>
            </a:r>
          </a:p>
          <a:p>
            <a:r>
              <a:rPr lang="es-ES" sz="2400" dirty="0" smtClean="0"/>
              <a:t>TREBALL COOPERATIU</a:t>
            </a:r>
          </a:p>
          <a:p>
            <a:r>
              <a:rPr lang="es-ES" sz="2400" dirty="0" smtClean="0"/>
              <a:t>INCORPORACIÓ DE LES EINES</a:t>
            </a:r>
          </a:p>
          <a:p>
            <a:r>
              <a:rPr lang="es-ES" sz="2400" dirty="0" smtClean="0"/>
              <a:t>TAC: PORTÀTILS I IPADS A L’AULA</a:t>
            </a:r>
          </a:p>
          <a:p>
            <a:endParaRPr lang="es-ES" dirty="0" smtClean="0"/>
          </a:p>
          <a:p>
            <a:r>
              <a:rPr lang="es-ES" dirty="0" smtClean="0"/>
              <a:t>                                         -</a:t>
            </a:r>
            <a:r>
              <a:rPr lang="es-ES" sz="2000" dirty="0" smtClean="0"/>
              <a:t>UNIVERSITAT BLANQUERNA I UB </a:t>
            </a:r>
            <a:endParaRPr lang="es-ES" dirty="0" smtClean="0"/>
          </a:p>
          <a:p>
            <a:r>
              <a:rPr lang="es-ES" dirty="0" smtClean="0"/>
              <a:t>                                       -</a:t>
            </a:r>
            <a:r>
              <a:rPr lang="es-ES" sz="2000" dirty="0" smtClean="0"/>
              <a:t>ERASMUS PLUS : VISITA FINLÀNDIA</a:t>
            </a:r>
          </a:p>
          <a:p>
            <a:r>
              <a:rPr lang="es-ES" sz="2000" dirty="0"/>
              <a:t> </a:t>
            </a:r>
            <a:r>
              <a:rPr lang="es-ES" sz="2000" dirty="0" smtClean="0"/>
              <a:t>                                                              -E- TWINNIG</a:t>
            </a:r>
            <a:endParaRPr lang="es-ES" dirty="0" smtClean="0"/>
          </a:p>
          <a:p>
            <a:r>
              <a:rPr lang="es-ES" dirty="0" smtClean="0"/>
              <a:t>                                      </a:t>
            </a:r>
            <a:r>
              <a:rPr lang="es-ES" sz="2000" dirty="0" smtClean="0"/>
              <a:t>- I CONGRESO NACIONAL ESCUELAS </a:t>
            </a:r>
            <a:r>
              <a:rPr lang="es-ES" sz="2000" dirty="0" smtClean="0"/>
              <a:t>INNOVAD</a:t>
            </a:r>
          </a:p>
          <a:p>
            <a:r>
              <a:rPr lang="es-ES" sz="2000" dirty="0"/>
              <a:t> </a:t>
            </a:r>
            <a:r>
              <a:rPr lang="es-ES" sz="2000" dirty="0" smtClean="0"/>
              <a:t>                                                                PROJECTE ESCOLA NOVA 21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5" name="4 Imagen" descr="IMG_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717032"/>
            <a:ext cx="3672408" cy="2742972"/>
          </a:xfrm>
          <a:prstGeom prst="rect">
            <a:avLst/>
          </a:prstGeom>
        </p:spPr>
      </p:pic>
      <p:pic>
        <p:nvPicPr>
          <p:cNvPr id="6" name="5 Imagen" descr="IMG_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7246" y="1108899"/>
            <a:ext cx="3527202" cy="263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6771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PROJECTE </a:t>
            </a:r>
            <a:r>
              <a:rPr lang="es-ES" dirty="0" smtClean="0">
                <a:solidFill>
                  <a:srgbClr val="0070C0"/>
                </a:solidFill>
              </a:rPr>
              <a:t>EMOCIONS</a:t>
            </a:r>
            <a:br>
              <a:rPr lang="es-ES" dirty="0" smtClean="0">
                <a:solidFill>
                  <a:srgbClr val="0070C0"/>
                </a:solidFill>
              </a:rPr>
            </a:br>
            <a:r>
              <a:rPr lang="es-ES" dirty="0" smtClean="0">
                <a:solidFill>
                  <a:srgbClr val="0070C0"/>
                </a:solidFill>
              </a:rPr>
              <a:t>NEUROCIÈNCIA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Apadrinament</a:t>
            </a:r>
            <a:r>
              <a:rPr lang="es-ES" dirty="0" smtClean="0"/>
              <a:t> entre </a:t>
            </a:r>
            <a:r>
              <a:rPr lang="es-ES" dirty="0" err="1" smtClean="0"/>
              <a:t>iguals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Desenvolupament</a:t>
            </a:r>
            <a:r>
              <a:rPr lang="es-ES" dirty="0" smtClean="0"/>
              <a:t> de  </a:t>
            </a:r>
            <a:r>
              <a:rPr lang="es-ES" dirty="0" err="1" smtClean="0"/>
              <a:t>l’autoconfiança</a:t>
            </a:r>
            <a:r>
              <a:rPr lang="es-ES" dirty="0" smtClean="0"/>
              <a:t>.</a:t>
            </a:r>
          </a:p>
          <a:p>
            <a:r>
              <a:rPr lang="es-ES" dirty="0" smtClean="0"/>
              <a:t>Base de  </a:t>
            </a:r>
            <a:r>
              <a:rPr lang="es-ES" dirty="0" err="1" smtClean="0"/>
              <a:t>l’aprenentatge</a:t>
            </a:r>
            <a:r>
              <a:rPr lang="es-ES" dirty="0" smtClean="0"/>
              <a:t>: empatía, </a:t>
            </a:r>
            <a:r>
              <a:rPr lang="es-ES" dirty="0" err="1" smtClean="0"/>
              <a:t>resilència</a:t>
            </a:r>
            <a:r>
              <a:rPr lang="es-ES" dirty="0" smtClean="0"/>
              <a:t>  i </a:t>
            </a:r>
            <a:r>
              <a:rPr lang="es-ES" dirty="0" err="1" smtClean="0"/>
              <a:t>flexibilitat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Capacitat</a:t>
            </a:r>
            <a:r>
              <a:rPr lang="es-ES" dirty="0" smtClean="0"/>
              <a:t> de </a:t>
            </a:r>
            <a:r>
              <a:rPr lang="es-ES" dirty="0" err="1" smtClean="0"/>
              <a:t>desapendre</a:t>
            </a:r>
            <a:r>
              <a:rPr lang="es-ES" dirty="0" smtClean="0"/>
              <a:t> per tornar a </a:t>
            </a:r>
            <a:r>
              <a:rPr lang="es-ES" dirty="0" err="1" smtClean="0"/>
              <a:t>aprendre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" name="Picture 2" descr="P:\MESTRES\EDUCACIÓ INFANTIL\COORDINACIÓ 13-14\1_P3\Fotos 1r.trim P3\Festes\IMG_39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61"/>
          <a:stretch/>
        </p:blipFill>
        <p:spPr bwMode="auto">
          <a:xfrm>
            <a:off x="5724128" y="1340768"/>
            <a:ext cx="2808312" cy="208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192.168.0.243\backup\Fotos power 2015\IMG-20131114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744416" cy="23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1003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PROJECTE EDUCATIU ESPAI 3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125095" indent="0">
              <a:spcAft>
                <a:spcPts val="0"/>
              </a:spcAft>
              <a:buNone/>
            </a:pPr>
            <a:r>
              <a:rPr lang="ca-ES" sz="6000" b="1" dirty="0">
                <a:latin typeface="Arial"/>
                <a:ea typeface="Calibri"/>
                <a:cs typeface="Times New Roman"/>
              </a:rPr>
              <a:t>Valors del nostre centre</a:t>
            </a:r>
            <a:endParaRPr lang="es-ES" sz="6000" dirty="0">
              <a:latin typeface="Arial"/>
              <a:ea typeface="Calibri"/>
              <a:cs typeface="Times New Roman"/>
            </a:endParaRPr>
          </a:p>
          <a:p>
            <a:pPr marL="125095" indent="0">
              <a:spcAft>
                <a:spcPts val="0"/>
              </a:spcAft>
              <a:buNone/>
            </a:pPr>
            <a:r>
              <a:rPr lang="ca-ES" sz="4000" b="1" dirty="0">
                <a:latin typeface="Arial"/>
                <a:ea typeface="Calibri"/>
                <a:cs typeface="Times New Roman"/>
              </a:rPr>
              <a:t> </a:t>
            </a:r>
            <a:endParaRPr lang="es-ES" dirty="0">
              <a:latin typeface="Arial"/>
              <a:ea typeface="Calibri"/>
              <a:cs typeface="Times New Roman"/>
            </a:endParaRPr>
          </a:p>
          <a:p>
            <a:pPr lvl="0">
              <a:buFont typeface="Symbol"/>
              <a:buChar char=""/>
              <a:tabLst>
                <a:tab pos="5400040" algn="r"/>
              </a:tabLst>
            </a:pPr>
            <a:r>
              <a:rPr lang="ca-ES" sz="6400" dirty="0">
                <a:latin typeface="Arial"/>
                <a:ea typeface="Calibri"/>
              </a:rPr>
              <a:t>Que promogui l’educació integral de la persona.</a:t>
            </a:r>
            <a:endParaRPr lang="es-ES" sz="6400" dirty="0">
              <a:latin typeface="Arial"/>
              <a:ea typeface="Calibri"/>
            </a:endParaRPr>
          </a:p>
          <a:p>
            <a:pPr lvl="0">
              <a:buFont typeface="Symbol"/>
              <a:buChar char=""/>
              <a:tabLst>
                <a:tab pos="5400040" algn="r"/>
              </a:tabLst>
            </a:pPr>
            <a:r>
              <a:rPr lang="ca-ES" sz="6400" dirty="0">
                <a:latin typeface="Arial"/>
                <a:ea typeface="Calibri"/>
              </a:rPr>
              <a:t>Que es potenciï l’adquisició de l’hàbit de treball i d’estudi.</a:t>
            </a:r>
            <a:endParaRPr lang="es-ES" sz="6400" dirty="0">
              <a:latin typeface="Arial"/>
              <a:ea typeface="Calibri"/>
            </a:endParaRPr>
          </a:p>
          <a:p>
            <a:pPr lvl="0">
              <a:buFont typeface="Symbol"/>
              <a:buChar char=""/>
              <a:tabLst>
                <a:tab pos="5400040" algn="r"/>
              </a:tabLst>
            </a:pPr>
            <a:r>
              <a:rPr lang="ca-ES" sz="6400" dirty="0">
                <a:latin typeface="Arial"/>
                <a:ea typeface="Calibri"/>
              </a:rPr>
              <a:t>Que estigui arrelat a l’entorn natural i en faciliti el seu coneixement i respecte.</a:t>
            </a:r>
            <a:endParaRPr lang="es-ES" sz="6400" dirty="0">
              <a:latin typeface="Arial"/>
              <a:ea typeface="Calibri"/>
            </a:endParaRPr>
          </a:p>
          <a:p>
            <a:pPr lvl="0">
              <a:buFont typeface="Symbol"/>
              <a:buChar char=""/>
              <a:tabLst>
                <a:tab pos="5400040" algn="r"/>
              </a:tabLst>
            </a:pPr>
            <a:r>
              <a:rPr lang="ca-ES" sz="6400" dirty="0">
                <a:latin typeface="Arial"/>
                <a:ea typeface="Calibri"/>
              </a:rPr>
              <a:t>Que potenciï la creativitat i esperit crític.</a:t>
            </a:r>
            <a:endParaRPr lang="es-ES" sz="6400" dirty="0">
              <a:latin typeface="Arial"/>
              <a:ea typeface="Calibri"/>
            </a:endParaRPr>
          </a:p>
          <a:p>
            <a:pPr lvl="0">
              <a:buFont typeface="Symbol"/>
              <a:buChar char=""/>
              <a:tabLst>
                <a:tab pos="5400040" algn="r"/>
              </a:tabLst>
            </a:pPr>
            <a:r>
              <a:rPr lang="ca-ES" sz="6400" dirty="0">
                <a:latin typeface="Arial"/>
                <a:ea typeface="Calibri"/>
              </a:rPr>
              <a:t>Que aculli als nens i nenes de manera que visquin i sentin l’escola com a seva i fomenti la participació de tota la comunitat educativa.</a:t>
            </a:r>
            <a:endParaRPr lang="es-ES" sz="6400" dirty="0">
              <a:latin typeface="Arial"/>
              <a:ea typeface="Calibri"/>
            </a:endParaRPr>
          </a:p>
          <a:p>
            <a:pPr marL="467995">
              <a:spcAft>
                <a:spcPts val="0"/>
              </a:spcAft>
            </a:pPr>
            <a:r>
              <a:rPr lang="ca-ES" sz="6400" dirty="0">
                <a:latin typeface="Arial"/>
                <a:ea typeface="Calibri"/>
                <a:cs typeface="Times New Roman"/>
              </a:rPr>
              <a:t> </a:t>
            </a:r>
            <a:endParaRPr lang="es-ES" sz="6400" dirty="0">
              <a:latin typeface="Arial"/>
              <a:ea typeface="Calibri"/>
              <a:cs typeface="Times New Roman"/>
            </a:endParaRPr>
          </a:p>
          <a:p>
            <a:pPr marL="467995">
              <a:spcAft>
                <a:spcPts val="0"/>
              </a:spcAft>
            </a:pPr>
            <a:r>
              <a:rPr lang="ca-ES" sz="6400" b="1" dirty="0">
                <a:latin typeface="Arial"/>
                <a:ea typeface="Calibri"/>
                <a:cs typeface="Times New Roman"/>
              </a:rPr>
              <a:t>Missió</a:t>
            </a:r>
            <a:endParaRPr lang="es-ES" sz="6400" dirty="0">
              <a:latin typeface="Arial"/>
              <a:ea typeface="Calibri"/>
              <a:cs typeface="Times New Roman"/>
            </a:endParaRPr>
          </a:p>
          <a:p>
            <a:pPr marL="467995">
              <a:spcAft>
                <a:spcPts val="0"/>
              </a:spcAft>
            </a:pPr>
            <a:r>
              <a:rPr lang="ca-ES" sz="6400" dirty="0">
                <a:latin typeface="Arial"/>
                <a:ea typeface="Calibri"/>
                <a:cs typeface="Times New Roman"/>
              </a:rPr>
              <a:t> </a:t>
            </a:r>
            <a:endParaRPr lang="es-ES" sz="6400" dirty="0">
              <a:latin typeface="Arial"/>
              <a:ea typeface="Calibri"/>
              <a:cs typeface="Times New Roman"/>
            </a:endParaRPr>
          </a:p>
          <a:p>
            <a:pPr lvl="0">
              <a:buFont typeface="Symbol"/>
              <a:buChar char=""/>
              <a:tabLst>
                <a:tab pos="5400040" algn="r"/>
              </a:tabLst>
            </a:pPr>
            <a:r>
              <a:rPr lang="ca-ES" sz="6400" dirty="0">
                <a:latin typeface="Arial"/>
                <a:ea typeface="Calibri"/>
              </a:rPr>
              <a:t>Desenvolupar persones amb sentit crític i autocrític ben inserides a la seva societat amb bon bagatge cultural i de valors.</a:t>
            </a:r>
            <a:endParaRPr lang="es-ES" sz="6400" dirty="0">
              <a:latin typeface="Arial"/>
              <a:ea typeface="Calibri"/>
            </a:endParaRPr>
          </a:p>
          <a:p>
            <a:pPr marL="467995">
              <a:spcAft>
                <a:spcPts val="0"/>
              </a:spcAft>
            </a:pPr>
            <a:r>
              <a:rPr lang="ca-ES" sz="6400" dirty="0">
                <a:latin typeface="Arial"/>
                <a:ea typeface="Calibri"/>
                <a:cs typeface="Times New Roman"/>
              </a:rPr>
              <a:t> </a:t>
            </a:r>
            <a:endParaRPr lang="es-ES" sz="6400" dirty="0">
              <a:latin typeface="Arial"/>
              <a:ea typeface="Calibri"/>
              <a:cs typeface="Times New Roman"/>
            </a:endParaRPr>
          </a:p>
          <a:p>
            <a:pPr marL="467995">
              <a:spcAft>
                <a:spcPts val="0"/>
              </a:spcAft>
            </a:pPr>
            <a:r>
              <a:rPr lang="ca-ES" sz="6400" b="1" dirty="0">
                <a:latin typeface="Arial"/>
                <a:ea typeface="Calibri"/>
                <a:cs typeface="Times New Roman"/>
              </a:rPr>
              <a:t>Visió</a:t>
            </a:r>
            <a:endParaRPr lang="es-ES" sz="6400" dirty="0">
              <a:latin typeface="Arial"/>
              <a:ea typeface="Calibri"/>
              <a:cs typeface="Times New Roman"/>
            </a:endParaRPr>
          </a:p>
          <a:p>
            <a:pPr marL="467995">
              <a:spcAft>
                <a:spcPts val="0"/>
              </a:spcAft>
            </a:pPr>
            <a:r>
              <a:rPr lang="ca-ES" sz="6400" dirty="0">
                <a:latin typeface="Arial"/>
                <a:ea typeface="Calibri"/>
                <a:cs typeface="Times New Roman"/>
              </a:rPr>
              <a:t> </a:t>
            </a:r>
            <a:endParaRPr lang="es-ES" sz="6400" dirty="0">
              <a:latin typeface="Arial"/>
              <a:ea typeface="Calibri"/>
              <a:cs typeface="Times New Roman"/>
            </a:endParaRPr>
          </a:p>
          <a:p>
            <a:pPr lvl="0">
              <a:buFont typeface="Symbol"/>
              <a:buChar char=""/>
              <a:tabLst>
                <a:tab pos="5400040" algn="r"/>
              </a:tabLst>
            </a:pPr>
            <a:r>
              <a:rPr lang="ca-ES" sz="6400" dirty="0">
                <a:latin typeface="Arial"/>
                <a:ea typeface="Calibri"/>
              </a:rPr>
              <a:t>La finalitat de la nostra escola és aconseguir alumnes amb excel·lents resultats acadèmics, madurs emocionalment amb capacitat de resiliència i empatia, en un món canviant i alhora persones que siguin capaces de desenvolupar les seves habilitats tot respectant les intel·ligències múltiples i la diversitat.</a:t>
            </a:r>
            <a:endParaRPr lang="es-ES" sz="6400" dirty="0">
              <a:latin typeface="Arial"/>
              <a:ea typeface="Calibri"/>
            </a:endParaRPr>
          </a:p>
          <a:p>
            <a:pPr marL="114300" indent="0">
              <a:spcAft>
                <a:spcPts val="0"/>
              </a:spcAft>
              <a:buNone/>
            </a:pPr>
            <a:r>
              <a:rPr lang="ca-ES" sz="6400" dirty="0">
                <a:latin typeface="Arial"/>
                <a:ea typeface="Calibri"/>
                <a:cs typeface="Times New Roman"/>
              </a:rPr>
              <a:t> </a:t>
            </a:r>
            <a:endParaRPr lang="es-ES" sz="6400" dirty="0"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1482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 </a:t>
            </a:r>
            <a:r>
              <a:rPr lang="es-ES" dirty="0" err="1" smtClean="0"/>
              <a:t>què</a:t>
            </a:r>
            <a:r>
              <a:rPr lang="es-ES" dirty="0" smtClean="0"/>
              <a:t> </a:t>
            </a:r>
            <a:r>
              <a:rPr lang="es-ES" dirty="0" err="1" smtClean="0"/>
              <a:t>ho</a:t>
            </a:r>
            <a:r>
              <a:rPr lang="es-ES" dirty="0" smtClean="0"/>
              <a:t> </a:t>
            </a:r>
            <a:r>
              <a:rPr lang="es-ES" dirty="0" err="1" smtClean="0"/>
              <a:t>volem</a:t>
            </a:r>
            <a:r>
              <a:rPr lang="es-ES" dirty="0" smtClean="0"/>
              <a:t> </a:t>
            </a:r>
            <a:r>
              <a:rPr lang="es-ES" dirty="0" err="1" smtClean="0"/>
              <a:t>fer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8914" name="Picture 2" descr="Ref: http://goo.gl/0t8Ms http://goo.gl/8C3f4&#10;…preparem la nova generació pel futur...&#10;“La història no és quelcom que ens p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177" y="1124743"/>
            <a:ext cx="6840159" cy="5135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34427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9938" name="Picture 2" descr="Els alumnes d’avui són els&#10;ciutadans del demà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251" y="260647"/>
            <a:ext cx="7717165" cy="5793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65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432</Words>
  <Application>Microsoft Office PowerPoint</Application>
  <PresentationFormat>Presentación en pantalla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Tema de Office</vt:lpstr>
      <vt:lpstr>1_Tema de Office</vt:lpstr>
      <vt:lpstr>2_Tema de Office</vt:lpstr>
      <vt:lpstr>APRENENT JUNTS</vt:lpstr>
      <vt:lpstr>CONCEPTES</vt:lpstr>
      <vt:lpstr>COMPETÈNCIES</vt:lpstr>
      <vt:lpstr>Nothing has changed</vt:lpstr>
      <vt:lpstr>PARTIM DE :D’ESCOLA INNOVADORA </vt:lpstr>
      <vt:lpstr>PROJECTE EMOCIONS NEUROCIÈNCIA</vt:lpstr>
      <vt:lpstr>PROJECTE EDUCATIU ESPAI 3</vt:lpstr>
      <vt:lpstr>Per què ho volem fer?</vt:lpstr>
      <vt:lpstr>Presentación de PowerPoint</vt:lpstr>
      <vt:lpstr>COM HO FAREM?</vt:lpstr>
      <vt:lpstr>COM HO FAREM?</vt:lpstr>
      <vt:lpstr>Presentación de PowerPoint</vt:lpstr>
      <vt:lpstr>Presentación de PowerPoint</vt:lpstr>
      <vt:lpstr>Presentación de PowerPoint</vt:lpstr>
      <vt:lpstr>PER QUÈ?</vt:lpstr>
      <vt:lpstr>En què ens basem?</vt:lpstr>
      <vt:lpstr>Presentación de PowerPoint</vt:lpstr>
      <vt:lpstr>repte:</vt:lpstr>
      <vt:lpstr>Presentación de PowerPoint</vt:lpstr>
      <vt:lpstr>Presentación de PowerPoint</vt:lpstr>
      <vt:lpstr>Presentación de PowerPoint</vt:lpstr>
      <vt:lpstr>WEB NOVA http://agora.xtec.cat/ceip-espai3-sjdespi/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ESPAI 3: APRENENT JUNTS</dc:title>
  <dc:creator>super</dc:creator>
  <cp:lastModifiedBy>super</cp:lastModifiedBy>
  <cp:revision>27</cp:revision>
  <dcterms:created xsi:type="dcterms:W3CDTF">2016-09-23T17:58:49Z</dcterms:created>
  <dcterms:modified xsi:type="dcterms:W3CDTF">2016-10-02T17:49:19Z</dcterms:modified>
</cp:coreProperties>
</file>